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Lst>
  <p:sldSz cy="32918400" cx="43891200"/>
  <p:notesSz cx="6858000" cy="9144000"/>
  <p:embeddedFontLst>
    <p:embeddedFont>
      <p:font typeface="Merriweather"/>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800">
          <p15:clr>
            <a:srgbClr val="A4A3A4"/>
          </p15:clr>
        </p15:guide>
        <p15:guide id="2" pos="120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800" orient="horz"/>
        <p:guide pos="1207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Merriweather-boldItalic.fntdata"/><Relationship Id="rId9"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Merriweather-regular.fntdata"/><Relationship Id="rId8" Type="http://schemas.openxmlformats.org/officeDocument/2006/relationships/font" Target="fonts/Merriweather-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 name="Google Shape;3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quot; x 48&quot; Poster">
  <p:cSld name="36&quot; x 48&quot; Poster">
    <p:spTree>
      <p:nvGrpSpPr>
        <p:cNvPr id="10" name="Shape 10"/>
        <p:cNvGrpSpPr/>
        <p:nvPr/>
      </p:nvGrpSpPr>
      <p:grpSpPr>
        <a:xfrm>
          <a:off x="0" y="0"/>
          <a:ext cx="0" cy="0"/>
          <a:chOff x="0" y="0"/>
          <a:chExt cx="0" cy="0"/>
        </a:xfrm>
      </p:grpSpPr>
      <p:sp>
        <p:nvSpPr>
          <p:cNvPr id="11" name="Google Shape;11;p2"/>
          <p:cNvSpPr txBox="1"/>
          <p:nvPr>
            <p:ph type="title"/>
          </p:nvPr>
        </p:nvSpPr>
        <p:spPr>
          <a:xfrm>
            <a:off x="696687" y="609600"/>
            <a:ext cx="42497829" cy="3352800"/>
          </a:xfrm>
          <a:prstGeom prst="rect">
            <a:avLst/>
          </a:prstGeom>
          <a:solidFill>
            <a:srgbClr val="C4172F"/>
          </a:solidFill>
          <a:ln cap="flat" cmpd="sng" w="9525">
            <a:solidFill>
              <a:srgbClr val="C4172F"/>
            </a:solidFill>
            <a:prstDash val="solid"/>
            <a:round/>
            <a:headEnd len="sm" w="sm" type="none"/>
            <a:tailEnd len="sm" w="sm" type="none"/>
          </a:ln>
        </p:spPr>
        <p:txBody>
          <a:bodyPr anchorCtr="1" anchor="ctr" bIns="39175" lIns="78350" spcFirstLastPara="1" rIns="78350" wrap="square" tIns="39175">
            <a:noAutofit/>
          </a:bodyPr>
          <a:lstStyle>
            <a:lvl1pPr lvl="0" marR="0" rtl="0" algn="ctr">
              <a:lnSpc>
                <a:spcPct val="100000"/>
              </a:lnSpc>
              <a:spcBef>
                <a:spcPts val="0"/>
              </a:spcBef>
              <a:spcAft>
                <a:spcPts val="0"/>
              </a:spcAft>
              <a:buClr>
                <a:schemeClr val="lt1"/>
              </a:buClr>
              <a:buSzPts val="6200"/>
              <a:buFont typeface="Arial"/>
              <a:buNone/>
              <a:defRPr b="1" i="0" sz="6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
          <p:cNvSpPr txBox="1"/>
          <p:nvPr>
            <p:ph idx="1" type="body"/>
          </p:nvPr>
        </p:nvSpPr>
        <p:spPr>
          <a:xfrm>
            <a:off x="696687" y="4267200"/>
            <a:ext cx="13585370" cy="1066800"/>
          </a:xfrm>
          <a:prstGeom prst="rect">
            <a:avLst/>
          </a:prstGeom>
          <a:solidFill>
            <a:srgbClr val="C4172F"/>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lvl1pPr indent="-228600" lvl="0" marL="457200" marR="0" rtl="0" algn="l">
              <a:lnSpc>
                <a:spcPct val="100000"/>
              </a:lnSpc>
              <a:spcBef>
                <a:spcPts val="840"/>
              </a:spcBef>
              <a:spcAft>
                <a:spcPts val="0"/>
              </a:spcAft>
              <a:buClr>
                <a:schemeClr val="lt1"/>
              </a:buClr>
              <a:buSzPts val="4200"/>
              <a:buFont typeface="Arial"/>
              <a:buNone/>
              <a:defRPr b="1" i="0" sz="4200" u="none" cap="none" strike="noStrike">
                <a:solidFill>
                  <a:schemeClr val="lt1"/>
                </a:solidFill>
                <a:latin typeface="Arial"/>
                <a:ea typeface="Arial"/>
                <a:cs typeface="Arial"/>
                <a:sym typeface="Arial"/>
              </a:defRPr>
            </a:lvl1pPr>
            <a:lvl2pPr indent="-901700" lvl="1" marL="914400" marR="0" rtl="0" algn="l">
              <a:lnSpc>
                <a:spcPct val="100000"/>
              </a:lnSpc>
              <a:spcBef>
                <a:spcPts val="2120"/>
              </a:spcBef>
              <a:spcAft>
                <a:spcPts val="0"/>
              </a:spcAft>
              <a:buClr>
                <a:schemeClr val="dk1"/>
              </a:buClr>
              <a:buSzPts val="10600"/>
              <a:buFont typeface="Arial"/>
              <a:buChar char="–"/>
              <a:defRPr b="0" i="0" sz="10600" u="none" cap="none" strike="noStrike">
                <a:solidFill>
                  <a:schemeClr val="dk1"/>
                </a:solidFill>
                <a:latin typeface="Times New Roman"/>
                <a:ea typeface="Times New Roman"/>
                <a:cs typeface="Times New Roman"/>
                <a:sym typeface="Times New Roman"/>
              </a:defRPr>
            </a:lvl2pPr>
            <a:lvl3pPr indent="-800100" lvl="2" marL="1371600"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Times New Roman"/>
                <a:ea typeface="Times New Roman"/>
                <a:cs typeface="Times New Roman"/>
                <a:sym typeface="Times New Roman"/>
              </a:defRPr>
            </a:lvl3pPr>
            <a:lvl4pPr indent="-723900" lvl="3" marL="1828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4pPr>
            <a:lvl5pPr indent="-723900" lvl="4" marL="22860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5pPr>
            <a:lvl6pPr indent="-723900" lvl="5" marL="27432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indent="-723900" lvl="6" marL="32004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indent="-723900" lvl="7" marL="36576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indent="-723900" lvl="8" marL="4114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13" name="Google Shape;13;p2"/>
          <p:cNvSpPr txBox="1"/>
          <p:nvPr>
            <p:ph idx="2" type="body"/>
          </p:nvPr>
        </p:nvSpPr>
        <p:spPr>
          <a:xfrm>
            <a:off x="696687" y="5638800"/>
            <a:ext cx="13585370" cy="8686800"/>
          </a:xfrm>
          <a:prstGeom prst="rect">
            <a:avLst/>
          </a:prstGeom>
          <a:noFill/>
          <a:ln>
            <a:noFill/>
          </a:ln>
        </p:spPr>
        <p:txBody>
          <a:bodyPr anchorCtr="0" anchor="t" bIns="39175" lIns="78350" spcFirstLastPara="1" rIns="78350" wrap="square" tIns="39175">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3pPr>
            <a:lvl4pPr indent="-406400" lvl="3" marL="18288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4pPr>
            <a:lvl5pPr indent="-406400" lvl="4" marL="22860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5pPr>
            <a:lvl6pPr indent="-723900" lvl="5" marL="27432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indent="-723900" lvl="6" marL="32004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indent="-723900" lvl="7" marL="36576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indent="-723900" lvl="8" marL="4114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14" name="Google Shape;14;p2"/>
          <p:cNvSpPr txBox="1"/>
          <p:nvPr>
            <p:ph idx="3" type="body"/>
          </p:nvPr>
        </p:nvSpPr>
        <p:spPr>
          <a:xfrm>
            <a:off x="696687" y="14630400"/>
            <a:ext cx="13585370" cy="1066800"/>
          </a:xfrm>
          <a:prstGeom prst="rect">
            <a:avLst/>
          </a:prstGeom>
          <a:solidFill>
            <a:srgbClr val="C4172F"/>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lvl1pPr indent="-228600" lvl="0" marL="457200" marR="0" rtl="0" algn="l">
              <a:lnSpc>
                <a:spcPct val="100000"/>
              </a:lnSpc>
              <a:spcBef>
                <a:spcPts val="840"/>
              </a:spcBef>
              <a:spcAft>
                <a:spcPts val="0"/>
              </a:spcAft>
              <a:buClr>
                <a:schemeClr val="lt1"/>
              </a:buClr>
              <a:buSzPts val="4200"/>
              <a:buFont typeface="Arial"/>
              <a:buNone/>
              <a:defRPr b="1" i="0" sz="4200" u="none" cap="none" strike="noStrike">
                <a:solidFill>
                  <a:schemeClr val="lt1"/>
                </a:solidFill>
                <a:latin typeface="Arial"/>
                <a:ea typeface="Arial"/>
                <a:cs typeface="Arial"/>
                <a:sym typeface="Arial"/>
              </a:defRPr>
            </a:lvl1pPr>
            <a:lvl2pPr indent="-901700" lvl="1" marL="914400" marR="0" rtl="0" algn="l">
              <a:lnSpc>
                <a:spcPct val="100000"/>
              </a:lnSpc>
              <a:spcBef>
                <a:spcPts val="2120"/>
              </a:spcBef>
              <a:spcAft>
                <a:spcPts val="0"/>
              </a:spcAft>
              <a:buClr>
                <a:schemeClr val="dk1"/>
              </a:buClr>
              <a:buSzPts val="10600"/>
              <a:buFont typeface="Arial"/>
              <a:buChar char="–"/>
              <a:defRPr b="0" i="0" sz="10600" u="none" cap="none" strike="noStrike">
                <a:solidFill>
                  <a:schemeClr val="dk1"/>
                </a:solidFill>
                <a:latin typeface="Times New Roman"/>
                <a:ea typeface="Times New Roman"/>
                <a:cs typeface="Times New Roman"/>
                <a:sym typeface="Times New Roman"/>
              </a:defRPr>
            </a:lvl2pPr>
            <a:lvl3pPr indent="-800100" lvl="2" marL="1371600"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Times New Roman"/>
                <a:ea typeface="Times New Roman"/>
                <a:cs typeface="Times New Roman"/>
                <a:sym typeface="Times New Roman"/>
              </a:defRPr>
            </a:lvl3pPr>
            <a:lvl4pPr indent="-723900" lvl="3" marL="1828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4pPr>
            <a:lvl5pPr indent="-723900" lvl="4" marL="22860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5pPr>
            <a:lvl6pPr indent="-723900" lvl="5" marL="27432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indent="-723900" lvl="6" marL="32004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indent="-723900" lvl="7" marL="36576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indent="-723900" lvl="8" marL="4114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15" name="Google Shape;15;p2"/>
          <p:cNvSpPr txBox="1"/>
          <p:nvPr>
            <p:ph idx="4" type="body"/>
          </p:nvPr>
        </p:nvSpPr>
        <p:spPr>
          <a:xfrm>
            <a:off x="696687" y="16002000"/>
            <a:ext cx="13585370" cy="7315200"/>
          </a:xfrm>
          <a:prstGeom prst="rect">
            <a:avLst/>
          </a:prstGeom>
          <a:noFill/>
          <a:ln>
            <a:noFill/>
          </a:ln>
        </p:spPr>
        <p:txBody>
          <a:bodyPr anchorCtr="0" anchor="t" bIns="39175" lIns="78350" spcFirstLastPara="1" rIns="78350" wrap="square" tIns="39175">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406400" lvl="2" marL="13716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3pPr>
            <a:lvl4pPr indent="-406400" lvl="3" marL="18288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4pPr>
            <a:lvl5pPr indent="-406400" lvl="4" marL="22860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5pPr>
            <a:lvl6pPr indent="-723900" lvl="5" marL="27432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indent="-723900" lvl="6" marL="32004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indent="-723900" lvl="7" marL="36576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indent="-723900" lvl="8" marL="4114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16" name="Google Shape;16;p2"/>
          <p:cNvSpPr txBox="1"/>
          <p:nvPr>
            <p:ph idx="5" type="body"/>
          </p:nvPr>
        </p:nvSpPr>
        <p:spPr>
          <a:xfrm>
            <a:off x="696687" y="23622000"/>
            <a:ext cx="13585370" cy="1066800"/>
          </a:xfrm>
          <a:prstGeom prst="rect">
            <a:avLst/>
          </a:prstGeom>
          <a:solidFill>
            <a:srgbClr val="C4172F"/>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lvl1pPr indent="-228600" lvl="0" marL="457200" marR="0" rtl="0" algn="l">
              <a:lnSpc>
                <a:spcPct val="100000"/>
              </a:lnSpc>
              <a:spcBef>
                <a:spcPts val="840"/>
              </a:spcBef>
              <a:spcAft>
                <a:spcPts val="0"/>
              </a:spcAft>
              <a:buClr>
                <a:schemeClr val="lt1"/>
              </a:buClr>
              <a:buSzPts val="4200"/>
              <a:buFont typeface="Arial"/>
              <a:buNone/>
              <a:defRPr b="1" i="0" sz="4200" u="none" cap="none" strike="noStrike">
                <a:solidFill>
                  <a:schemeClr val="lt1"/>
                </a:solidFill>
                <a:latin typeface="Arial"/>
                <a:ea typeface="Arial"/>
                <a:cs typeface="Arial"/>
                <a:sym typeface="Arial"/>
              </a:defRPr>
            </a:lvl1pPr>
            <a:lvl2pPr indent="-901700" lvl="1" marL="914400" marR="0" rtl="0" algn="l">
              <a:lnSpc>
                <a:spcPct val="100000"/>
              </a:lnSpc>
              <a:spcBef>
                <a:spcPts val="2120"/>
              </a:spcBef>
              <a:spcAft>
                <a:spcPts val="0"/>
              </a:spcAft>
              <a:buClr>
                <a:schemeClr val="dk1"/>
              </a:buClr>
              <a:buSzPts val="10600"/>
              <a:buFont typeface="Arial"/>
              <a:buChar char="–"/>
              <a:defRPr b="0" i="0" sz="10600" u="none" cap="none" strike="noStrike">
                <a:solidFill>
                  <a:schemeClr val="dk1"/>
                </a:solidFill>
                <a:latin typeface="Times New Roman"/>
                <a:ea typeface="Times New Roman"/>
                <a:cs typeface="Times New Roman"/>
                <a:sym typeface="Times New Roman"/>
              </a:defRPr>
            </a:lvl2pPr>
            <a:lvl3pPr indent="-800100" lvl="2" marL="1371600"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Times New Roman"/>
                <a:ea typeface="Times New Roman"/>
                <a:cs typeface="Times New Roman"/>
                <a:sym typeface="Times New Roman"/>
              </a:defRPr>
            </a:lvl3pPr>
            <a:lvl4pPr indent="-723900" lvl="3" marL="1828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4pPr>
            <a:lvl5pPr indent="-723900" lvl="4" marL="22860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5pPr>
            <a:lvl6pPr indent="-723900" lvl="5" marL="27432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indent="-723900" lvl="6" marL="32004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indent="-723900" lvl="7" marL="36576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indent="-723900" lvl="8" marL="4114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17" name="Google Shape;17;p2"/>
          <p:cNvSpPr txBox="1"/>
          <p:nvPr>
            <p:ph idx="6" type="body"/>
          </p:nvPr>
        </p:nvSpPr>
        <p:spPr>
          <a:xfrm>
            <a:off x="696687" y="24993600"/>
            <a:ext cx="13585370" cy="7315200"/>
          </a:xfrm>
          <a:prstGeom prst="rect">
            <a:avLst/>
          </a:prstGeom>
          <a:noFill/>
          <a:ln>
            <a:noFill/>
          </a:ln>
        </p:spPr>
        <p:txBody>
          <a:bodyPr anchorCtr="0" anchor="t" bIns="39175" lIns="78350" spcFirstLastPara="1" rIns="78350" wrap="square" tIns="39175">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406400" lvl="2" marL="13716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3pPr>
            <a:lvl4pPr indent="-406400" lvl="3" marL="18288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4pPr>
            <a:lvl5pPr indent="-406400" lvl="4" marL="22860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5pPr>
            <a:lvl6pPr indent="-723900" lvl="5" marL="27432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indent="-723900" lvl="6" marL="32004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indent="-723900" lvl="7" marL="36576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indent="-723900" lvl="8" marL="4114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18" name="Google Shape;18;p2"/>
          <p:cNvSpPr txBox="1"/>
          <p:nvPr>
            <p:ph idx="7" type="body"/>
          </p:nvPr>
        </p:nvSpPr>
        <p:spPr>
          <a:xfrm>
            <a:off x="15152917" y="4267200"/>
            <a:ext cx="13585370" cy="1066800"/>
          </a:xfrm>
          <a:prstGeom prst="rect">
            <a:avLst/>
          </a:prstGeom>
          <a:solidFill>
            <a:srgbClr val="C4172F"/>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lvl1pPr indent="-228600" lvl="0" marL="457200" marR="0" rtl="0" algn="l">
              <a:lnSpc>
                <a:spcPct val="100000"/>
              </a:lnSpc>
              <a:spcBef>
                <a:spcPts val="840"/>
              </a:spcBef>
              <a:spcAft>
                <a:spcPts val="0"/>
              </a:spcAft>
              <a:buClr>
                <a:schemeClr val="lt1"/>
              </a:buClr>
              <a:buSzPts val="4200"/>
              <a:buFont typeface="Arial"/>
              <a:buNone/>
              <a:defRPr b="1" i="0" sz="4200" u="none" cap="none" strike="noStrike">
                <a:solidFill>
                  <a:schemeClr val="lt1"/>
                </a:solidFill>
                <a:latin typeface="Arial"/>
                <a:ea typeface="Arial"/>
                <a:cs typeface="Arial"/>
                <a:sym typeface="Arial"/>
              </a:defRPr>
            </a:lvl1pPr>
            <a:lvl2pPr indent="-901700" lvl="1" marL="914400" marR="0" rtl="0" algn="l">
              <a:lnSpc>
                <a:spcPct val="100000"/>
              </a:lnSpc>
              <a:spcBef>
                <a:spcPts val="2120"/>
              </a:spcBef>
              <a:spcAft>
                <a:spcPts val="0"/>
              </a:spcAft>
              <a:buClr>
                <a:schemeClr val="dk1"/>
              </a:buClr>
              <a:buSzPts val="10600"/>
              <a:buFont typeface="Arial"/>
              <a:buChar char="–"/>
              <a:defRPr b="0" i="0" sz="10600" u="none" cap="none" strike="noStrike">
                <a:solidFill>
                  <a:schemeClr val="dk1"/>
                </a:solidFill>
                <a:latin typeface="Times New Roman"/>
                <a:ea typeface="Times New Roman"/>
                <a:cs typeface="Times New Roman"/>
                <a:sym typeface="Times New Roman"/>
              </a:defRPr>
            </a:lvl2pPr>
            <a:lvl3pPr indent="-800100" lvl="2" marL="1371600"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Times New Roman"/>
                <a:ea typeface="Times New Roman"/>
                <a:cs typeface="Times New Roman"/>
                <a:sym typeface="Times New Roman"/>
              </a:defRPr>
            </a:lvl3pPr>
            <a:lvl4pPr indent="-723900" lvl="3" marL="1828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4pPr>
            <a:lvl5pPr indent="-723900" lvl="4" marL="22860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5pPr>
            <a:lvl6pPr indent="-723900" lvl="5" marL="27432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indent="-723900" lvl="6" marL="32004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indent="-723900" lvl="7" marL="36576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indent="-723900" lvl="8" marL="4114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19" name="Google Shape;19;p2"/>
          <p:cNvSpPr txBox="1"/>
          <p:nvPr>
            <p:ph idx="8" type="body"/>
          </p:nvPr>
        </p:nvSpPr>
        <p:spPr>
          <a:xfrm>
            <a:off x="29609144" y="24993600"/>
            <a:ext cx="13585370" cy="7315200"/>
          </a:xfrm>
          <a:prstGeom prst="rect">
            <a:avLst/>
          </a:prstGeom>
          <a:noFill/>
          <a:ln>
            <a:noFill/>
          </a:ln>
        </p:spPr>
        <p:txBody>
          <a:bodyPr anchorCtr="0" anchor="t" bIns="39175" lIns="78350" spcFirstLastPara="1" rIns="78350" wrap="square" tIns="3917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406400" lvl="2" marL="13716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3pPr>
            <a:lvl4pPr indent="-406400" lvl="3" marL="18288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4pPr>
            <a:lvl5pPr indent="-406400" lvl="4" marL="22860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5pPr>
            <a:lvl6pPr indent="-723900" lvl="5" marL="27432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indent="-723900" lvl="6" marL="32004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indent="-723900" lvl="7" marL="36576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indent="-723900" lvl="8" marL="4114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20" name="Google Shape;20;p2"/>
          <p:cNvSpPr txBox="1"/>
          <p:nvPr>
            <p:ph idx="9" type="body"/>
          </p:nvPr>
        </p:nvSpPr>
        <p:spPr>
          <a:xfrm>
            <a:off x="29609144" y="4267200"/>
            <a:ext cx="13585370" cy="1066800"/>
          </a:xfrm>
          <a:prstGeom prst="rect">
            <a:avLst/>
          </a:prstGeom>
          <a:solidFill>
            <a:srgbClr val="C4172F"/>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lvl1pPr indent="-228600" lvl="0" marL="457200" marR="0" rtl="0" algn="l">
              <a:lnSpc>
                <a:spcPct val="100000"/>
              </a:lnSpc>
              <a:spcBef>
                <a:spcPts val="840"/>
              </a:spcBef>
              <a:spcAft>
                <a:spcPts val="0"/>
              </a:spcAft>
              <a:buClr>
                <a:schemeClr val="lt1"/>
              </a:buClr>
              <a:buSzPts val="4200"/>
              <a:buFont typeface="Arial"/>
              <a:buNone/>
              <a:defRPr b="1" i="0" sz="4200" u="none" cap="none" strike="noStrike">
                <a:solidFill>
                  <a:schemeClr val="lt1"/>
                </a:solidFill>
                <a:latin typeface="Arial"/>
                <a:ea typeface="Arial"/>
                <a:cs typeface="Arial"/>
                <a:sym typeface="Arial"/>
              </a:defRPr>
            </a:lvl1pPr>
            <a:lvl2pPr indent="-901700" lvl="1" marL="914400" marR="0" rtl="0" algn="l">
              <a:lnSpc>
                <a:spcPct val="100000"/>
              </a:lnSpc>
              <a:spcBef>
                <a:spcPts val="2120"/>
              </a:spcBef>
              <a:spcAft>
                <a:spcPts val="0"/>
              </a:spcAft>
              <a:buClr>
                <a:schemeClr val="dk1"/>
              </a:buClr>
              <a:buSzPts val="10600"/>
              <a:buFont typeface="Arial"/>
              <a:buChar char="–"/>
              <a:defRPr b="0" i="0" sz="10600" u="none" cap="none" strike="noStrike">
                <a:solidFill>
                  <a:schemeClr val="dk1"/>
                </a:solidFill>
                <a:latin typeface="Times New Roman"/>
                <a:ea typeface="Times New Roman"/>
                <a:cs typeface="Times New Roman"/>
                <a:sym typeface="Times New Roman"/>
              </a:defRPr>
            </a:lvl2pPr>
            <a:lvl3pPr indent="-800100" lvl="2" marL="1371600"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Times New Roman"/>
                <a:ea typeface="Times New Roman"/>
                <a:cs typeface="Times New Roman"/>
                <a:sym typeface="Times New Roman"/>
              </a:defRPr>
            </a:lvl3pPr>
            <a:lvl4pPr indent="-723900" lvl="3" marL="1828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4pPr>
            <a:lvl5pPr indent="-723900" lvl="4" marL="22860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5pPr>
            <a:lvl6pPr indent="-723900" lvl="5" marL="27432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indent="-723900" lvl="6" marL="32004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indent="-723900" lvl="7" marL="36576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indent="-723900" lvl="8" marL="4114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21" name="Google Shape;21;p2"/>
          <p:cNvSpPr txBox="1"/>
          <p:nvPr>
            <p:ph idx="13" type="body"/>
          </p:nvPr>
        </p:nvSpPr>
        <p:spPr>
          <a:xfrm>
            <a:off x="29609144" y="5638800"/>
            <a:ext cx="13585370" cy="17678400"/>
          </a:xfrm>
          <a:prstGeom prst="rect">
            <a:avLst/>
          </a:prstGeom>
          <a:noFill/>
          <a:ln>
            <a:noFill/>
          </a:ln>
        </p:spPr>
        <p:txBody>
          <a:bodyPr anchorCtr="0" anchor="t" bIns="39175" lIns="78350" spcFirstLastPara="1" rIns="78350" wrap="square" tIns="3917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406400" lvl="2" marL="13716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3pPr>
            <a:lvl4pPr indent="-406400" lvl="3" marL="18288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4pPr>
            <a:lvl5pPr indent="-406400" lvl="4" marL="22860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5pPr>
            <a:lvl6pPr indent="-723900" lvl="5" marL="27432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indent="-723900" lvl="6" marL="32004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indent="-723900" lvl="7" marL="36576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indent="-723900" lvl="8" marL="4114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22" name="Google Shape;22;p2"/>
          <p:cNvSpPr txBox="1"/>
          <p:nvPr>
            <p:ph idx="14" type="body"/>
          </p:nvPr>
        </p:nvSpPr>
        <p:spPr>
          <a:xfrm>
            <a:off x="29609144" y="23622000"/>
            <a:ext cx="13585370" cy="1066800"/>
          </a:xfrm>
          <a:prstGeom prst="rect">
            <a:avLst/>
          </a:prstGeom>
          <a:solidFill>
            <a:srgbClr val="C4172F"/>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lvl1pPr indent="-228600" lvl="0" marL="457200" marR="0" rtl="0" algn="l">
              <a:lnSpc>
                <a:spcPct val="100000"/>
              </a:lnSpc>
              <a:spcBef>
                <a:spcPts val="840"/>
              </a:spcBef>
              <a:spcAft>
                <a:spcPts val="0"/>
              </a:spcAft>
              <a:buClr>
                <a:schemeClr val="lt1"/>
              </a:buClr>
              <a:buSzPts val="4200"/>
              <a:buFont typeface="Arial"/>
              <a:buNone/>
              <a:defRPr b="1" i="0" sz="4200" u="none" cap="none" strike="noStrike">
                <a:solidFill>
                  <a:schemeClr val="lt1"/>
                </a:solidFill>
                <a:latin typeface="Arial"/>
                <a:ea typeface="Arial"/>
                <a:cs typeface="Arial"/>
                <a:sym typeface="Arial"/>
              </a:defRPr>
            </a:lvl1pPr>
            <a:lvl2pPr indent="-901700" lvl="1" marL="914400" marR="0" rtl="0" algn="l">
              <a:lnSpc>
                <a:spcPct val="100000"/>
              </a:lnSpc>
              <a:spcBef>
                <a:spcPts val="2120"/>
              </a:spcBef>
              <a:spcAft>
                <a:spcPts val="0"/>
              </a:spcAft>
              <a:buClr>
                <a:schemeClr val="dk1"/>
              </a:buClr>
              <a:buSzPts val="10600"/>
              <a:buFont typeface="Arial"/>
              <a:buChar char="–"/>
              <a:defRPr b="0" i="0" sz="10600" u="none" cap="none" strike="noStrike">
                <a:solidFill>
                  <a:schemeClr val="dk1"/>
                </a:solidFill>
                <a:latin typeface="Times New Roman"/>
                <a:ea typeface="Times New Roman"/>
                <a:cs typeface="Times New Roman"/>
                <a:sym typeface="Times New Roman"/>
              </a:defRPr>
            </a:lvl2pPr>
            <a:lvl3pPr indent="-800100" lvl="2" marL="1371600"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Times New Roman"/>
                <a:ea typeface="Times New Roman"/>
                <a:cs typeface="Times New Roman"/>
                <a:sym typeface="Times New Roman"/>
              </a:defRPr>
            </a:lvl3pPr>
            <a:lvl4pPr indent="-723900" lvl="3" marL="1828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4pPr>
            <a:lvl5pPr indent="-723900" lvl="4" marL="22860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5pPr>
            <a:lvl6pPr indent="-723900" lvl="5" marL="27432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indent="-723900" lvl="6" marL="32004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indent="-723900" lvl="7" marL="36576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indent="-723900" lvl="8" marL="4114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23" name="Google Shape;23;p2"/>
          <p:cNvSpPr txBox="1"/>
          <p:nvPr>
            <p:ph idx="15" type="body"/>
          </p:nvPr>
        </p:nvSpPr>
        <p:spPr>
          <a:xfrm>
            <a:off x="15152917" y="5638800"/>
            <a:ext cx="13585370" cy="26670001"/>
          </a:xfrm>
          <a:prstGeom prst="rect">
            <a:avLst/>
          </a:prstGeom>
          <a:noFill/>
          <a:ln>
            <a:noFill/>
          </a:ln>
        </p:spPr>
        <p:txBody>
          <a:bodyPr anchorCtr="0" anchor="t" bIns="39175" lIns="78350" spcFirstLastPara="1" rIns="78350" wrap="square" tIns="39175">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2pPr>
            <a:lvl3pPr indent="-406400" lvl="2" marL="13716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3pPr>
            <a:lvl4pPr indent="-406400" lvl="3" marL="18288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4pPr>
            <a:lvl5pPr indent="-406400" lvl="4" marL="22860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5pPr>
            <a:lvl6pPr indent="-723900" lvl="5" marL="27432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indent="-723900" lvl="6" marL="32004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indent="-723900" lvl="7" marL="36576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indent="-723900" lvl="8" marL="4114800"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24" name="Google Shape;24;p2"/>
          <p:cNvSpPr/>
          <p:nvPr>
            <p:ph idx="16" type="pic"/>
          </p:nvPr>
        </p:nvSpPr>
        <p:spPr>
          <a:xfrm>
            <a:off x="1219205" y="914400"/>
            <a:ext cx="3135086" cy="2743200"/>
          </a:xfrm>
          <a:prstGeom prst="rect">
            <a:avLst/>
          </a:prstGeom>
          <a:solidFill>
            <a:schemeClr val="lt1"/>
          </a:solidFill>
          <a:ln>
            <a:noFill/>
          </a:ln>
        </p:spPr>
      </p:sp>
      <p:sp>
        <p:nvSpPr>
          <p:cNvPr id="25" name="Google Shape;25;p2"/>
          <p:cNvSpPr/>
          <p:nvPr>
            <p:ph idx="17" type="pic"/>
          </p:nvPr>
        </p:nvSpPr>
        <p:spPr>
          <a:xfrm>
            <a:off x="39711091" y="914400"/>
            <a:ext cx="3135086" cy="2743200"/>
          </a:xfrm>
          <a:prstGeom prst="rect">
            <a:avLst/>
          </a:prstGeom>
          <a:solidFill>
            <a:schemeClr val="lt1"/>
          </a:solidFill>
          <a:ln>
            <a:noFill/>
          </a:ln>
        </p:spPr>
      </p:sp>
      <p:sp>
        <p:nvSpPr>
          <p:cNvPr id="26" name="Google Shape;26;p2"/>
          <p:cNvSpPr/>
          <p:nvPr>
            <p:ph idx="18" type="chart"/>
          </p:nvPr>
        </p:nvSpPr>
        <p:spPr>
          <a:xfrm>
            <a:off x="16197948" y="16154400"/>
            <a:ext cx="11495314" cy="6705600"/>
          </a:xfrm>
          <a:prstGeom prst="rect">
            <a:avLst/>
          </a:prstGeom>
          <a:noFill/>
          <a:ln>
            <a:noFill/>
          </a:ln>
        </p:spPr>
        <p:txBody>
          <a:bodyPr anchorCtr="0" anchor="t" bIns="39175" lIns="78350" spcFirstLastPara="1" rIns="78350" wrap="square" tIns="39175">
            <a:noAutofit/>
          </a:bodyPr>
          <a:lstStyle>
            <a:lvl1pPr lvl="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2120"/>
              </a:spcBef>
              <a:spcAft>
                <a:spcPts val="0"/>
              </a:spcAft>
              <a:buClr>
                <a:schemeClr val="dk1"/>
              </a:buClr>
              <a:buSzPts val="10600"/>
              <a:buFont typeface="Arial"/>
              <a:buChar char="–"/>
              <a:defRPr b="0" i="0" sz="10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sp>
        <p:nvSpPr>
          <p:cNvPr id="27" name="Google Shape;27;p2"/>
          <p:cNvSpPr/>
          <p:nvPr>
            <p:ph idx="19" type="chart"/>
          </p:nvPr>
        </p:nvSpPr>
        <p:spPr>
          <a:xfrm>
            <a:off x="16197948" y="24536400"/>
            <a:ext cx="11495314" cy="6705600"/>
          </a:xfrm>
          <a:prstGeom prst="rect">
            <a:avLst/>
          </a:prstGeom>
          <a:noFill/>
          <a:ln>
            <a:noFill/>
          </a:ln>
        </p:spPr>
        <p:txBody>
          <a:bodyPr anchorCtr="0" anchor="t" bIns="39175" lIns="78350" spcFirstLastPara="1" rIns="78350" wrap="square" tIns="39175">
            <a:noAutofit/>
          </a:bodyPr>
          <a:lstStyle>
            <a:lvl1pPr lvl="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2120"/>
              </a:spcBef>
              <a:spcAft>
                <a:spcPts val="0"/>
              </a:spcAft>
              <a:buClr>
                <a:schemeClr val="dk1"/>
              </a:buClr>
              <a:buSzPts val="10600"/>
              <a:buFont typeface="Arial"/>
              <a:buChar char="–"/>
              <a:defRPr b="0" i="0" sz="10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1560"/>
              </a:spcBef>
              <a:spcAft>
                <a:spcPts val="0"/>
              </a:spcAft>
              <a:buClr>
                <a:schemeClr val="dk1"/>
              </a:buClr>
              <a:buSzPts val="7800"/>
              <a:buFont typeface="Arial"/>
              <a:buChar char="•"/>
              <a:defRPr b="0" i="0" sz="7800" u="none" cap="none" strike="noStrike">
                <a:solidFill>
                  <a:schemeClr val="dk1"/>
                </a:solidFill>
                <a:latin typeface="Times New Roman"/>
                <a:ea typeface="Times New Roman"/>
                <a:cs typeface="Times New Roman"/>
                <a:sym typeface="Times New Roman"/>
              </a:defRPr>
            </a:lvl9pPr>
          </a:lstStyle>
          <a:p/>
        </p:txBody>
      </p:sp>
      <p:pic>
        <p:nvPicPr>
          <p:cNvPr descr="Logo.jpg" id="28" name="Google Shape;28;p2"/>
          <p:cNvPicPr preferRelativeResize="0"/>
          <p:nvPr/>
        </p:nvPicPr>
        <p:blipFill rotWithShape="1">
          <a:blip r:embed="rId2">
            <a:alphaModFix/>
          </a:blip>
          <a:srcRect b="0" l="0" r="0" t="0"/>
          <a:stretch/>
        </p:blipFill>
        <p:spPr>
          <a:xfrm>
            <a:off x="40538400" y="32416772"/>
            <a:ext cx="2743200" cy="43891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jpg"/><Relationship Id="rId6" Type="http://schemas.openxmlformats.org/officeDocument/2006/relationships/image" Target="../media/image7.jpg"/><Relationship Id="rId7" Type="http://schemas.openxmlformats.org/officeDocument/2006/relationships/image" Target="../media/image6.jpg"/><Relationship Id="rId8"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3"/>
          <p:cNvSpPr txBox="1"/>
          <p:nvPr>
            <p:ph type="title"/>
          </p:nvPr>
        </p:nvSpPr>
        <p:spPr>
          <a:xfrm>
            <a:off x="696675" y="349450"/>
            <a:ext cx="42498000" cy="3612900"/>
          </a:xfrm>
          <a:prstGeom prst="rect">
            <a:avLst/>
          </a:prstGeom>
          <a:solidFill>
            <a:srgbClr val="5B0F00"/>
          </a:solidFill>
          <a:ln cap="flat" cmpd="sng" w="9525">
            <a:solidFill>
              <a:srgbClr val="C4172F"/>
            </a:solidFill>
            <a:prstDash val="solid"/>
            <a:round/>
            <a:headEnd len="sm" w="sm" type="none"/>
            <a:tailEnd len="sm" w="sm" type="none"/>
          </a:ln>
        </p:spPr>
        <p:txBody>
          <a:bodyPr anchorCtr="1" anchor="ctr" bIns="39175" lIns="78350" spcFirstLastPara="1" rIns="78350" wrap="square" tIns="39175">
            <a:noAutofit/>
          </a:bodyPr>
          <a:lstStyle/>
          <a:p>
            <a:pPr indent="0" lvl="0" marL="0" rtl="0" algn="ctr">
              <a:lnSpc>
                <a:spcPct val="100000"/>
              </a:lnSpc>
              <a:spcBef>
                <a:spcPts val="0"/>
              </a:spcBef>
              <a:spcAft>
                <a:spcPts val="0"/>
              </a:spcAft>
              <a:buClr>
                <a:schemeClr val="lt1"/>
              </a:buClr>
              <a:buSzPts val="6200"/>
              <a:buFont typeface="Arial"/>
              <a:buNone/>
            </a:pPr>
            <a:r>
              <a:rPr lang="en-US" sz="9600">
                <a:latin typeface="Merriweather"/>
                <a:ea typeface="Merriweather"/>
                <a:cs typeface="Merriweather"/>
                <a:sym typeface="Merriweather"/>
              </a:rPr>
              <a:t>The Sustainable Development of CollegeTown</a:t>
            </a:r>
            <a:endParaRPr sz="9600">
              <a:latin typeface="Merriweather"/>
              <a:ea typeface="Merriweather"/>
              <a:cs typeface="Merriweather"/>
              <a:sym typeface="Merriweather"/>
            </a:endParaRPr>
          </a:p>
          <a:p>
            <a:pPr indent="0" lvl="0" marL="0" rtl="0" algn="ctr">
              <a:lnSpc>
                <a:spcPct val="100000"/>
              </a:lnSpc>
              <a:spcBef>
                <a:spcPts val="0"/>
              </a:spcBef>
              <a:spcAft>
                <a:spcPts val="0"/>
              </a:spcAft>
              <a:buClr>
                <a:schemeClr val="lt1"/>
              </a:buClr>
              <a:buSzPts val="6200"/>
              <a:buFont typeface="Arial"/>
              <a:buNone/>
            </a:pPr>
            <a:r>
              <a:rPr lang="en-US" sz="6800" u="sng">
                <a:latin typeface="Merriweather"/>
                <a:ea typeface="Merriweather"/>
                <a:cs typeface="Merriweather"/>
                <a:sym typeface="Merriweather"/>
              </a:rPr>
              <a:t>Ava Jowers, Olivia Rodrigue, Cameron Mullin</a:t>
            </a:r>
            <a:endParaRPr sz="6800" u="sng">
              <a:latin typeface="Merriweather"/>
              <a:ea typeface="Merriweather"/>
              <a:cs typeface="Merriweather"/>
              <a:sym typeface="Merriweather"/>
            </a:endParaRPr>
          </a:p>
          <a:p>
            <a:pPr indent="0" lvl="0" marL="0" rtl="0" algn="ctr">
              <a:lnSpc>
                <a:spcPct val="100000"/>
              </a:lnSpc>
              <a:spcBef>
                <a:spcPts val="0"/>
              </a:spcBef>
              <a:spcAft>
                <a:spcPts val="0"/>
              </a:spcAft>
              <a:buClr>
                <a:schemeClr val="lt1"/>
              </a:buClr>
              <a:buSzPts val="6200"/>
              <a:buFont typeface="Arial"/>
              <a:buNone/>
            </a:pPr>
            <a:r>
              <a:rPr lang="en-US">
                <a:latin typeface="Merriweather"/>
                <a:ea typeface="Merriweather"/>
                <a:cs typeface="Merriweather"/>
                <a:sym typeface="Merriweather"/>
              </a:rPr>
              <a:t>Dr. Crystal Taylor and Samantha Murray, FSU DeVoe L. Moore Center</a:t>
            </a:r>
            <a:endParaRPr>
              <a:latin typeface="Merriweather"/>
              <a:ea typeface="Merriweather"/>
              <a:cs typeface="Merriweather"/>
              <a:sym typeface="Merriweather"/>
            </a:endParaRPr>
          </a:p>
        </p:txBody>
      </p:sp>
      <p:sp>
        <p:nvSpPr>
          <p:cNvPr id="34" name="Google Shape;34;p3"/>
          <p:cNvSpPr txBox="1"/>
          <p:nvPr>
            <p:ph idx="1" type="body"/>
          </p:nvPr>
        </p:nvSpPr>
        <p:spPr>
          <a:xfrm>
            <a:off x="615225" y="5450150"/>
            <a:ext cx="27896100" cy="918900"/>
          </a:xfrm>
          <a:prstGeom prst="rect">
            <a:avLst/>
          </a:prstGeom>
          <a:solidFill>
            <a:srgbClr val="5B0F00"/>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p>
            <a:pPr indent="0" lvl="0" marL="0" rtl="0" algn="ctr">
              <a:lnSpc>
                <a:spcPct val="100000"/>
              </a:lnSpc>
              <a:spcBef>
                <a:spcPts val="0"/>
              </a:spcBef>
              <a:spcAft>
                <a:spcPts val="0"/>
              </a:spcAft>
              <a:buClr>
                <a:schemeClr val="lt1"/>
              </a:buClr>
              <a:buSzPts val="4200"/>
              <a:buNone/>
            </a:pPr>
            <a:r>
              <a:rPr lang="en-US">
                <a:latin typeface="Merriweather"/>
                <a:ea typeface="Merriweather"/>
                <a:cs typeface="Merriweather"/>
                <a:sym typeface="Merriweather"/>
              </a:rPr>
              <a:t>CollegeTown Background</a:t>
            </a:r>
            <a:endParaRPr>
              <a:latin typeface="Merriweather"/>
              <a:ea typeface="Merriweather"/>
              <a:cs typeface="Merriweather"/>
              <a:sym typeface="Merriweather"/>
            </a:endParaRPr>
          </a:p>
        </p:txBody>
      </p:sp>
      <p:sp>
        <p:nvSpPr>
          <p:cNvPr id="35" name="Google Shape;35;p3"/>
          <p:cNvSpPr txBox="1"/>
          <p:nvPr>
            <p:ph idx="2" type="body"/>
          </p:nvPr>
        </p:nvSpPr>
        <p:spPr>
          <a:xfrm>
            <a:off x="586575" y="6561400"/>
            <a:ext cx="27896100" cy="3096600"/>
          </a:xfrm>
          <a:prstGeom prst="rect">
            <a:avLst/>
          </a:prstGeom>
          <a:noFill/>
          <a:ln>
            <a:noFill/>
          </a:ln>
        </p:spPr>
        <p:txBody>
          <a:bodyPr anchorCtr="0" anchor="t" bIns="39175" lIns="78350" spcFirstLastPara="1" rIns="78350" wrap="square" tIns="39175">
            <a:noAutofit/>
          </a:bodyPr>
          <a:lstStyle/>
          <a:p>
            <a:pPr indent="0" lvl="0" marL="0" rtl="0" algn="just">
              <a:lnSpc>
                <a:spcPct val="115000"/>
              </a:lnSpc>
              <a:spcBef>
                <a:spcPts val="0"/>
              </a:spcBef>
              <a:spcAft>
                <a:spcPts val="0"/>
              </a:spcAft>
              <a:buClr>
                <a:schemeClr val="dk1"/>
              </a:buClr>
              <a:buSzPts val="1100"/>
              <a:buFont typeface="Arial"/>
              <a:buNone/>
            </a:pPr>
            <a:r>
              <a:rPr lang="en-US" sz="3700"/>
              <a:t>Prior to 2012, the Gaines Street corridor consisted of little more than outdated warehouses and vacant lots. After a massive financial undertaking by the city of Tallahassee, promoted by a host of private investments, the CollegeTown area that the Tallahassee community knows today was developed in short order. Due to an increased awareness of issues surrounding the environment, cities are looking towards sustainable development practices to minimize environmental externalities associated with growth. </a:t>
            </a:r>
            <a:r>
              <a:rPr lang="en-US" sz="3700">
                <a:highlight>
                  <a:srgbClr val="FFFFFF"/>
                </a:highlight>
              </a:rPr>
              <a:t>Incre</a:t>
            </a:r>
            <a:r>
              <a:rPr lang="en-US" sz="3700"/>
              <a:t>ased public awareness of environmental issues led researchers to assess the potential impacts of projects through the three E’s of sustainable development: Environment, Economy, and Equity. </a:t>
            </a:r>
            <a:endParaRPr sz="3700"/>
          </a:p>
          <a:p>
            <a:pPr indent="0" lvl="0" marL="0" rtl="0" algn="l">
              <a:lnSpc>
                <a:spcPct val="115000"/>
              </a:lnSpc>
              <a:spcBef>
                <a:spcPts val="0"/>
              </a:spcBef>
              <a:spcAft>
                <a:spcPts val="0"/>
              </a:spcAft>
              <a:buClr>
                <a:schemeClr val="dk1"/>
              </a:buClr>
              <a:buSzPts val="1100"/>
              <a:buFont typeface="Arial"/>
              <a:buNone/>
            </a:pPr>
            <a:r>
              <a:t/>
            </a:r>
            <a:endParaRPr sz="1200"/>
          </a:p>
        </p:txBody>
      </p:sp>
      <p:sp>
        <p:nvSpPr>
          <p:cNvPr id="36" name="Google Shape;36;p3"/>
          <p:cNvSpPr txBox="1"/>
          <p:nvPr>
            <p:ph idx="3" type="body"/>
          </p:nvPr>
        </p:nvSpPr>
        <p:spPr>
          <a:xfrm>
            <a:off x="691075" y="4114800"/>
            <a:ext cx="8468100" cy="1066800"/>
          </a:xfrm>
          <a:prstGeom prst="rect">
            <a:avLst/>
          </a:prstGeom>
          <a:solidFill>
            <a:srgbClr val="5B0F00"/>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p>
            <a:pPr indent="0" lvl="0" marL="0" rtl="0" algn="ctr">
              <a:lnSpc>
                <a:spcPct val="100000"/>
              </a:lnSpc>
              <a:spcBef>
                <a:spcPts val="0"/>
              </a:spcBef>
              <a:spcAft>
                <a:spcPts val="0"/>
              </a:spcAft>
              <a:buClr>
                <a:schemeClr val="lt1"/>
              </a:buClr>
              <a:buSzPts val="4200"/>
              <a:buNone/>
            </a:pPr>
            <a:r>
              <a:rPr lang="en-US">
                <a:latin typeface="Merriweather"/>
                <a:ea typeface="Merriweather"/>
                <a:cs typeface="Merriweather"/>
                <a:sym typeface="Merriweather"/>
              </a:rPr>
              <a:t>Research Question</a:t>
            </a:r>
            <a:endParaRPr>
              <a:latin typeface="Merriweather"/>
              <a:ea typeface="Merriweather"/>
              <a:cs typeface="Merriweather"/>
              <a:sym typeface="Merriweather"/>
            </a:endParaRPr>
          </a:p>
        </p:txBody>
      </p:sp>
      <p:sp>
        <p:nvSpPr>
          <p:cNvPr id="37" name="Google Shape;37;p3"/>
          <p:cNvSpPr txBox="1"/>
          <p:nvPr>
            <p:ph idx="4" type="body"/>
          </p:nvPr>
        </p:nvSpPr>
        <p:spPr>
          <a:xfrm>
            <a:off x="9595550" y="4301850"/>
            <a:ext cx="19257000" cy="692700"/>
          </a:xfrm>
          <a:prstGeom prst="rect">
            <a:avLst/>
          </a:prstGeom>
          <a:noFill/>
          <a:ln>
            <a:noFill/>
          </a:ln>
        </p:spPr>
        <p:txBody>
          <a:bodyPr anchorCtr="0" anchor="t" bIns="39175" lIns="78350" spcFirstLastPara="1" rIns="78350" wrap="square" tIns="39175">
            <a:noAutofit/>
          </a:bodyPr>
          <a:lstStyle/>
          <a:p>
            <a:pPr indent="0" lvl="0" marL="0" rtl="0" algn="just">
              <a:lnSpc>
                <a:spcPct val="115000"/>
              </a:lnSpc>
              <a:spcBef>
                <a:spcPts val="0"/>
              </a:spcBef>
              <a:spcAft>
                <a:spcPts val="0"/>
              </a:spcAft>
              <a:buNone/>
            </a:pPr>
            <a:r>
              <a:rPr lang="en-US" sz="4200"/>
              <a:t>How sustainable is the recent CollegeTown development based on the three E’s? </a:t>
            </a:r>
            <a:endParaRPr sz="4200"/>
          </a:p>
        </p:txBody>
      </p:sp>
      <p:sp>
        <p:nvSpPr>
          <p:cNvPr id="38" name="Google Shape;38;p3"/>
          <p:cNvSpPr txBox="1"/>
          <p:nvPr>
            <p:ph idx="7" type="body"/>
          </p:nvPr>
        </p:nvSpPr>
        <p:spPr>
          <a:xfrm>
            <a:off x="28852550" y="4103775"/>
            <a:ext cx="14409000" cy="1066800"/>
          </a:xfrm>
          <a:prstGeom prst="rect">
            <a:avLst/>
          </a:prstGeom>
          <a:solidFill>
            <a:srgbClr val="5B0F00"/>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p>
            <a:pPr indent="0" lvl="0" marL="0" rtl="0" algn="ctr">
              <a:lnSpc>
                <a:spcPct val="100000"/>
              </a:lnSpc>
              <a:spcBef>
                <a:spcPts val="0"/>
              </a:spcBef>
              <a:spcAft>
                <a:spcPts val="0"/>
              </a:spcAft>
              <a:buClr>
                <a:schemeClr val="lt1"/>
              </a:buClr>
              <a:buSzPts val="4200"/>
              <a:buNone/>
            </a:pPr>
            <a:r>
              <a:rPr lang="en-US">
                <a:latin typeface="Merriweather"/>
                <a:ea typeface="Merriweather"/>
                <a:cs typeface="Merriweather"/>
                <a:sym typeface="Merriweather"/>
              </a:rPr>
              <a:t>Preliminary Results</a:t>
            </a:r>
            <a:endParaRPr>
              <a:latin typeface="Merriweather"/>
              <a:ea typeface="Merriweather"/>
              <a:cs typeface="Merriweather"/>
              <a:sym typeface="Merriweather"/>
            </a:endParaRPr>
          </a:p>
        </p:txBody>
      </p:sp>
      <p:sp>
        <p:nvSpPr>
          <p:cNvPr id="39" name="Google Shape;39;p3"/>
          <p:cNvSpPr txBox="1"/>
          <p:nvPr>
            <p:ph idx="8" type="body"/>
          </p:nvPr>
        </p:nvSpPr>
        <p:spPr>
          <a:xfrm>
            <a:off x="29021750" y="14015838"/>
            <a:ext cx="14070600" cy="7172700"/>
          </a:xfrm>
          <a:prstGeom prst="rect">
            <a:avLst/>
          </a:prstGeom>
          <a:noFill/>
          <a:ln>
            <a:noFill/>
          </a:ln>
        </p:spPr>
        <p:txBody>
          <a:bodyPr anchorCtr="0" anchor="t" bIns="39175" lIns="78350" spcFirstLastPara="1" rIns="78350" wrap="square" tIns="39175">
            <a:noAutofit/>
          </a:bodyPr>
          <a:lstStyle/>
          <a:p>
            <a:pPr indent="0" lvl="0" marL="0" rtl="0" algn="just">
              <a:lnSpc>
                <a:spcPct val="115000"/>
              </a:lnSpc>
              <a:spcBef>
                <a:spcPts val="0"/>
              </a:spcBef>
              <a:spcAft>
                <a:spcPts val="0"/>
              </a:spcAft>
              <a:buNone/>
            </a:pPr>
            <a:r>
              <a:rPr b="1" lang="en-US" sz="3500" u="sng"/>
              <a:t>Environment:</a:t>
            </a:r>
            <a:r>
              <a:rPr b="1" lang="en-US" sz="3500"/>
              <a:t>   </a:t>
            </a:r>
            <a:r>
              <a:rPr lang="en-US" sz="3500"/>
              <a:t>I</a:t>
            </a:r>
            <a:r>
              <a:rPr lang="en-US" sz="3500"/>
              <a:t>mplementing more solar panels within the CollegeTown </a:t>
            </a:r>
            <a:r>
              <a:rPr lang="en-US" sz="3500"/>
              <a:t>area</a:t>
            </a:r>
            <a:r>
              <a:rPr lang="en-US" sz="3500"/>
              <a:t> </a:t>
            </a:r>
            <a:r>
              <a:rPr lang="en-US" sz="3500"/>
              <a:t>provides a utility maximizing budget involving zero cost to implement city approved panels. </a:t>
            </a:r>
            <a:endParaRPr sz="35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b="1" lang="en-US" sz="3500" u="sng"/>
              <a:t>Economic:</a:t>
            </a:r>
            <a:r>
              <a:rPr b="1" lang="en-US" sz="3500"/>
              <a:t>  </a:t>
            </a:r>
            <a:r>
              <a:rPr lang="en-US" sz="3500"/>
              <a:t>The area has seen property values nearly double since completion. From an economic point of view, this justifies the quality of the structures and time it took to complete the development.</a:t>
            </a:r>
            <a:endParaRPr sz="35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b="1" lang="en-US" sz="3500" u="sng"/>
              <a:t>Equity:</a:t>
            </a:r>
            <a:r>
              <a:rPr b="1" lang="en-US" sz="3500"/>
              <a:t>  </a:t>
            </a:r>
            <a:r>
              <a:rPr lang="en-US" sz="3500"/>
              <a:t>Residents of CollegeTown have experienced low levels of income mobility throughout the </a:t>
            </a:r>
            <a:r>
              <a:rPr lang="en-US" sz="3500"/>
              <a:t>developmen</a:t>
            </a:r>
            <a:r>
              <a:rPr lang="en-US" sz="3500"/>
              <a:t>t as median income household income has only risen by roughly $3,000 since the start of the development. </a:t>
            </a:r>
            <a:r>
              <a:rPr lang="en-US" sz="3300"/>
              <a:t>More research should be done regarding the effect that various demographic shifts have impacted housing options within CollegeTown.</a:t>
            </a:r>
            <a:endParaRPr sz="3500"/>
          </a:p>
        </p:txBody>
      </p:sp>
      <p:sp>
        <p:nvSpPr>
          <p:cNvPr id="40" name="Google Shape;40;p3"/>
          <p:cNvSpPr txBox="1"/>
          <p:nvPr>
            <p:ph idx="13" type="body"/>
          </p:nvPr>
        </p:nvSpPr>
        <p:spPr>
          <a:xfrm>
            <a:off x="28971950" y="5223147"/>
            <a:ext cx="14170200" cy="7412700"/>
          </a:xfrm>
          <a:prstGeom prst="rect">
            <a:avLst/>
          </a:prstGeom>
          <a:noFill/>
          <a:ln>
            <a:noFill/>
          </a:ln>
        </p:spPr>
        <p:txBody>
          <a:bodyPr anchorCtr="0" anchor="t" bIns="39175" lIns="78350" spcFirstLastPara="1" rIns="78350" wrap="square" tIns="39175">
            <a:noAutofit/>
          </a:bodyPr>
          <a:lstStyle/>
          <a:p>
            <a:pPr indent="0" lvl="0" marL="0" rtl="0" algn="just">
              <a:lnSpc>
                <a:spcPct val="115000"/>
              </a:lnSpc>
              <a:spcBef>
                <a:spcPts val="0"/>
              </a:spcBef>
              <a:spcAft>
                <a:spcPts val="0"/>
              </a:spcAft>
              <a:buNone/>
            </a:pPr>
            <a:r>
              <a:rPr b="1" lang="en-US" sz="3600" u="sng"/>
              <a:t>Environment (Figure 1):</a:t>
            </a:r>
            <a:r>
              <a:rPr b="1" lang="en-US" sz="3600"/>
              <a:t>  </a:t>
            </a:r>
            <a:r>
              <a:rPr lang="en-US" sz="3600"/>
              <a:t>According to the Tallahassee government s</a:t>
            </a:r>
            <a:r>
              <a:rPr lang="en-US" sz="3500"/>
              <a:t>olar-net metering data, the average kWh of energy produced annually by solar panels in the CollegeTown area is 17,313 kWh.</a:t>
            </a:r>
            <a:endParaRPr sz="3500"/>
          </a:p>
          <a:p>
            <a:pPr indent="0" lvl="0" marL="0" rtl="0" algn="just">
              <a:lnSpc>
                <a:spcPct val="115000"/>
              </a:lnSpc>
              <a:spcBef>
                <a:spcPts val="0"/>
              </a:spcBef>
              <a:spcAft>
                <a:spcPts val="0"/>
              </a:spcAft>
              <a:buNone/>
            </a:pPr>
            <a:r>
              <a:t/>
            </a:r>
            <a:endParaRPr sz="3500"/>
          </a:p>
          <a:p>
            <a:pPr indent="0" lvl="0" marL="0" rtl="0" algn="just">
              <a:lnSpc>
                <a:spcPct val="115000"/>
              </a:lnSpc>
              <a:spcBef>
                <a:spcPts val="0"/>
              </a:spcBef>
              <a:spcAft>
                <a:spcPts val="0"/>
              </a:spcAft>
              <a:buNone/>
            </a:pPr>
            <a:r>
              <a:rPr b="1" lang="en-US" sz="3500" u="sng"/>
              <a:t>Economic (Figure 2):</a:t>
            </a:r>
            <a:r>
              <a:rPr b="1" lang="en-US" sz="3500"/>
              <a:t>  </a:t>
            </a:r>
            <a:r>
              <a:rPr lang="en-US" sz="3500"/>
              <a:t>Total property values have nearly doubled, growing from $489 million in 2006 to $861 million in 2019. The average property value also </a:t>
            </a:r>
            <a:r>
              <a:rPr lang="en-US" sz="3500"/>
              <a:t>increased</a:t>
            </a:r>
            <a:r>
              <a:rPr lang="en-US" sz="3500"/>
              <a:t> from 862 thousand in 2006 to 1.3 million in 2019. </a:t>
            </a:r>
            <a:endParaRPr sz="3500"/>
          </a:p>
          <a:p>
            <a:pPr indent="0" lvl="0" marL="0" rtl="0" algn="just">
              <a:lnSpc>
                <a:spcPct val="115000"/>
              </a:lnSpc>
              <a:spcBef>
                <a:spcPts val="0"/>
              </a:spcBef>
              <a:spcAft>
                <a:spcPts val="0"/>
              </a:spcAft>
              <a:buNone/>
            </a:pPr>
            <a:r>
              <a:t/>
            </a:r>
            <a:endParaRPr sz="3500"/>
          </a:p>
          <a:p>
            <a:pPr indent="0" lvl="0" marL="0" rtl="0" algn="just">
              <a:lnSpc>
                <a:spcPct val="115000"/>
              </a:lnSpc>
              <a:spcBef>
                <a:spcPts val="0"/>
              </a:spcBef>
              <a:spcAft>
                <a:spcPts val="0"/>
              </a:spcAft>
              <a:buNone/>
            </a:pPr>
            <a:r>
              <a:rPr b="1" lang="en-US" sz="3500" u="sng"/>
              <a:t>Equity (Figure 3):</a:t>
            </a:r>
            <a:r>
              <a:rPr b="1" lang="en-US" sz="3500"/>
              <a:t>  </a:t>
            </a:r>
            <a:r>
              <a:rPr lang="en-US" sz="3500"/>
              <a:t>Only 7% of the households in the CollegeTown area experienced income levels greater than $35,000 per household with a median household income of $8,319 in 2010. By 2019, this figure had grown to 20.5%, with median household income growing to $11,511.</a:t>
            </a:r>
            <a:endParaRPr sz="3500"/>
          </a:p>
        </p:txBody>
      </p:sp>
      <p:sp>
        <p:nvSpPr>
          <p:cNvPr id="41" name="Google Shape;41;p3"/>
          <p:cNvSpPr txBox="1"/>
          <p:nvPr>
            <p:ph idx="14" type="body"/>
          </p:nvPr>
        </p:nvSpPr>
        <p:spPr>
          <a:xfrm>
            <a:off x="28852550" y="12792438"/>
            <a:ext cx="14409000" cy="1066800"/>
          </a:xfrm>
          <a:prstGeom prst="rect">
            <a:avLst/>
          </a:prstGeom>
          <a:solidFill>
            <a:srgbClr val="5B0F00"/>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p>
            <a:pPr indent="0" lvl="0" marL="0" rtl="0" algn="ctr">
              <a:lnSpc>
                <a:spcPct val="100000"/>
              </a:lnSpc>
              <a:spcBef>
                <a:spcPts val="0"/>
              </a:spcBef>
              <a:spcAft>
                <a:spcPts val="0"/>
              </a:spcAft>
              <a:buClr>
                <a:schemeClr val="lt1"/>
              </a:buClr>
              <a:buSzPts val="4200"/>
              <a:buNone/>
            </a:pPr>
            <a:r>
              <a:rPr lang="en-US">
                <a:latin typeface="Merriweather"/>
                <a:ea typeface="Merriweather"/>
                <a:cs typeface="Merriweather"/>
                <a:sym typeface="Merriweather"/>
              </a:rPr>
              <a:t>Sustainability Policy Recommendations</a:t>
            </a:r>
            <a:endParaRPr>
              <a:latin typeface="Merriweather"/>
              <a:ea typeface="Merriweather"/>
              <a:cs typeface="Merriweather"/>
              <a:sym typeface="Merriweather"/>
            </a:endParaRPr>
          </a:p>
        </p:txBody>
      </p:sp>
      <p:pic>
        <p:nvPicPr>
          <p:cNvPr id="42" name="Google Shape;42;p3"/>
          <p:cNvPicPr preferRelativeResize="0"/>
          <p:nvPr/>
        </p:nvPicPr>
        <p:blipFill rotWithShape="1">
          <a:blip r:embed="rId3">
            <a:alphaModFix/>
          </a:blip>
          <a:srcRect b="0" l="0" r="0" t="0"/>
          <a:stretch/>
        </p:blipFill>
        <p:spPr>
          <a:xfrm>
            <a:off x="1116014" y="607600"/>
            <a:ext cx="3100623" cy="3096599"/>
          </a:xfrm>
          <a:prstGeom prst="rect">
            <a:avLst/>
          </a:prstGeom>
          <a:noFill/>
          <a:ln>
            <a:noFill/>
          </a:ln>
        </p:spPr>
      </p:pic>
      <p:sp>
        <p:nvSpPr>
          <p:cNvPr id="43" name="Google Shape;43;p3"/>
          <p:cNvSpPr txBox="1"/>
          <p:nvPr>
            <p:ph idx="14" type="body"/>
          </p:nvPr>
        </p:nvSpPr>
        <p:spPr>
          <a:xfrm>
            <a:off x="29049750" y="26989563"/>
            <a:ext cx="14409000" cy="918900"/>
          </a:xfrm>
          <a:prstGeom prst="rect">
            <a:avLst/>
          </a:prstGeom>
          <a:solidFill>
            <a:srgbClr val="5B0F00"/>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p>
            <a:pPr indent="0" lvl="0" marL="0" rtl="0" algn="ctr">
              <a:lnSpc>
                <a:spcPct val="100000"/>
              </a:lnSpc>
              <a:spcBef>
                <a:spcPts val="0"/>
              </a:spcBef>
              <a:spcAft>
                <a:spcPts val="0"/>
              </a:spcAft>
              <a:buClr>
                <a:schemeClr val="lt1"/>
              </a:buClr>
              <a:buSzPts val="4200"/>
              <a:buNone/>
            </a:pPr>
            <a:r>
              <a:rPr lang="en-US">
                <a:latin typeface="Merriweather"/>
                <a:ea typeface="Merriweather"/>
                <a:cs typeface="Merriweather"/>
                <a:sym typeface="Merriweather"/>
              </a:rPr>
              <a:t>Acknowledgements &amp; References</a:t>
            </a:r>
            <a:endParaRPr>
              <a:latin typeface="Merriweather"/>
              <a:ea typeface="Merriweather"/>
              <a:cs typeface="Merriweather"/>
              <a:sym typeface="Merriweather"/>
            </a:endParaRPr>
          </a:p>
        </p:txBody>
      </p:sp>
      <p:sp>
        <p:nvSpPr>
          <p:cNvPr id="44" name="Google Shape;44;p3"/>
          <p:cNvSpPr txBox="1"/>
          <p:nvPr>
            <p:ph idx="6" type="body"/>
          </p:nvPr>
        </p:nvSpPr>
        <p:spPr>
          <a:xfrm>
            <a:off x="29299775" y="27908475"/>
            <a:ext cx="14170200" cy="5086200"/>
          </a:xfrm>
          <a:prstGeom prst="rect">
            <a:avLst/>
          </a:prstGeom>
          <a:noFill/>
          <a:ln>
            <a:noFill/>
          </a:ln>
        </p:spPr>
        <p:txBody>
          <a:bodyPr anchorCtr="0" anchor="t" bIns="39175" lIns="78350" spcFirstLastPara="1" rIns="78350" wrap="square" tIns="39175">
            <a:noAutofit/>
          </a:bodyPr>
          <a:lstStyle/>
          <a:p>
            <a:pPr indent="0" lvl="0" marL="0" rtl="0" algn="just">
              <a:lnSpc>
                <a:spcPct val="115000"/>
              </a:lnSpc>
              <a:spcBef>
                <a:spcPts val="0"/>
              </a:spcBef>
              <a:spcAft>
                <a:spcPts val="0"/>
              </a:spcAft>
              <a:buClr>
                <a:schemeClr val="dk1"/>
              </a:buClr>
              <a:buSzPts val="1100"/>
              <a:buFont typeface="Arial"/>
              <a:buNone/>
            </a:pPr>
            <a:r>
              <a:rPr b="1" lang="en-US"/>
              <a:t>Special Thanks</a:t>
            </a:r>
            <a:r>
              <a:rPr lang="en-US"/>
              <a:t>: Dr. Crystal Taylor, Samantha Murray, and the DeVoe L. Moore Center. </a:t>
            </a:r>
            <a:endParaRPr b="1"/>
          </a:p>
          <a:p>
            <a:pPr indent="0" lvl="0" marL="0" rtl="0" algn="l">
              <a:lnSpc>
                <a:spcPct val="115000"/>
              </a:lnSpc>
              <a:spcBef>
                <a:spcPts val="0"/>
              </a:spcBef>
              <a:spcAft>
                <a:spcPts val="0"/>
              </a:spcAft>
              <a:buClr>
                <a:schemeClr val="dk1"/>
              </a:buClr>
              <a:buSzPts val="1100"/>
              <a:buFont typeface="Arial"/>
              <a:buNone/>
            </a:pPr>
            <a:r>
              <a:rPr b="1" lang="en-US"/>
              <a:t>References: </a:t>
            </a:r>
            <a:r>
              <a:rPr lang="en-US"/>
              <a:t>“Florida Dept. of Revenue - Property Tax - Data Portal - Request Assessment Roll and GIS Data.” Florida Department of Revenue, https://floridarevenue.com/property/Pages/DataPortal_RequestAssessmentRollGISData.aspx. </a:t>
            </a:r>
            <a:endParaRPr/>
          </a:p>
          <a:p>
            <a:pPr indent="0" lvl="0" marL="0" rtl="0" algn="l">
              <a:lnSpc>
                <a:spcPct val="115000"/>
              </a:lnSpc>
              <a:spcBef>
                <a:spcPts val="1200"/>
              </a:spcBef>
              <a:spcAft>
                <a:spcPts val="0"/>
              </a:spcAft>
              <a:buClr>
                <a:schemeClr val="dk1"/>
              </a:buClr>
              <a:buSzPts val="1100"/>
              <a:buFont typeface="Arial"/>
              <a:buNone/>
            </a:pPr>
            <a:r>
              <a:rPr lang="en-US"/>
              <a:t>“Prior HHS Poverty Guidelines and Federal Register References.” </a:t>
            </a:r>
            <a:r>
              <a:rPr i="1" lang="en-US"/>
              <a:t>ASPE</a:t>
            </a:r>
            <a:r>
              <a:rPr lang="en-US"/>
              <a:t>, 14 Jan. 2022, https://aspe.hhs.gov/topics/poverty-economic-mobility/poverty-guidelines/prior-hhs-poverty-guidelines-federal-register-references. </a:t>
            </a:r>
            <a:endParaRPr/>
          </a:p>
          <a:p>
            <a:pPr indent="0" lvl="0" marL="0" rtl="0" algn="l">
              <a:lnSpc>
                <a:spcPct val="115000"/>
              </a:lnSpc>
              <a:spcBef>
                <a:spcPts val="1200"/>
              </a:spcBef>
              <a:spcAft>
                <a:spcPts val="0"/>
              </a:spcAft>
              <a:buClr>
                <a:schemeClr val="dk1"/>
              </a:buClr>
              <a:buSzPts val="1100"/>
              <a:buFont typeface="Arial"/>
              <a:buNone/>
            </a:pPr>
            <a:r>
              <a:rPr lang="en-US"/>
              <a:t>“The City of Tallahassee.” </a:t>
            </a:r>
            <a:r>
              <a:rPr i="1" lang="en-US"/>
              <a:t>City of Tallahassee Utilities</a:t>
            </a:r>
            <a:r>
              <a:rPr lang="en-US"/>
              <a:t>, https://www.talgov.com/you/you-products-home-solar-net-metering.aspx. </a:t>
            </a:r>
            <a:endParaRPr/>
          </a:p>
          <a:p>
            <a:pPr indent="0" lvl="0" marL="0" rtl="0" algn="l">
              <a:lnSpc>
                <a:spcPct val="115000"/>
              </a:lnSpc>
              <a:spcBef>
                <a:spcPts val="1200"/>
              </a:spcBef>
              <a:spcAft>
                <a:spcPts val="0"/>
              </a:spcAft>
              <a:buClr>
                <a:schemeClr val="dk1"/>
              </a:buClr>
              <a:buSzPts val="1100"/>
              <a:buFont typeface="Arial"/>
              <a:buNone/>
            </a:pPr>
            <a:r>
              <a:t/>
            </a:r>
            <a:endParaRPr sz="2600"/>
          </a:p>
          <a:p>
            <a:pPr indent="0" lvl="0" marL="0" rtl="0" algn="l">
              <a:lnSpc>
                <a:spcPct val="115000"/>
              </a:lnSpc>
              <a:spcBef>
                <a:spcPts val="1200"/>
              </a:spcBef>
              <a:spcAft>
                <a:spcPts val="0"/>
              </a:spcAft>
              <a:buClr>
                <a:schemeClr val="dk1"/>
              </a:buClr>
              <a:buSzPts val="1100"/>
              <a:buFont typeface="Arial"/>
              <a:buNone/>
            </a:pPr>
            <a:r>
              <a:t/>
            </a:r>
            <a:endParaRPr sz="2400"/>
          </a:p>
          <a:p>
            <a:pPr indent="0" lvl="0" marL="0" rtl="0" algn="l">
              <a:lnSpc>
                <a:spcPct val="115000"/>
              </a:lnSpc>
              <a:spcBef>
                <a:spcPts val="0"/>
              </a:spcBef>
              <a:spcAft>
                <a:spcPts val="0"/>
              </a:spcAft>
              <a:buClr>
                <a:schemeClr val="dk1"/>
              </a:buClr>
              <a:buSzPts val="1100"/>
              <a:buFont typeface="Arial"/>
              <a:buNone/>
            </a:pPr>
            <a:r>
              <a:t/>
            </a:r>
            <a:endParaRPr sz="2400"/>
          </a:p>
        </p:txBody>
      </p:sp>
      <p:pic>
        <p:nvPicPr>
          <p:cNvPr id="45" name="Google Shape;45;p3"/>
          <p:cNvPicPr preferRelativeResize="0"/>
          <p:nvPr/>
        </p:nvPicPr>
        <p:blipFill rotWithShape="1">
          <a:blip r:embed="rId4">
            <a:alphaModFix/>
          </a:blip>
          <a:srcRect b="15045" l="0" r="0" t="24432"/>
          <a:stretch/>
        </p:blipFill>
        <p:spPr>
          <a:xfrm>
            <a:off x="37516800" y="581375"/>
            <a:ext cx="6374400" cy="2893550"/>
          </a:xfrm>
          <a:prstGeom prst="rect">
            <a:avLst/>
          </a:prstGeom>
          <a:noFill/>
          <a:ln>
            <a:noFill/>
          </a:ln>
        </p:spPr>
      </p:pic>
      <p:pic>
        <p:nvPicPr>
          <p:cNvPr id="46" name="Google Shape;46;p3"/>
          <p:cNvPicPr preferRelativeResize="0"/>
          <p:nvPr/>
        </p:nvPicPr>
        <p:blipFill rotWithShape="1">
          <a:blip r:embed="rId5">
            <a:alphaModFix/>
          </a:blip>
          <a:srcRect b="6942" l="0" r="0" t="0"/>
          <a:stretch/>
        </p:blipFill>
        <p:spPr>
          <a:xfrm>
            <a:off x="1958625" y="25685451"/>
            <a:ext cx="12193623" cy="6134099"/>
          </a:xfrm>
          <a:prstGeom prst="rect">
            <a:avLst/>
          </a:prstGeom>
          <a:noFill/>
          <a:ln>
            <a:noFill/>
          </a:ln>
        </p:spPr>
      </p:pic>
      <p:pic>
        <p:nvPicPr>
          <p:cNvPr id="47" name="Google Shape;47;p3"/>
          <p:cNvPicPr preferRelativeResize="0"/>
          <p:nvPr/>
        </p:nvPicPr>
        <p:blipFill rotWithShape="1">
          <a:blip r:embed="rId6">
            <a:alphaModFix/>
          </a:blip>
          <a:srcRect b="6942" l="0" r="0" t="0"/>
          <a:stretch/>
        </p:blipFill>
        <p:spPr>
          <a:xfrm>
            <a:off x="2000075" y="19721375"/>
            <a:ext cx="12193623" cy="6142573"/>
          </a:xfrm>
          <a:prstGeom prst="rect">
            <a:avLst/>
          </a:prstGeom>
          <a:noFill/>
          <a:ln>
            <a:noFill/>
          </a:ln>
        </p:spPr>
      </p:pic>
      <p:pic>
        <p:nvPicPr>
          <p:cNvPr id="48" name="Google Shape;48;p3"/>
          <p:cNvPicPr preferRelativeResize="0"/>
          <p:nvPr/>
        </p:nvPicPr>
        <p:blipFill rotWithShape="1">
          <a:blip r:embed="rId7">
            <a:alphaModFix/>
          </a:blip>
          <a:srcRect b="4415" l="0" r="0" t="0"/>
          <a:stretch/>
        </p:blipFill>
        <p:spPr>
          <a:xfrm>
            <a:off x="12293000" y="11319100"/>
            <a:ext cx="13862098" cy="8041812"/>
          </a:xfrm>
          <a:prstGeom prst="rect">
            <a:avLst/>
          </a:prstGeom>
          <a:noFill/>
          <a:ln>
            <a:noFill/>
          </a:ln>
        </p:spPr>
      </p:pic>
      <p:sp>
        <p:nvSpPr>
          <p:cNvPr id="49" name="Google Shape;49;p3"/>
          <p:cNvSpPr txBox="1"/>
          <p:nvPr>
            <p:ph idx="6" type="body"/>
          </p:nvPr>
        </p:nvSpPr>
        <p:spPr>
          <a:xfrm>
            <a:off x="29049750" y="22568538"/>
            <a:ext cx="14409000" cy="2813700"/>
          </a:xfrm>
          <a:prstGeom prst="rect">
            <a:avLst/>
          </a:prstGeom>
          <a:noFill/>
          <a:ln>
            <a:noFill/>
          </a:ln>
        </p:spPr>
        <p:txBody>
          <a:bodyPr anchorCtr="0" anchor="t" bIns="39175" lIns="78350" spcFirstLastPara="1" rIns="78350" wrap="square" tIns="39175">
            <a:noAutofit/>
          </a:bodyPr>
          <a:lstStyle/>
          <a:p>
            <a:pPr indent="-450850" lvl="0" marL="457200" rtl="0" algn="just">
              <a:lnSpc>
                <a:spcPct val="115000"/>
              </a:lnSpc>
              <a:spcBef>
                <a:spcPts val="0"/>
              </a:spcBef>
              <a:spcAft>
                <a:spcPts val="0"/>
              </a:spcAft>
              <a:buSzPts val="3500"/>
              <a:buChar char="●"/>
            </a:pPr>
            <a:r>
              <a:rPr lang="en-US" sz="3500"/>
              <a:t>Though not perfectly aligned, Census Tract Five encompasses the majority of CollegeTown. </a:t>
            </a:r>
            <a:endParaRPr sz="3500"/>
          </a:p>
          <a:p>
            <a:pPr indent="-450850" lvl="0" marL="457200" rtl="0" algn="just">
              <a:lnSpc>
                <a:spcPct val="115000"/>
              </a:lnSpc>
              <a:spcBef>
                <a:spcPts val="0"/>
              </a:spcBef>
              <a:spcAft>
                <a:spcPts val="0"/>
              </a:spcAft>
              <a:buSzPts val="3500"/>
              <a:buChar char="●"/>
            </a:pPr>
            <a:r>
              <a:rPr lang="en-US" sz="3500"/>
              <a:t>Data is limited, yet growing concerning solar energy consumption pertaining to residential and commercial buildings.</a:t>
            </a:r>
            <a:endParaRPr sz="3500"/>
          </a:p>
          <a:p>
            <a:pPr indent="-450850" lvl="0" marL="457200" rtl="0" algn="just">
              <a:lnSpc>
                <a:spcPct val="115000"/>
              </a:lnSpc>
              <a:spcBef>
                <a:spcPts val="0"/>
              </a:spcBef>
              <a:spcAft>
                <a:spcPts val="0"/>
              </a:spcAft>
              <a:buSzPts val="3500"/>
              <a:buChar char="●"/>
            </a:pPr>
            <a:r>
              <a:rPr lang="en-US" sz="3500"/>
              <a:t>As a highly transient population, college-aged students typically work part-time jobs and may not officially record their student housing as a primary residence.</a:t>
            </a:r>
            <a:endParaRPr sz="3500"/>
          </a:p>
        </p:txBody>
      </p:sp>
      <p:sp>
        <p:nvSpPr>
          <p:cNvPr id="50" name="Google Shape;50;p3"/>
          <p:cNvSpPr txBox="1"/>
          <p:nvPr>
            <p:ph idx="6" type="body"/>
          </p:nvPr>
        </p:nvSpPr>
        <p:spPr>
          <a:xfrm>
            <a:off x="696675" y="11282150"/>
            <a:ext cx="10601700" cy="2575800"/>
          </a:xfrm>
          <a:prstGeom prst="rect">
            <a:avLst/>
          </a:prstGeom>
          <a:noFill/>
          <a:ln>
            <a:noFill/>
          </a:ln>
        </p:spPr>
        <p:txBody>
          <a:bodyPr anchorCtr="0" anchor="t" bIns="39175" lIns="78350" spcFirstLastPara="1" rIns="78350" wrap="square" tIns="39175">
            <a:noAutofit/>
          </a:bodyPr>
          <a:lstStyle/>
          <a:p>
            <a:pPr indent="0" lvl="0" marL="0" rtl="0" algn="just">
              <a:lnSpc>
                <a:spcPct val="115000"/>
              </a:lnSpc>
              <a:spcBef>
                <a:spcPts val="0"/>
              </a:spcBef>
              <a:spcAft>
                <a:spcPts val="0"/>
              </a:spcAft>
              <a:buClr>
                <a:schemeClr val="dk1"/>
              </a:buClr>
              <a:buSzPts val="1100"/>
              <a:buFont typeface="Arial"/>
              <a:buNone/>
            </a:pPr>
            <a:r>
              <a:rPr b="1" lang="en-US" sz="3700" u="sng"/>
              <a:t>Environment (Figure 1):</a:t>
            </a:r>
            <a:r>
              <a:rPr b="1" lang="en-US" sz="3700"/>
              <a:t> </a:t>
            </a:r>
            <a:r>
              <a:rPr lang="en-US" sz="3700"/>
              <a:t>In addition to</a:t>
            </a:r>
            <a:r>
              <a:rPr lang="en-US" sz="3700"/>
              <a:t> reviewing the Tallahassee Clean Energy Plan and Solar Program, researchers acquired solar panel site location data from the city of Tallahassee in order to track wattage trends.</a:t>
            </a:r>
            <a:endParaRPr sz="3700"/>
          </a:p>
          <a:p>
            <a:pPr indent="0" lvl="0" marL="0" rtl="0" algn="just">
              <a:lnSpc>
                <a:spcPct val="115000"/>
              </a:lnSpc>
              <a:spcBef>
                <a:spcPts val="0"/>
              </a:spcBef>
              <a:spcAft>
                <a:spcPts val="0"/>
              </a:spcAft>
              <a:buClr>
                <a:schemeClr val="dk1"/>
              </a:buClr>
              <a:buSzPts val="1100"/>
              <a:buFont typeface="Arial"/>
              <a:buNone/>
            </a:pPr>
            <a:r>
              <a:t/>
            </a:r>
            <a:endParaRPr sz="3700"/>
          </a:p>
          <a:p>
            <a:pPr indent="0" lvl="0" marL="0" rtl="0" algn="just">
              <a:lnSpc>
                <a:spcPct val="115000"/>
              </a:lnSpc>
              <a:spcBef>
                <a:spcPts val="0"/>
              </a:spcBef>
              <a:spcAft>
                <a:spcPts val="0"/>
              </a:spcAft>
              <a:buClr>
                <a:schemeClr val="dk1"/>
              </a:buClr>
              <a:buSzPts val="1100"/>
              <a:buFont typeface="Arial"/>
              <a:buNone/>
            </a:pPr>
            <a:r>
              <a:rPr b="1" lang="en-US" sz="3700" u="sng"/>
              <a:t>Economic (Figure 2):</a:t>
            </a:r>
            <a:r>
              <a:rPr b="1" lang="en-US" sz="3700"/>
              <a:t>  </a:t>
            </a:r>
            <a:r>
              <a:rPr lang="en-US" sz="3700"/>
              <a:t>Researchers used Florida Department of Revenue data from 2006 and 2019 to assess the change in property values over the years. </a:t>
            </a:r>
            <a:endParaRPr sz="3700"/>
          </a:p>
          <a:p>
            <a:pPr indent="0" lvl="0" marL="0" rtl="0" algn="just">
              <a:lnSpc>
                <a:spcPct val="115000"/>
              </a:lnSpc>
              <a:spcBef>
                <a:spcPts val="0"/>
              </a:spcBef>
              <a:spcAft>
                <a:spcPts val="0"/>
              </a:spcAft>
              <a:buClr>
                <a:schemeClr val="dk1"/>
              </a:buClr>
              <a:buSzPts val="1100"/>
              <a:buFont typeface="Arial"/>
              <a:buNone/>
            </a:pPr>
            <a:r>
              <a:t/>
            </a:r>
            <a:endParaRPr sz="3700"/>
          </a:p>
          <a:p>
            <a:pPr indent="0" lvl="0" marL="0" rtl="0" algn="just">
              <a:lnSpc>
                <a:spcPct val="115000"/>
              </a:lnSpc>
              <a:spcBef>
                <a:spcPts val="0"/>
              </a:spcBef>
              <a:spcAft>
                <a:spcPts val="0"/>
              </a:spcAft>
              <a:buClr>
                <a:schemeClr val="dk1"/>
              </a:buClr>
              <a:buSzPts val="1100"/>
              <a:buFont typeface="Arial"/>
              <a:buNone/>
            </a:pPr>
            <a:r>
              <a:rPr b="1" lang="en-US" sz="3700" u="sng"/>
              <a:t>Equity (Figure 3):</a:t>
            </a:r>
            <a:r>
              <a:rPr b="1" lang="en-US" sz="3700"/>
              <a:t>  </a:t>
            </a:r>
            <a:r>
              <a:rPr lang="en-US" sz="3700"/>
              <a:t>Researchers analyzed income and demographic data from the US Census.</a:t>
            </a:r>
            <a:endParaRPr sz="3700"/>
          </a:p>
          <a:p>
            <a:pPr indent="0" lvl="0" marL="0" rtl="0" algn="just">
              <a:lnSpc>
                <a:spcPct val="115000"/>
              </a:lnSpc>
              <a:spcBef>
                <a:spcPts val="0"/>
              </a:spcBef>
              <a:spcAft>
                <a:spcPts val="0"/>
              </a:spcAft>
              <a:buClr>
                <a:schemeClr val="dk1"/>
              </a:buClr>
              <a:buSzPts val="1100"/>
              <a:buFont typeface="Arial"/>
              <a:buNone/>
            </a:pPr>
            <a:r>
              <a:t/>
            </a:r>
            <a:endParaRPr sz="3700"/>
          </a:p>
          <a:p>
            <a:pPr indent="0" lvl="0" marL="0" rtl="0" algn="just">
              <a:lnSpc>
                <a:spcPct val="115000"/>
              </a:lnSpc>
              <a:spcBef>
                <a:spcPts val="0"/>
              </a:spcBef>
              <a:spcAft>
                <a:spcPts val="0"/>
              </a:spcAft>
              <a:buClr>
                <a:schemeClr val="dk1"/>
              </a:buClr>
              <a:buSzPts val="1100"/>
              <a:buFont typeface="Arial"/>
              <a:buNone/>
            </a:pPr>
            <a:r>
              <a:t/>
            </a:r>
            <a:endParaRPr sz="3200"/>
          </a:p>
          <a:p>
            <a:pPr indent="0" lvl="0" marL="0" rtl="0" algn="l">
              <a:lnSpc>
                <a:spcPct val="115000"/>
              </a:lnSpc>
              <a:spcBef>
                <a:spcPts val="0"/>
              </a:spcBef>
              <a:spcAft>
                <a:spcPts val="0"/>
              </a:spcAft>
              <a:buClr>
                <a:schemeClr val="dk1"/>
              </a:buClr>
              <a:buSzPts val="1100"/>
              <a:buFont typeface="Arial"/>
              <a:buNone/>
            </a:pPr>
            <a:r>
              <a:t/>
            </a:r>
            <a:endParaRPr b="1" sz="3200"/>
          </a:p>
          <a:p>
            <a:pPr indent="0" lvl="0" marL="0" rtl="0" algn="just">
              <a:lnSpc>
                <a:spcPct val="115000"/>
              </a:lnSpc>
              <a:spcBef>
                <a:spcPts val="0"/>
              </a:spcBef>
              <a:spcAft>
                <a:spcPts val="0"/>
              </a:spcAft>
              <a:buClr>
                <a:schemeClr val="dk1"/>
              </a:buClr>
              <a:buSzPts val="1100"/>
              <a:buFont typeface="Arial"/>
              <a:buNone/>
            </a:pPr>
            <a:r>
              <a:t/>
            </a:r>
            <a:endParaRPr sz="3200"/>
          </a:p>
        </p:txBody>
      </p:sp>
      <p:sp>
        <p:nvSpPr>
          <p:cNvPr id="51" name="Google Shape;51;p3"/>
          <p:cNvSpPr txBox="1"/>
          <p:nvPr>
            <p:ph idx="1" type="body"/>
          </p:nvPr>
        </p:nvSpPr>
        <p:spPr>
          <a:xfrm>
            <a:off x="615225" y="10178000"/>
            <a:ext cx="27867600" cy="918900"/>
          </a:xfrm>
          <a:prstGeom prst="rect">
            <a:avLst/>
          </a:prstGeom>
          <a:solidFill>
            <a:srgbClr val="5B0F00"/>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p>
            <a:pPr indent="0" lvl="0" marL="0" rtl="0" algn="ctr">
              <a:lnSpc>
                <a:spcPct val="100000"/>
              </a:lnSpc>
              <a:spcBef>
                <a:spcPts val="0"/>
              </a:spcBef>
              <a:spcAft>
                <a:spcPts val="0"/>
              </a:spcAft>
              <a:buClr>
                <a:schemeClr val="lt1"/>
              </a:buClr>
              <a:buSzPts val="4200"/>
              <a:buNone/>
            </a:pPr>
            <a:r>
              <a:rPr lang="en-US">
                <a:latin typeface="Merriweather"/>
                <a:ea typeface="Merriweather"/>
                <a:cs typeface="Merriweather"/>
                <a:sym typeface="Merriweather"/>
              </a:rPr>
              <a:t>Methodology: Geospatial Analysis of Environmental, Economic, &amp; Equity Data</a:t>
            </a:r>
            <a:endParaRPr>
              <a:latin typeface="Merriweather"/>
              <a:ea typeface="Merriweather"/>
              <a:cs typeface="Merriweather"/>
              <a:sym typeface="Merriweather"/>
            </a:endParaRPr>
          </a:p>
        </p:txBody>
      </p:sp>
      <p:sp>
        <p:nvSpPr>
          <p:cNvPr id="52" name="Google Shape;52;p3"/>
          <p:cNvSpPr txBox="1"/>
          <p:nvPr/>
        </p:nvSpPr>
        <p:spPr>
          <a:xfrm>
            <a:off x="690100" y="31859125"/>
            <a:ext cx="14796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2800"/>
              <a:buFont typeface="Arial"/>
              <a:buNone/>
            </a:pPr>
            <a:r>
              <a:rPr lang="en-US" sz="4000">
                <a:solidFill>
                  <a:srgbClr val="242424"/>
                </a:solidFill>
                <a:highlight>
                  <a:srgbClr val="FFFFFF"/>
                </a:highlight>
                <a:latin typeface="Times New Roman"/>
                <a:ea typeface="Times New Roman"/>
                <a:cs typeface="Times New Roman"/>
                <a:sym typeface="Times New Roman"/>
              </a:rPr>
              <a:t>Figure 2. Property values within CollegeTown in (a) 2006 and (b) 2019</a:t>
            </a:r>
            <a:endParaRPr sz="600"/>
          </a:p>
        </p:txBody>
      </p:sp>
      <p:sp>
        <p:nvSpPr>
          <p:cNvPr id="53" name="Google Shape;53;p3"/>
          <p:cNvSpPr txBox="1"/>
          <p:nvPr/>
        </p:nvSpPr>
        <p:spPr>
          <a:xfrm>
            <a:off x="12948350" y="18920963"/>
            <a:ext cx="121935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000">
                <a:solidFill>
                  <a:srgbClr val="242424"/>
                </a:solidFill>
                <a:highlight>
                  <a:schemeClr val="lt1"/>
                </a:highlight>
                <a:latin typeface="Times New Roman"/>
                <a:ea typeface="Times New Roman"/>
                <a:cs typeface="Times New Roman"/>
                <a:sym typeface="Times New Roman"/>
              </a:rPr>
              <a:t>Figure 1. Solar panel energy output within CollegeTown</a:t>
            </a:r>
            <a:endParaRPr sz="4000"/>
          </a:p>
        </p:txBody>
      </p:sp>
      <p:pic>
        <p:nvPicPr>
          <p:cNvPr id="54" name="Google Shape;54;p3"/>
          <p:cNvPicPr preferRelativeResize="0"/>
          <p:nvPr/>
        </p:nvPicPr>
        <p:blipFill rotWithShape="1">
          <a:blip r:embed="rId8">
            <a:alphaModFix/>
          </a:blip>
          <a:srcRect b="22015" l="2421" r="1885" t="8049"/>
          <a:stretch/>
        </p:blipFill>
        <p:spPr>
          <a:xfrm>
            <a:off x="15852300" y="19721385"/>
            <a:ext cx="12659101" cy="11969316"/>
          </a:xfrm>
          <a:prstGeom prst="rect">
            <a:avLst/>
          </a:prstGeom>
          <a:noFill/>
          <a:ln>
            <a:noFill/>
          </a:ln>
        </p:spPr>
      </p:pic>
      <p:sp>
        <p:nvSpPr>
          <p:cNvPr id="55" name="Google Shape;55;p3"/>
          <p:cNvSpPr txBox="1"/>
          <p:nvPr/>
        </p:nvSpPr>
        <p:spPr>
          <a:xfrm>
            <a:off x="16521300" y="31473625"/>
            <a:ext cx="116853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000">
                <a:solidFill>
                  <a:srgbClr val="242424"/>
                </a:solidFill>
                <a:latin typeface="Times New Roman"/>
                <a:ea typeface="Times New Roman"/>
                <a:cs typeface="Times New Roman"/>
                <a:sym typeface="Times New Roman"/>
              </a:rPr>
              <a:t>Figure 3. Median Household Incomes by census tracts within and adjacent to CollegeTown</a:t>
            </a:r>
            <a:endParaRPr sz="4000">
              <a:latin typeface="Times New Roman"/>
              <a:ea typeface="Times New Roman"/>
              <a:cs typeface="Times New Roman"/>
              <a:sym typeface="Times New Roman"/>
            </a:endParaRPr>
          </a:p>
        </p:txBody>
      </p:sp>
      <p:sp>
        <p:nvSpPr>
          <p:cNvPr id="56" name="Google Shape;56;p3"/>
          <p:cNvSpPr txBox="1"/>
          <p:nvPr>
            <p:ph idx="7" type="body"/>
          </p:nvPr>
        </p:nvSpPr>
        <p:spPr>
          <a:xfrm>
            <a:off x="29011650" y="21453988"/>
            <a:ext cx="14485200" cy="1066800"/>
          </a:xfrm>
          <a:prstGeom prst="rect">
            <a:avLst/>
          </a:prstGeom>
          <a:solidFill>
            <a:srgbClr val="5B0F00"/>
          </a:solidFill>
          <a:ln cap="flat" cmpd="sng" w="9525">
            <a:solidFill>
              <a:srgbClr val="C4172F"/>
            </a:solidFill>
            <a:prstDash val="solid"/>
            <a:round/>
            <a:headEnd len="sm" w="sm" type="none"/>
            <a:tailEnd len="sm" w="sm" type="none"/>
          </a:ln>
        </p:spPr>
        <p:txBody>
          <a:bodyPr anchorCtr="0" anchor="t" bIns="39175" lIns="78350" spcFirstLastPara="1" rIns="78350" wrap="square" tIns="39175">
            <a:noAutofit/>
          </a:bodyPr>
          <a:lstStyle/>
          <a:p>
            <a:pPr indent="0" lvl="0" marL="0" rtl="0" algn="ctr">
              <a:lnSpc>
                <a:spcPct val="100000"/>
              </a:lnSpc>
              <a:spcBef>
                <a:spcPts val="0"/>
              </a:spcBef>
              <a:spcAft>
                <a:spcPts val="0"/>
              </a:spcAft>
              <a:buClr>
                <a:schemeClr val="lt1"/>
              </a:buClr>
              <a:buSzPts val="4200"/>
              <a:buNone/>
            </a:pPr>
            <a:r>
              <a:rPr lang="en-US">
                <a:latin typeface="Merriweather"/>
                <a:ea typeface="Merriweather"/>
                <a:cs typeface="Merriweather"/>
                <a:sym typeface="Merriweather"/>
              </a:rPr>
              <a:t>Data Limitations</a:t>
            </a:r>
            <a:endParaRPr>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