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5878"/>
  </p:normalViewPr>
  <p:slideViewPr>
    <p:cSldViewPr snapToGrid="0" snapToObjects="1">
      <p:cViewPr>
        <p:scale>
          <a:sx n="18" d="100"/>
          <a:sy n="18" d="100"/>
        </p:scale>
        <p:origin x="14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5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4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7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8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C19AF-DF09-F545-A1B8-B47DBB1375E3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186C-75EB-4E46-8445-DE87152B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54E4D9-4DA6-FD4F-B1E8-574D1663BBC5}"/>
              </a:ext>
            </a:extLst>
          </p:cNvPr>
          <p:cNvSpPr/>
          <p:nvPr/>
        </p:nvSpPr>
        <p:spPr>
          <a:xfrm>
            <a:off x="0" y="0"/>
            <a:ext cx="43891200" cy="7165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9B3EC8-483B-4646-A0B5-495DC9A119F6}"/>
              </a:ext>
            </a:extLst>
          </p:cNvPr>
          <p:cNvSpPr txBox="1"/>
          <p:nvPr/>
        </p:nvSpPr>
        <p:spPr>
          <a:xfrm>
            <a:off x="2837243" y="1001659"/>
            <a:ext cx="3821671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Relationship Between Negative Emotionality and Thwarted Belongingness</a:t>
            </a:r>
          </a:p>
          <a:p>
            <a:pPr algn="ctr"/>
            <a:r>
              <a:rPr lang="en-US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Andrew J. Lodge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Sean P. Dougherty, Austin J. Gallyer, &amp; Thomas E. Joiner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Psychology, Florida State University, Tallahassee, FL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E1DB95-54E8-3E49-BA86-DFDBE5C3B834}"/>
              </a:ext>
            </a:extLst>
          </p:cNvPr>
          <p:cNvSpPr txBox="1"/>
          <p:nvPr/>
        </p:nvSpPr>
        <p:spPr>
          <a:xfrm>
            <a:off x="567559" y="7899995"/>
            <a:ext cx="13860382" cy="518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617220" indent="-61722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Emotionality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(NE): the extent to which one has greater susceptibility to experiencing negative affect or feelings of emotional distress.</a:t>
            </a:r>
          </a:p>
          <a:p>
            <a:pPr marL="617220" indent="-61722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Thwarted Belongingness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(TB): when one’s psychological need to form and maintain stable relationships is perceived to be unmet.</a:t>
            </a:r>
          </a:p>
          <a:p>
            <a:pPr marL="617220" indent="-61722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has been found to be related to the development of mood and anxiety disorders, whereas TB has been found to be a risk factor for suicidal ideation.</a:t>
            </a:r>
            <a:endParaRPr lang="en-US" sz="28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61722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research indicates that, in veterans, the association between negative emotions and thwarted belongingness is large and positive. (Rogers et. al., 2016)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357CCA-F155-4346-B2E5-EFF7357EA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9" b="98667" l="0" r="95556">
                        <a14:foregroundMark x1="1778" y1="40444" x2="6667" y2="25778"/>
                        <a14:foregroundMark x1="6667" y1="25778" x2="13602" y2="16068"/>
                        <a14:foregroundMark x1="16895" y1="12643" x2="30222" y2="5778"/>
                        <a14:foregroundMark x1="30222" y1="5778" x2="45778" y2="3111"/>
                        <a14:foregroundMark x1="45778" y1="3111" x2="60889" y2="3111"/>
                        <a14:foregroundMark x1="60889" y1="3111" x2="76444" y2="9333"/>
                        <a14:foregroundMark x1="76444" y1="9333" x2="95826" y2="32753"/>
                        <a14:foregroundMark x1="98074" y1="37851" x2="99556" y2="51556"/>
                        <a14:foregroundMark x1="99556" y1="51556" x2="89940" y2="77075"/>
                        <a14:foregroundMark x1="84686" y1="85413" x2="82763" y2="87265"/>
                        <a14:foregroundMark x1="33337" y1="97710" x2="33141" y2="97703"/>
                        <a14:foregroundMark x1="59777" y1="98643" x2="34206" y2="97741"/>
                        <a14:foregroundMark x1="16147" y1="89589" x2="15458" y2="88770"/>
                        <a14:foregroundMark x1="16330" y1="89674" x2="16143" y2="89592"/>
                        <a14:foregroundMark x1="15556" y1="89333" x2="15569" y2="89339"/>
                        <a14:foregroundMark x1="34927" y1="96609" x2="46222" y2="98222"/>
                        <a14:foregroundMark x1="32281" y1="96231" x2="32582" y2="96274"/>
                        <a14:foregroundMark x1="46222" y1="98222" x2="58950" y2="97515"/>
                        <a14:foregroundMark x1="81850" y1="86419" x2="87556" y2="80000"/>
                        <a14:foregroundMark x1="87556" y1="80000" x2="97778" y2="48889"/>
                        <a14:foregroundMark x1="92644" y1="34342" x2="87111" y2="18667"/>
                        <a14:foregroundMark x1="97778" y1="48889" x2="94510" y2="39630"/>
                        <a14:foregroundMark x1="87111" y1="18667" x2="74222" y2="8444"/>
                        <a14:foregroundMark x1="74222" y1="8444" x2="41778" y2="1333"/>
                        <a14:foregroundMark x1="41778" y1="1333" x2="24889" y2="7556"/>
                        <a14:foregroundMark x1="71556" y1="28889" x2="31111" y2="43556"/>
                        <a14:foregroundMark x1="31111" y1="43556" x2="38667" y2="27111"/>
                        <a14:foregroundMark x1="38667" y1="27111" x2="54222" y2="27111"/>
                        <a14:foregroundMark x1="54222" y1="27111" x2="67556" y2="37333"/>
                        <a14:foregroundMark x1="67556" y1="37333" x2="74158" y2="85751"/>
                        <a14:foregroundMark x1="73510" y1="86238" x2="53778" y2="86667"/>
                        <a14:foregroundMark x1="53778" y1="86667" x2="46667" y2="72889"/>
                        <a14:foregroundMark x1="46667" y1="72889" x2="44889" y2="57333"/>
                        <a14:foregroundMark x1="44889" y1="57333" x2="49778" y2="46667"/>
                        <a14:foregroundMark x1="62222" y1="80000" x2="44444" y2="80444"/>
                        <a14:foregroundMark x1="44444" y1="80444" x2="32000" y2="46222"/>
                        <a14:foregroundMark x1="32000" y1="46222" x2="18667" y2="60000"/>
                        <a14:foregroundMark x1="18667" y1="60000" x2="8101" y2="60813"/>
                        <a14:foregroundMark x1="24889" y1="62667" x2="40889" y2="63111"/>
                        <a14:foregroundMark x1="40889" y1="63111" x2="57333" y2="61333"/>
                        <a14:foregroundMark x1="57333" y1="61333" x2="71556" y2="54667"/>
                        <a14:foregroundMark x1="71556" y1="54667" x2="84889" y2="52889"/>
                        <a14:foregroundMark x1="84889" y1="60889" x2="80444" y2="79556"/>
                        <a14:foregroundMark x1="80444" y1="79556" x2="67556" y2="88444"/>
                        <a14:foregroundMark x1="67556" y1="88444" x2="36665" y2="92735"/>
                        <a14:foregroundMark x1="35382" y1="92777" x2="21778" y2="84000"/>
                        <a14:foregroundMark x1="21778" y1="84000" x2="10667" y2="50222"/>
                        <a14:foregroundMark x1="10667" y1="50222" x2="13778" y2="32889"/>
                        <a14:foregroundMark x1="13778" y1="32889" x2="23111" y2="20889"/>
                        <a14:foregroundMark x1="23111" y1="20889" x2="38667" y2="12000"/>
                        <a14:foregroundMark x1="38667" y1="12000" x2="58667" y2="10222"/>
                        <a14:foregroundMark x1="58667" y1="10222" x2="74667" y2="11111"/>
                        <a14:foregroundMark x1="74667" y1="11111" x2="90222" y2="63111"/>
                        <a14:foregroundMark x1="90222" y1="63111" x2="89778" y2="65333"/>
                        <a14:foregroundMark x1="84000" y1="76444" x2="91111" y2="45778"/>
                        <a14:foregroundMark x1="91111" y1="45778" x2="87556" y2="28889"/>
                        <a14:foregroundMark x1="87556" y1="28889" x2="85333" y2="27111"/>
                        <a14:foregroundMark x1="92624" y1="40572" x2="93778" y2="43111"/>
                        <a14:foregroundMark x1="87111" y1="28444" x2="90320" y2="35503"/>
                        <a14:foregroundMark x1="93778" y1="43111" x2="93778" y2="65778"/>
                        <a14:foregroundMark x1="89778" y1="73778" x2="93309" y2="40230"/>
                        <a14:foregroundMark x1="90932" y1="35197" x2="89778" y2="32889"/>
                        <a14:foregroundMark x1="79556" y1="20000" x2="59556" y2="20444"/>
                        <a14:foregroundMark x1="59556" y1="20444" x2="47556" y2="16000"/>
                        <a14:foregroundMark x1="60000" y1="15111" x2="71111" y2="16444"/>
                        <a14:foregroundMark x1="55111" y1="6222" x2="39111" y2="7111"/>
                        <a14:foregroundMark x1="39111" y1="7111" x2="25333" y2="14667"/>
                        <a14:foregroundMark x1="25333" y1="14667" x2="23556" y2="16000"/>
                        <a14:foregroundMark x1="46222" y1="4889" x2="29778" y2="10667"/>
                        <a14:foregroundMark x1="18722" y1="19748" x2="17333" y2="20889"/>
                        <a14:foregroundMark x1="29778" y1="10667" x2="20489" y2="18296"/>
                        <a14:foregroundMark x1="17333" y1="20889" x2="8889" y2="33778"/>
                        <a14:foregroundMark x1="8889" y1="33778" x2="6900" y2="57642"/>
                        <a14:foregroundMark x1="1361" y1="58821" x2="0" y2="51111"/>
                        <a14:foregroundMark x1="0" y1="51111" x2="3556" y2="36889"/>
                        <a14:foregroundMark x1="22850" y1="84980" x2="39556" y2="93333"/>
                        <a14:foregroundMark x1="19063" y1="83087" x2="21991" y2="84551"/>
                        <a14:foregroundMark x1="39556" y1="93333" x2="55111" y2="96000"/>
                        <a14:foregroundMark x1="64703" y1="91639" x2="68774" y2="89789"/>
                        <a14:foregroundMark x1="55111" y1="96000" x2="57159" y2="95069"/>
                        <a14:foregroundMark x1="69886" y1="88956" x2="70667" y2="86222"/>
                        <a14:foregroundMark x1="49778" y1="88889" x2="29778" y2="88889"/>
                        <a14:foregroundMark x1="29778" y1="88889" x2="17333" y2="76444"/>
                        <a14:foregroundMark x1="17333" y1="76444" x2="16444" y2="74667"/>
                        <a14:foregroundMark x1="35024" y1="96457" x2="36444" y2="96889"/>
                        <a14:foregroundMark x1="31849" y1="95490" x2="32943" y2="95823"/>
                        <a14:foregroundMark x1="25634" y1="91401" x2="18222" y2="85778"/>
                        <a14:foregroundMark x1="31111" y1="95556" x2="29235" y2="94133"/>
                        <a14:foregroundMark x1="18222" y1="85778" x2="9778" y2="72889"/>
                        <a14:foregroundMark x1="9778" y1="72889" x2="13778" y2="71556"/>
                        <a14:foregroundMark x1="16000" y1="84444" x2="2667" y2="60000"/>
                        <a14:foregroundMark x1="2667" y1="59556" x2="6222" y2="69778"/>
                        <a14:foregroundMark x1="5778" y1="68889" x2="8889" y2="76000"/>
                        <a14:foregroundMark x1="8889" y1="75111" x2="12000" y2="81778"/>
                        <a14:foregroundMark x1="12000" y1="80889" x2="15556" y2="84889"/>
                        <a14:foregroundMark x1="58667" y1="98667" x2="66667" y2="94222"/>
                        <a14:foregroundMark x1="64889" y1="94222" x2="78667" y2="88000"/>
                        <a14:foregroundMark x1="78667" y1="88000" x2="81778" y2="85333"/>
                        <a14:foregroundMark x1="79556" y1="88000" x2="66222" y2="95556"/>
                        <a14:foregroundMark x1="66222" y1="95556" x2="66222" y2="95111"/>
                        <a14:foregroundMark x1="91111" y1="71556" x2="95556" y2="56889"/>
                        <a14:backgroundMark x1="83556" y1="88000" x2="81218" y2="89754"/>
                        <a14:backgroundMark x1="68435" y1="97890" x2="68263" y2="97926"/>
                        <a14:backgroundMark x1="30404" y1="99556" x2="14667" y2="99556"/>
                        <a14:backgroundMark x1="14667" y1="99556" x2="13778" y2="97778"/>
                        <a14:backgroundMark x1="34222" y1="99556" x2="32823" y2="99356"/>
                        <a14:backgroundMark x1="24000" y1="96889" x2="16444" y2="89778"/>
                        <a14:backgroundMark x1="18526" y1="91117" x2="22667" y2="94667"/>
                        <a14:backgroundMark x1="16444" y1="89333" x2="18402" y2="91011"/>
                        <a14:backgroundMark x1="32713" y1="99111" x2="33333" y2="99111"/>
                        <a14:backgroundMark x1="33333" y1="98667" x2="33333" y2="98667"/>
                        <a14:backgroundMark x1="481" y1="60287" x2="0" y2="59111"/>
                        <a14:backgroundMark x1="12000" y1="88444" x2="11693" y2="87695"/>
                        <a14:backgroundMark x1="0" y1="59111" x2="270" y2="60358"/>
                        <a14:backgroundMark x1="13015" y1="86735" x2="13333" y2="87111"/>
                        <a14:backgroundMark x1="13333" y1="87111" x2="13077" y2="86689"/>
                        <a14:backgroundMark x1="14222" y1="89778" x2="14222" y2="89778"/>
                        <a14:backgroundMark x1="13778" y1="88000" x2="13778" y2="88000"/>
                        <a14:backgroundMark x1="13778" y1="88000" x2="13778" y2="88000"/>
                        <a14:backgroundMark x1="13778" y1="88000" x2="13778" y2="88000"/>
                        <a14:backgroundMark x1="14667" y1="93333" x2="15556" y2="92000"/>
                        <a14:backgroundMark x1="15111" y1="89333" x2="12889" y2="87556"/>
                        <a14:backgroundMark x1="15556" y1="90222" x2="13778" y2="88444"/>
                        <a14:backgroundMark x1="14667" y1="86667" x2="14485" y2="85666"/>
                        <a14:backgroundMark x1="16000" y1="90667" x2="14222" y2="88889"/>
                        <a14:backgroundMark x1="31111" y1="98667" x2="31111" y2="98667"/>
                        <a14:backgroundMark x1="31556" y1="99556" x2="31556" y2="99556"/>
                        <a14:backgroundMark x1="30667" y1="98667" x2="32000" y2="99111"/>
                        <a14:backgroundMark x1="31556" y1="97778" x2="28000" y2="97778"/>
                        <a14:backgroundMark x1="16000" y1="12000" x2="12889" y2="15556"/>
                        <a14:backgroundMark x1="96444" y1="32444" x2="99111" y2="37333"/>
                        <a14:backgroundMark x1="83111" y1="89333" x2="88889" y2="81778"/>
                        <a14:backgroundMark x1="59556" y1="99556" x2="59556" y2="99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024782" y="987106"/>
            <a:ext cx="5174193" cy="51741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A60500-AECD-5648-8FE4-178F3E149B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1351" y1="57732" x2="47876" y2="41237"/>
                        <a14:foregroundMark x1="47876" y1="41237" x2="59073" y2="34021"/>
                        <a14:foregroundMark x1="59073" y1="34021" x2="66409" y2="47423"/>
                        <a14:foregroundMark x1="66409" y1="47423" x2="58301" y2="60309"/>
                        <a14:foregroundMark x1="58301" y1="60309" x2="48649" y2="556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644091"/>
            <a:ext cx="8319709" cy="62559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8405A1-EDCB-C047-8283-511D2C578864}"/>
              </a:ext>
            </a:extLst>
          </p:cNvPr>
          <p:cNvSpPr txBox="1"/>
          <p:nvPr/>
        </p:nvSpPr>
        <p:spPr>
          <a:xfrm>
            <a:off x="14817436" y="7901036"/>
            <a:ext cx="14256327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Negative Affect Schedule (PANAS; Watson, Clark, &amp; Tellegan, 1988): Evaluates proneness to negative and positive emotions. Data from the Negative Emotion subscale of the PANAS were used in this study.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Needs Questionnaire (INQ; Van Orden, Cukrowicz, Witt, &amp; Joiner, 2012): Assesses the extent to which one feels like a burden to others and feels disconnected from others. Data from the Thwarted Belongingness subscale of the INQ were used in this study.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AF705-D0F9-B749-B311-4AC50412CCC6}"/>
              </a:ext>
            </a:extLst>
          </p:cNvPr>
          <p:cNvSpPr txBox="1"/>
          <p:nvPr/>
        </p:nvSpPr>
        <p:spPr>
          <a:xfrm>
            <a:off x="14817432" y="12296468"/>
            <a:ext cx="14256327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NE and TB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Pairwise deletion was used for a simple linear regression analysis of NE and TB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analyses were conducted on sex, gender, ethnicity, race, sexual orientation, marital status, religious affiliation, and academic year in college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0ACE2-9DA0-EF4B-B31F-B73B70C34697}"/>
              </a:ext>
            </a:extLst>
          </p:cNvPr>
          <p:cNvSpPr txBox="1"/>
          <p:nvPr/>
        </p:nvSpPr>
        <p:spPr>
          <a:xfrm>
            <a:off x="567557" y="15523420"/>
            <a:ext cx="13860382" cy="4862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Florida State University undergraduates recruited through a psychology course study pool and incentivized by course credit.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history of suicidal ideation, plans, or attempts.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Ages 18–22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18.78,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1.11).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76.0% female, 24.0% male.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86.0% White, 8.0% Black/African American, 4.0% multiracial, 1.0% American Indian/Alaskan Native, 1.0% prefer not to answer.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98.0 % heterosexual, 2.0% bisexual.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464F6-EA46-A142-8A5C-1A9034E7E17F}"/>
              </a:ext>
            </a:extLst>
          </p:cNvPr>
          <p:cNvSpPr txBox="1"/>
          <p:nvPr/>
        </p:nvSpPr>
        <p:spPr>
          <a:xfrm>
            <a:off x="567558" y="13490656"/>
            <a:ext cx="1386038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Question: What is the extent of the relationship between NE and TB?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a moderate, positive association between NE and TB.</a:t>
            </a:r>
          </a:p>
        </p:txBody>
      </p:sp>
      <p:pic>
        <p:nvPicPr>
          <p:cNvPr id="14" name="Picture 13" descr="Chart, histogram&#10;&#10;Description automatically generated">
            <a:extLst>
              <a:ext uri="{FF2B5EF4-FFF2-40B4-BE49-F238E27FC236}">
                <a16:creationId xmlns:a16="http://schemas.microsoft.com/office/drawing/2014/main" id="{871D87F3-814E-174C-BC54-3A6718E9AE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" y="20795788"/>
            <a:ext cx="13860382" cy="109104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 descr="Chart, scatter chart&#10;&#10;Description automatically generated">
            <a:extLst>
              <a:ext uri="{FF2B5EF4-FFF2-40B4-BE49-F238E27FC236}">
                <a16:creationId xmlns:a16="http://schemas.microsoft.com/office/drawing/2014/main" id="{F383F733-3080-304C-8201-98491AF5C2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432" y="15252696"/>
            <a:ext cx="14256327" cy="97646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4419DE-1AA3-124B-8247-79712832F6A0}"/>
              </a:ext>
            </a:extLst>
          </p:cNvPr>
          <p:cNvSpPr txBox="1"/>
          <p:nvPr/>
        </p:nvSpPr>
        <p:spPr>
          <a:xfrm>
            <a:off x="14817432" y="25236881"/>
            <a:ext cx="14256327" cy="65556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104 responses for the PANAS negative emotion subscale (PANAS-NE), with scores ranging from 10 to 44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19.84,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7.27; skew = 0.87,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0.24; kurtosis = 0.59,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0.47).</a:t>
            </a:r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75 responses for the INQ thwarted belongingness subscale (INQ-TB), with scores ranging from 9 to 51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17.87,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10.52; skew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1.56,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0.28; kurtosis = 1.92,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0.55).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 with the hypothesis, NE and TB were strongly, positively correlated,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(74) = 0.50,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.001.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emotionality scores were associated with thwarted belongingness scores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0.76, β = 0.50,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(74) = 4.97,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out to 3 decimals, 95% CI [0.45, 1.06]).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emotionality explained a significant proportion of variance in thwarted belongingness scores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0.25, adjusted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0.24,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9.15,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.001). </a:t>
            </a:r>
          </a:p>
        </p:txBody>
      </p:sp>
      <p:pic>
        <p:nvPicPr>
          <p:cNvPr id="18" name="Picture 17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942E86DD-BE80-A04C-A8E7-1E6264E6F6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258" y="7899995"/>
            <a:ext cx="6904375" cy="6502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71DF5156-1A45-274E-8DF1-C91B3EC1D2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248" y="7899995"/>
            <a:ext cx="6904375" cy="6502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9B46C60-55DA-B94D-82C4-F929606BF80C}"/>
              </a:ext>
            </a:extLst>
          </p:cNvPr>
          <p:cNvSpPr txBox="1"/>
          <p:nvPr/>
        </p:nvSpPr>
        <p:spPr>
          <a:xfrm>
            <a:off x="29373446" y="14627929"/>
            <a:ext cx="14078175" cy="366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revealed a significant association with a large effect size between NE and TB, which may be used to indicate risk for related psychopathology.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and TB have been studied within a new population of undergraduate students at Florida State University.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studies could establish a causal relationship between NE and TB and observe different samples</a:t>
            </a:r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22A8F2-DF79-B349-A0E9-2C6D3AEEC305}"/>
              </a:ext>
            </a:extLst>
          </p:cNvPr>
          <p:cNvSpPr txBox="1"/>
          <p:nvPr/>
        </p:nvSpPr>
        <p:spPr>
          <a:xfrm>
            <a:off x="29335269" y="18542741"/>
            <a:ext cx="14116353" cy="13388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Baumeister, R.F., &amp; Leary, M.R. (1995). The need to belong: Desire for interpersonal attachments as a fundamental human motivation.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Bulletin, 117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497-529.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Brausch, A.M., &amp; Decker K.M. (2014). Self-esteem and social support as moderators of depression, body image, and disordered eating for suicidal ideation in adolescents.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Abnormal Child Psychology, 42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779-789. https://dio.org/10.1007/s10802-013-9822-0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Cacioppo, J.T., &amp; Cacioppo, S. (2014). Older adults reporting social isolation or loneliness show poorer cognitive function 4 years later.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Evidence-Based Nursing, 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59-60. https://doi.org/10.1136/eb-2013-101379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Chu, C., Hom, M.A., Rogers, M.L., Ringer, F.B., Hames, J.L., Suh, S., &amp; Joiner, T.E. (2016). Is insomnia lonely? Exploring thwarted belongingness as an explanatory link between insomnia and suicidal ideation in a sample of South Korean university students.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Clinical Sleep Medicine, 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(5). http://dx.doi.org/10.5664/jcsm.5784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Crawford, J.R. &amp; Henry, J.D. (2004). The positive and negative affect schedule (PANAS): construct validity, measurement properties and normative data in a large non-clinical sample.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Journal of Psychology, 43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245-265. https://dio.org/10.1348/0144665031752934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Doan, S.N., Dich, N., &amp; Evans, G.W. (2013). Childhood cumulative risk and later allostatic load: Mediating role of substance use.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Psychology, 33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(11), 1402-1409. https://doi.org/19.1037/a0034790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Gray, J.A., &amp; McNaughton, N. (2000).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neuropsychology of anxiety.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Oxford: Oxford University Press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Hasenfratz, L., Benish-Weisman, M., Steinbergy, T., &amp; Knafo-Noam, A. (2015). Temperament and peer problems from early to middle childhood: Gene-environment correlations with negative emotionality and sociability.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and Psychopathology, 27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1089-1109. https://dio.org/10.1017/S09545794150007X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Hill, R.M., Kaplow, J.B., Oosterhoff, B., &amp; Layne, C.M. (2019). Understanding grief reactions, thwarted belongingness, and suicide ideation in bereaved adolescents: Toward a unifying theory.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Clinical Psychology, 75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780-793. https://doi.org/10/1002/jclp.22731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Hill, R.M., Rey, Y., Marin, C.E., Sharp, C., Green, K.L., &amp; Pettit, J.W. (2015). Evaluating the interpersonal needs questionnaire: Comparison of the reliability, factor structure, and predictive validity across five versions.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and Life-Threatening Behavior, 45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302-314. https://doi.org/10.1111/sltb.12129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Holt-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Lunstad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(2018). The potential public health relevance of isolation and loneliness: Prevalence, epidemiology, and risk factors.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Policy and Aging Report, 27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127-130. https://dio.org/10.1093/ppar/prx030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Joiner, T.E. (2005).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people die by suicide.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Cambridge: Harvard University Press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Larsen, R.J., &amp; Ketelaar, T. (1991). Personality and susceptibility to positive and negative emotional states.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Personality and Social Psychology, 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132-140. https://10.1037/0022-3514.61.1.132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Ma, J., Batterham, P.J., Calear, A.L., &amp; Sunderland, M. (2019). The development and validation of the thwarted belongingness scale (TBS) for interpersonal suicide risk.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Psychopathology and Behavioral Assessment, 41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456-469. https://doi.org/10.1007/s10862-019-09721-6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Martin, C.E., Pukay-Martin, N.D., Blain, R.C., Dutton-Cox, C., &amp; Chard, K.M. (2020). Suicidal ideation in a veterans affairs residential Posttraumatic Stress Disorder treatment setting: The roles of thwarted belongingness and perceived burdensomeness.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Traumatic Stress.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https://doi.org/10.1002/jts.22540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Mincic, A.M. (2015). Neuroanatomical correlates of negative emotionality-related traits: A systematic review and meta-analysis.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Neuropsychologia, 77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97-118. https://doi.org/10.1016/j.neuropsychologia.2015.08.007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Monteith, L.M., Menefee, D.S., &amp; Bahraini, N.H. (2017). Perceived burdensomeness, thwarted belongingness, and fearlessness about death: Associations with suicidal ideation among female veterans exposed to military sexual trauma.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Clinical Psychology, 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(0),.1-15. https://doi.org/10.1002/jclp.22462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Rogers, M.L., Kelliher-Rabon, J., Hagan, C.R., Hirsch, J.K., &amp; Joiner, T.E. (2016). Negative emotions in veterans relate to suicide risk through feelings of perceived burdensomeness and thwarted belongingness.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Affective Disorders, 208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15-21. http://dx.doi.org/10.1016/j.jad.2016.09.038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Orden, K.A., Cukrowicz, K.C., Witte, T.K., &amp; Joiner, T.E. (2012). Thwarted belongingness and perceived burdensomeness: Construct validity and psychometric properties of the interpersonal needs questionnaire.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Assessment, 24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197-215. https://dio.org/10.1037/a0025358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Orden, K.A., Witte, T.K., Cukrowicz, K.C., Braithwaite, S.R., Selby, E.A., &amp; Joiner, T.E. (2010). The interpersonal theory of suicide.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Review, 117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576-600. https://doi.org/10.1037/a0018697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Watson, D., Clark L.A., &amp; Tellegen, A. (1988). Development and validation of brief measures of positive and negative affect: The PANAS scales.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Personality and Social Psychology, 54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1063-1070. https://dio.org/10.1037/0022-3514.54.6.1063</a:t>
            </a:r>
          </a:p>
        </p:txBody>
      </p:sp>
    </p:spTree>
    <p:extLst>
      <p:ext uri="{BB962C8B-B14F-4D97-AF65-F5344CB8AC3E}">
        <p14:creationId xmlns:p14="http://schemas.microsoft.com/office/powerpoint/2010/main" val="339488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1797</Words>
  <Application>Microsoft Macintosh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Lodge</dc:creator>
  <cp:lastModifiedBy>Andrew Lodge</cp:lastModifiedBy>
  <cp:revision>10</cp:revision>
  <dcterms:created xsi:type="dcterms:W3CDTF">2022-01-18T00:24:32Z</dcterms:created>
  <dcterms:modified xsi:type="dcterms:W3CDTF">2022-03-18T02:45:36Z</dcterms:modified>
</cp:coreProperties>
</file>