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9296400" cy="7010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vIQUaOHmQWH5cJmL2ayV+1Esa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0DF68F-C11E-4C45-A269-CB3CC1BA18D6}">
  <a:tblStyle styleId="{DD0DF68F-C11E-4C45-A269-CB3CC1BA18D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E6E6"/>
          </a:solidFill>
        </a:fill>
      </a:tcStyle>
    </a:wholeTbl>
    <a:band1H>
      <a:tcTxStyle/>
      <a:tcStyle>
        <a:tcBdr/>
        <a:fill>
          <a:solidFill>
            <a:srgbClr val="D1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1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3"/>
    <p:restoredTop sz="94668"/>
  </p:normalViewPr>
  <p:slideViewPr>
    <p:cSldViewPr snapToGrid="0">
      <p:cViewPr>
        <p:scale>
          <a:sx n="30" d="100"/>
          <a:sy n="30" d="100"/>
        </p:scale>
        <p:origin x="224" y="16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907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46125" rIns="92275" bIns="461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738" y="0"/>
            <a:ext cx="402907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46125" rIns="92275" bIns="461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275" y="3330575"/>
            <a:ext cx="7435850" cy="315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46125" rIns="92275" bIns="461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59563"/>
            <a:ext cx="402907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46125" rIns="92275" bIns="461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46125" rIns="92275" bIns="46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30275" y="3330575"/>
            <a:ext cx="7435850" cy="315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46125" rIns="92275" bIns="46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265738" y="6659563"/>
            <a:ext cx="4029075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46125" rIns="92275" bIns="46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1083131" y="-1208882"/>
            <a:ext cx="2172493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109034586" y="50032922"/>
            <a:ext cx="134820660" cy="474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3860789" y="2994662"/>
            <a:ext cx="134820660" cy="14148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3291840" y="10226042"/>
            <a:ext cx="37307519" cy="705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6583680" y="18653759"/>
            <a:ext cx="30723839" cy="841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t" anchorCtr="0">
            <a:noAutofit/>
          </a:bodyPr>
          <a:lstStyle>
            <a:lvl1pPr lvl="0" algn="ctr">
              <a:spcBef>
                <a:spcPts val="3820"/>
              </a:spcBef>
              <a:spcAft>
                <a:spcPts val="0"/>
              </a:spcAft>
              <a:buClr>
                <a:srgbClr val="888888"/>
              </a:buClr>
              <a:buSzPts val="19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320"/>
              </a:spcBef>
              <a:spcAft>
                <a:spcPts val="0"/>
              </a:spcAft>
              <a:buClr>
                <a:srgbClr val="888888"/>
              </a:buClr>
              <a:buSzPts val="16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840"/>
              </a:spcBef>
              <a:spcAft>
                <a:spcPts val="0"/>
              </a:spcAft>
              <a:buClr>
                <a:srgbClr val="888888"/>
              </a:buClr>
              <a:buSzPts val="14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380"/>
              </a:spcBef>
              <a:spcAft>
                <a:spcPts val="0"/>
              </a:spcAft>
              <a:buClr>
                <a:srgbClr val="888888"/>
              </a:buClr>
              <a:buSzPts val="119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380"/>
              </a:spcBef>
              <a:spcAft>
                <a:spcPts val="0"/>
              </a:spcAft>
              <a:buClr>
                <a:srgbClr val="888888"/>
              </a:buClr>
              <a:buSzPts val="119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380"/>
              </a:spcBef>
              <a:spcAft>
                <a:spcPts val="0"/>
              </a:spcAft>
              <a:buClr>
                <a:srgbClr val="888888"/>
              </a:buClr>
              <a:buSzPts val="119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380"/>
              </a:spcBef>
              <a:spcAft>
                <a:spcPts val="0"/>
              </a:spcAft>
              <a:buClr>
                <a:srgbClr val="888888"/>
              </a:buClr>
              <a:buSzPts val="119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380"/>
              </a:spcBef>
              <a:spcAft>
                <a:spcPts val="0"/>
              </a:spcAft>
              <a:buClr>
                <a:srgbClr val="888888"/>
              </a:buClr>
              <a:buSzPts val="119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380"/>
              </a:spcBef>
              <a:spcAft>
                <a:spcPts val="0"/>
              </a:spcAft>
              <a:buClr>
                <a:srgbClr val="888888"/>
              </a:buClr>
              <a:buSzPts val="119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193925" y="7680325"/>
            <a:ext cx="39503351" cy="2172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467102" y="21153122"/>
            <a:ext cx="37307519" cy="653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38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467102" y="13952230"/>
            <a:ext cx="37307519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b" anchorCtr="0">
            <a:noAutofit/>
          </a:bodyPr>
          <a:lstStyle>
            <a:lvl1pPr marL="457200" lvl="0" indent="-228600" algn="l">
              <a:spcBef>
                <a:spcPts val="2380"/>
              </a:spcBef>
              <a:spcAft>
                <a:spcPts val="0"/>
              </a:spcAft>
              <a:buClr>
                <a:srgbClr val="888888"/>
              </a:buClr>
              <a:buSzPts val="11900"/>
              <a:buNone/>
              <a:defRPr sz="119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120"/>
              </a:spcBef>
              <a:spcAft>
                <a:spcPts val="0"/>
              </a:spcAft>
              <a:buClr>
                <a:srgbClr val="888888"/>
              </a:buClr>
              <a:buSzPts val="10600"/>
              <a:buNone/>
              <a:defRPr sz="106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 sz="95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660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 sz="83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660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 sz="83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660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 sz="83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660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 sz="83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660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 sz="83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660"/>
              </a:spcBef>
              <a:spcAft>
                <a:spcPts val="0"/>
              </a:spcAft>
              <a:buClr>
                <a:srgbClr val="888888"/>
              </a:buClr>
              <a:buSzPts val="8300"/>
              <a:buNone/>
              <a:defRPr sz="83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0530842" y="36865563"/>
            <a:ext cx="94442282" cy="10427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t" anchorCtr="0">
            <a:noAutofit/>
          </a:bodyPr>
          <a:lstStyle>
            <a:lvl1pPr marL="457200" lvl="0" indent="-1282700" algn="l">
              <a:spcBef>
                <a:spcPts val="3320"/>
              </a:spcBef>
              <a:spcAft>
                <a:spcPts val="0"/>
              </a:spcAft>
              <a:buClr>
                <a:schemeClr val="dk1"/>
              </a:buClr>
              <a:buSzPts val="16600"/>
              <a:buChar char="•"/>
              <a:defRPr sz="16600"/>
            </a:lvl1pPr>
            <a:lvl2pPr marL="914400" lvl="1" indent="-1130300" algn="l">
              <a:spcBef>
                <a:spcPts val="2840"/>
              </a:spcBef>
              <a:spcAft>
                <a:spcPts val="0"/>
              </a:spcAft>
              <a:buClr>
                <a:schemeClr val="dk1"/>
              </a:buClr>
              <a:buSzPts val="14200"/>
              <a:buChar char="–"/>
              <a:defRPr sz="14200"/>
            </a:lvl2pPr>
            <a:lvl3pPr marL="1371600" lvl="2" indent="-984250" algn="l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Char char="•"/>
              <a:defRPr sz="11900"/>
            </a:lvl3pPr>
            <a:lvl4pPr marL="1828800" lvl="3" indent="-90170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Char char="–"/>
              <a:defRPr sz="10600"/>
            </a:lvl4pPr>
            <a:lvl5pPr marL="2286000" lvl="4" indent="-90170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Char char="»"/>
              <a:defRPr sz="10600"/>
            </a:lvl5pPr>
            <a:lvl6pPr marL="2743200" lvl="5" indent="-90170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Char char="•"/>
              <a:defRPr sz="10600"/>
            </a:lvl6pPr>
            <a:lvl7pPr marL="3200400" lvl="6" indent="-90170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Char char="•"/>
              <a:defRPr sz="10600"/>
            </a:lvl7pPr>
            <a:lvl8pPr marL="3657600" lvl="7" indent="-90170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Char char="•"/>
              <a:defRPr sz="10600"/>
            </a:lvl8pPr>
            <a:lvl9pPr marL="4114800" lvl="8" indent="-90170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Char char="•"/>
              <a:defRPr sz="10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105704638" y="36865563"/>
            <a:ext cx="94442282" cy="10427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t" anchorCtr="0">
            <a:noAutofit/>
          </a:bodyPr>
          <a:lstStyle>
            <a:lvl1pPr marL="457200" lvl="0" indent="-1282700" algn="l">
              <a:spcBef>
                <a:spcPts val="3320"/>
              </a:spcBef>
              <a:spcAft>
                <a:spcPts val="0"/>
              </a:spcAft>
              <a:buClr>
                <a:schemeClr val="dk1"/>
              </a:buClr>
              <a:buSzPts val="16600"/>
              <a:buChar char="•"/>
              <a:defRPr sz="16600"/>
            </a:lvl1pPr>
            <a:lvl2pPr marL="914400" lvl="1" indent="-1130300" algn="l">
              <a:spcBef>
                <a:spcPts val="2840"/>
              </a:spcBef>
              <a:spcAft>
                <a:spcPts val="0"/>
              </a:spcAft>
              <a:buClr>
                <a:schemeClr val="dk1"/>
              </a:buClr>
              <a:buSzPts val="14200"/>
              <a:buChar char="–"/>
              <a:defRPr sz="14200"/>
            </a:lvl2pPr>
            <a:lvl3pPr marL="1371600" lvl="2" indent="-984250" algn="l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Char char="•"/>
              <a:defRPr sz="11900"/>
            </a:lvl3pPr>
            <a:lvl4pPr marL="1828800" lvl="3" indent="-90170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Char char="–"/>
              <a:defRPr sz="10600"/>
            </a:lvl4pPr>
            <a:lvl5pPr marL="2286000" lvl="4" indent="-90170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Char char="»"/>
              <a:defRPr sz="10600"/>
            </a:lvl5pPr>
            <a:lvl6pPr marL="2743200" lvl="5" indent="-90170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Char char="•"/>
              <a:defRPr sz="10600"/>
            </a:lvl6pPr>
            <a:lvl7pPr marL="3200400" lvl="6" indent="-90170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Char char="•"/>
              <a:defRPr sz="10600"/>
            </a:lvl7pPr>
            <a:lvl8pPr marL="3657600" lvl="7" indent="-90170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Char char="•"/>
              <a:defRPr sz="10600"/>
            </a:lvl8pPr>
            <a:lvl9pPr marL="4114800" lvl="8" indent="-90170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Char char="•"/>
              <a:defRPr sz="10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2194560" y="7368543"/>
            <a:ext cx="19392902" cy="307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b" anchorCtr="0">
            <a:noAutofit/>
          </a:bodyPr>
          <a:lstStyle>
            <a:lvl1pPr marL="457200" lvl="0" indent="-228600" algn="l">
              <a:spcBef>
                <a:spcPts val="2840"/>
              </a:spcBef>
              <a:spcAft>
                <a:spcPts val="0"/>
              </a:spcAft>
              <a:buClr>
                <a:schemeClr val="dk1"/>
              </a:buClr>
              <a:buSzPts val="14200"/>
              <a:buNone/>
              <a:defRPr sz="14200" b="1"/>
            </a:lvl1pPr>
            <a:lvl2pPr marL="914400" lvl="1" indent="-228600" algn="l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None/>
              <a:defRPr sz="11900" b="1"/>
            </a:lvl2pPr>
            <a:lvl3pPr marL="1371600" lvl="2" indent="-22860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None/>
              <a:defRPr sz="10600" b="1"/>
            </a:lvl3pPr>
            <a:lvl4pPr marL="1828800" lvl="3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4pPr>
            <a:lvl5pPr marL="2286000" lvl="4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5pPr>
            <a:lvl6pPr marL="2743200" lvl="5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6pPr>
            <a:lvl7pPr marL="3200400" lvl="6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7pPr>
            <a:lvl8pPr marL="3657600" lvl="7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8pPr>
            <a:lvl9pPr marL="4114800" lvl="8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2194560" y="10439401"/>
            <a:ext cx="19392902" cy="1896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t" anchorCtr="0">
            <a:noAutofit/>
          </a:bodyPr>
          <a:lstStyle>
            <a:lvl1pPr marL="457200" lvl="0" indent="-1130300" algn="l">
              <a:spcBef>
                <a:spcPts val="2840"/>
              </a:spcBef>
              <a:spcAft>
                <a:spcPts val="0"/>
              </a:spcAft>
              <a:buClr>
                <a:schemeClr val="dk1"/>
              </a:buClr>
              <a:buSzPts val="14200"/>
              <a:buChar char="•"/>
              <a:defRPr sz="14200"/>
            </a:lvl1pPr>
            <a:lvl2pPr marL="914400" lvl="1" indent="-984250" algn="l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Char char="–"/>
              <a:defRPr sz="11900"/>
            </a:lvl2pPr>
            <a:lvl3pPr marL="1371600" lvl="2" indent="-90170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Char char="•"/>
              <a:defRPr sz="10600"/>
            </a:lvl3pPr>
            <a:lvl4pPr marL="1828800" lvl="3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4pPr>
            <a:lvl5pPr marL="2286000" lvl="4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»"/>
              <a:defRPr sz="9500"/>
            </a:lvl5pPr>
            <a:lvl6pPr marL="2743200" lvl="5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6pPr>
            <a:lvl7pPr marL="3200400" lvl="6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7pPr>
            <a:lvl8pPr marL="3657600" lvl="7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8pPr>
            <a:lvl9pPr marL="4114800" lvl="8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22296122" y="7368543"/>
            <a:ext cx="19400519" cy="307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b" anchorCtr="0">
            <a:noAutofit/>
          </a:bodyPr>
          <a:lstStyle>
            <a:lvl1pPr marL="457200" lvl="0" indent="-228600" algn="l">
              <a:spcBef>
                <a:spcPts val="2840"/>
              </a:spcBef>
              <a:spcAft>
                <a:spcPts val="0"/>
              </a:spcAft>
              <a:buClr>
                <a:schemeClr val="dk1"/>
              </a:buClr>
              <a:buSzPts val="14200"/>
              <a:buNone/>
              <a:defRPr sz="14200" b="1"/>
            </a:lvl1pPr>
            <a:lvl2pPr marL="914400" lvl="1" indent="-228600" algn="l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None/>
              <a:defRPr sz="11900" b="1"/>
            </a:lvl2pPr>
            <a:lvl3pPr marL="1371600" lvl="2" indent="-22860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None/>
              <a:defRPr sz="10600" b="1"/>
            </a:lvl3pPr>
            <a:lvl4pPr marL="1828800" lvl="3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4pPr>
            <a:lvl5pPr marL="2286000" lvl="4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5pPr>
            <a:lvl6pPr marL="2743200" lvl="5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6pPr>
            <a:lvl7pPr marL="3200400" lvl="6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7pPr>
            <a:lvl8pPr marL="3657600" lvl="7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8pPr>
            <a:lvl9pPr marL="4114800" lvl="8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22296122" y="10439401"/>
            <a:ext cx="19400519" cy="1896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t" anchorCtr="0">
            <a:noAutofit/>
          </a:bodyPr>
          <a:lstStyle>
            <a:lvl1pPr marL="457200" lvl="0" indent="-1130300" algn="l">
              <a:spcBef>
                <a:spcPts val="2840"/>
              </a:spcBef>
              <a:spcAft>
                <a:spcPts val="0"/>
              </a:spcAft>
              <a:buClr>
                <a:schemeClr val="dk1"/>
              </a:buClr>
              <a:buSzPts val="14200"/>
              <a:buChar char="•"/>
              <a:defRPr sz="14200"/>
            </a:lvl1pPr>
            <a:lvl2pPr marL="914400" lvl="1" indent="-984250" algn="l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Char char="–"/>
              <a:defRPr sz="11900"/>
            </a:lvl2pPr>
            <a:lvl3pPr marL="1371600" lvl="2" indent="-90170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Char char="•"/>
              <a:defRPr sz="10600"/>
            </a:lvl3pPr>
            <a:lvl4pPr marL="1828800" lvl="3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4pPr>
            <a:lvl5pPr marL="2286000" lvl="4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»"/>
              <a:defRPr sz="9500"/>
            </a:lvl5pPr>
            <a:lvl6pPr marL="2743200" lvl="5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6pPr>
            <a:lvl7pPr marL="3200400" lvl="6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7pPr>
            <a:lvl8pPr marL="3657600" lvl="7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8pPr>
            <a:lvl9pPr marL="4114800" lvl="8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9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7160241" y="1310647"/>
            <a:ext cx="24536399" cy="28094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t" anchorCtr="0">
            <a:noAutofit/>
          </a:bodyPr>
          <a:lstStyle>
            <a:lvl1pPr marL="457200" lvl="0" indent="-1441450" algn="l">
              <a:spcBef>
                <a:spcPts val="3820"/>
              </a:spcBef>
              <a:spcAft>
                <a:spcPts val="0"/>
              </a:spcAft>
              <a:buClr>
                <a:schemeClr val="dk1"/>
              </a:buClr>
              <a:buSzPts val="19100"/>
              <a:buChar char="•"/>
              <a:defRPr sz="19100"/>
            </a:lvl1pPr>
            <a:lvl2pPr marL="914400" lvl="1" indent="-1282700" algn="l">
              <a:spcBef>
                <a:spcPts val="3320"/>
              </a:spcBef>
              <a:spcAft>
                <a:spcPts val="0"/>
              </a:spcAft>
              <a:buClr>
                <a:schemeClr val="dk1"/>
              </a:buClr>
              <a:buSzPts val="16600"/>
              <a:buChar char="–"/>
              <a:defRPr sz="16600"/>
            </a:lvl2pPr>
            <a:lvl3pPr marL="1371600" lvl="2" indent="-1130300" algn="l">
              <a:spcBef>
                <a:spcPts val="2840"/>
              </a:spcBef>
              <a:spcAft>
                <a:spcPts val="0"/>
              </a:spcAft>
              <a:buClr>
                <a:schemeClr val="dk1"/>
              </a:buClr>
              <a:buSzPts val="14200"/>
              <a:buChar char="•"/>
              <a:defRPr sz="14200"/>
            </a:lvl3pPr>
            <a:lvl4pPr marL="1828800" lvl="3" indent="-984250" algn="l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Char char="–"/>
              <a:defRPr sz="11900"/>
            </a:lvl4pPr>
            <a:lvl5pPr marL="2286000" lvl="4" indent="-984250" algn="l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Char char="»"/>
              <a:defRPr sz="11900"/>
            </a:lvl5pPr>
            <a:lvl6pPr marL="2743200" lvl="5" indent="-984250" algn="l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Char char="•"/>
              <a:defRPr sz="11900"/>
            </a:lvl6pPr>
            <a:lvl7pPr marL="3200400" lvl="6" indent="-984250" algn="l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Char char="•"/>
              <a:defRPr sz="11900"/>
            </a:lvl7pPr>
            <a:lvl8pPr marL="3657600" lvl="7" indent="-984250" algn="l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Char char="•"/>
              <a:defRPr sz="11900"/>
            </a:lvl8pPr>
            <a:lvl9pPr marL="4114800" lvl="8" indent="-984250" algn="l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Char char="•"/>
              <a:defRPr sz="119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2194567" y="6888487"/>
            <a:ext cx="14439902" cy="2251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t" anchorCtr="0">
            <a:noAutofit/>
          </a:bodyPr>
          <a:lstStyle>
            <a:lvl1pPr marL="457200" lvl="0" indent="-228600" algn="l">
              <a:spcBef>
                <a:spcPts val="1660"/>
              </a:spcBef>
              <a:spcAft>
                <a:spcPts val="0"/>
              </a:spcAft>
              <a:buClr>
                <a:schemeClr val="dk1"/>
              </a:buClr>
              <a:buSzPts val="8300"/>
              <a:buNone/>
              <a:defRPr sz="8300"/>
            </a:lvl1pPr>
            <a:lvl2pPr marL="914400" lvl="1" indent="-228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marL="1371600" lvl="2" indent="-22860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/>
            </a:lvl3pPr>
            <a:lvl4pPr marL="1828800" lvl="3" indent="-22860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5300"/>
            </a:lvl4pPr>
            <a:lvl5pPr marL="2286000" lvl="4" indent="-22860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5300"/>
            </a:lvl5pPr>
            <a:lvl6pPr marL="2743200" lvl="5" indent="-22860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5300"/>
            </a:lvl6pPr>
            <a:lvl7pPr marL="3200400" lvl="6" indent="-22860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5300"/>
            </a:lvl7pPr>
            <a:lvl8pPr marL="3657600" lvl="7" indent="-22860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5300"/>
            </a:lvl8pPr>
            <a:lvl9pPr marL="4114800" lvl="8" indent="-22860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602982" y="23042881"/>
            <a:ext cx="26334721" cy="272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9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8602982" y="2941320"/>
            <a:ext cx="26334721" cy="1975104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602982" y="25763223"/>
            <a:ext cx="26334721" cy="386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t" anchorCtr="0">
            <a:noAutofit/>
          </a:bodyPr>
          <a:lstStyle>
            <a:lvl1pPr marL="457200" lvl="0" indent="-228600" algn="l">
              <a:spcBef>
                <a:spcPts val="1660"/>
              </a:spcBef>
              <a:spcAft>
                <a:spcPts val="0"/>
              </a:spcAft>
              <a:buClr>
                <a:schemeClr val="dk1"/>
              </a:buClr>
              <a:buSzPts val="8300"/>
              <a:buNone/>
              <a:defRPr sz="8300"/>
            </a:lvl1pPr>
            <a:lvl2pPr marL="914400" lvl="1" indent="-228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marL="1371600" lvl="2" indent="-22860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sz="5900"/>
            </a:lvl3pPr>
            <a:lvl4pPr marL="1828800" lvl="3" indent="-22860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5300"/>
            </a:lvl4pPr>
            <a:lvl5pPr marL="2286000" lvl="4" indent="-22860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5300"/>
            </a:lvl5pPr>
            <a:lvl6pPr marL="2743200" lvl="5" indent="-22860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5300"/>
            </a:lvl6pPr>
            <a:lvl7pPr marL="3200400" lvl="6" indent="-22860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5300"/>
            </a:lvl7pPr>
            <a:lvl8pPr marL="3657600" lvl="7" indent="-22860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5300"/>
            </a:lvl8pPr>
            <a:lvl9pPr marL="4114800" lvl="8" indent="-22860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7200" b="1" u="sng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193925" y="1317625"/>
            <a:ext cx="3950335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193925" y="7680325"/>
            <a:ext cx="39503351" cy="2172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t" anchorCtr="0">
            <a:noAutofit/>
          </a:bodyPr>
          <a:lstStyle>
            <a:lvl1pPr marL="457200" marR="0" lvl="0" indent="-1441450" algn="l" rtl="0">
              <a:spcBef>
                <a:spcPts val="3820"/>
              </a:spcBef>
              <a:spcAft>
                <a:spcPts val="0"/>
              </a:spcAft>
              <a:buClr>
                <a:schemeClr val="dk1"/>
              </a:buClr>
              <a:buSzPts val="19100"/>
              <a:buFont typeface="Arial"/>
              <a:buChar char="•"/>
              <a:defRPr sz="1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282700" algn="l" rtl="0">
              <a:spcBef>
                <a:spcPts val="3320"/>
              </a:spcBef>
              <a:spcAft>
                <a:spcPts val="0"/>
              </a:spcAft>
              <a:buClr>
                <a:schemeClr val="dk1"/>
              </a:buClr>
              <a:buSzPts val="16600"/>
              <a:buFont typeface="Arial"/>
              <a:buChar char="–"/>
              <a:defRPr sz="1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1130300" algn="l" rtl="0">
              <a:spcBef>
                <a:spcPts val="2840"/>
              </a:spcBef>
              <a:spcAft>
                <a:spcPts val="0"/>
              </a:spcAft>
              <a:buClr>
                <a:schemeClr val="dk1"/>
              </a:buClr>
              <a:buSzPts val="14200"/>
              <a:buFont typeface="Arial"/>
              <a:buChar char="•"/>
              <a:defRPr sz="1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984250" algn="l" rtl="0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Char char="–"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984250" algn="l" rtl="0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Char char="»"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984250" algn="l" rtl="0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Char char="•"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984250" algn="l" rtl="0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Char char="•"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984250" algn="l" rtl="0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Char char="•"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984250" algn="l" rtl="0">
              <a:spcBef>
                <a:spcPts val="2380"/>
              </a:spcBef>
              <a:spcAft>
                <a:spcPts val="0"/>
              </a:spcAft>
              <a:buClr>
                <a:schemeClr val="dk1"/>
              </a:buClr>
              <a:buSzPts val="11900"/>
              <a:buFont typeface="Arial"/>
              <a:buChar char="•"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3175" tIns="271600" rIns="543175" bIns="2716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200" b="1" i="0" u="sng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38DA7E-CC83-174B-BFDE-F6218212C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599"/>
          <a:stretch/>
        </p:blipFill>
        <p:spPr>
          <a:xfrm>
            <a:off x="7853636" y="29018823"/>
            <a:ext cx="3436891" cy="3535819"/>
          </a:xfrm>
          <a:prstGeom prst="rect">
            <a:avLst/>
          </a:prstGeom>
        </p:spPr>
      </p:pic>
      <p:sp>
        <p:nvSpPr>
          <p:cNvPr id="89" name="Google Shape;89;p1"/>
          <p:cNvSpPr txBox="1"/>
          <p:nvPr/>
        </p:nvSpPr>
        <p:spPr>
          <a:xfrm>
            <a:off x="15093093" y="26108485"/>
            <a:ext cx="11506187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Review vocabulary, concepts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Guided practice solving problems with virtual worksheet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Introduce self-monitoring and self-graphing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5093093" y="27941087"/>
            <a:ext cx="11506187" cy="107717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Began with reviewing goal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Prompting hierarchy: verbal, specific verbal, model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43586400" y="5181600"/>
            <a:ext cx="533400" cy="2781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900" b="1" i="0" u="sng" strike="noStrike" cap="none">
              <a:solidFill>
                <a:schemeClr val="lt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-76199" y="32613953"/>
            <a:ext cx="44196000" cy="563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900" b="1" i="0" u="sng" strike="noStrike" cap="none">
              <a:solidFill>
                <a:schemeClr val="lt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1392377" y="5640387"/>
            <a:ext cx="228600" cy="2700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900" b="1" i="0" u="sng" strike="noStrike" cap="none">
              <a:solidFill>
                <a:schemeClr val="lt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26822400" y="5599112"/>
            <a:ext cx="228600" cy="27090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900" b="1" i="0" u="sng" strike="noStrike" cap="none">
              <a:solidFill>
                <a:schemeClr val="lt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-76200" y="5105400"/>
            <a:ext cx="533400" cy="2781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900" b="1" i="0" u="sng" strike="noStrike" cap="none">
              <a:solidFill>
                <a:schemeClr val="lt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0" y="-76200"/>
            <a:ext cx="43891199" cy="609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900" b="1" i="0" u="sng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-76200" y="-76200"/>
            <a:ext cx="533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900" b="1" i="0" u="sng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43586400" y="-76200"/>
            <a:ext cx="533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900" b="1" i="0" u="sng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836368" y="717460"/>
            <a:ext cx="33067936" cy="25530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62000B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80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Peer-Mediated Modified Schema Based Instruction Targeting Mathematical Problem Solving for Students with Extensive Support Needs</a:t>
            </a:r>
          </a:p>
        </p:txBody>
      </p:sp>
      <p:sp>
        <p:nvSpPr>
          <p:cNvPr id="110" name="Google Shape;110;p1"/>
          <p:cNvSpPr txBox="1"/>
          <p:nvPr/>
        </p:nvSpPr>
        <p:spPr>
          <a:xfrm>
            <a:off x="579190" y="3293403"/>
            <a:ext cx="10784282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Mentor: Deidre Gilley, MS 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PhD Student - Florida State University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dgp17c@my.fsu.edu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836367" y="5867999"/>
            <a:ext cx="9946410" cy="980904"/>
          </a:xfrm>
          <a:prstGeom prst="roundRect">
            <a:avLst>
              <a:gd name="adj" fmla="val 16667"/>
            </a:avLst>
          </a:prstGeom>
          <a:solidFill>
            <a:srgbClr val="CEB8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Purpose</a:t>
            </a:r>
            <a:endParaRPr sz="6000" b="0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733181" y="15594103"/>
            <a:ext cx="10045281" cy="1153998"/>
          </a:xfrm>
          <a:prstGeom prst="roundRect">
            <a:avLst>
              <a:gd name="adj" fmla="val 16667"/>
            </a:avLst>
          </a:prstGeom>
          <a:solidFill>
            <a:srgbClr val="CEB8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Research Questions</a:t>
            </a:r>
            <a:endParaRPr sz="5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905000" y="7704811"/>
            <a:ext cx="184150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i="0" u="sng" strike="noStrike" cap="none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600988" y="6957235"/>
            <a:ext cx="10586503" cy="8463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Peer-mediated instruction has positive impacts across a range of academics (i.e., language arts, mathematics, science, and social studies) for students with disabilities, regardless of their disability (Okilwa and Shelby, 2010).</a:t>
            </a:r>
          </a:p>
          <a:p>
            <a:pPr marL="457200" lvl="0" indent="-457200"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Peer-mediated instruction supports growth and development of both the mentee and the mentor.</a:t>
            </a:r>
          </a:p>
          <a:p>
            <a:pPr marL="457200" lvl="0" indent="-457200"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Alegre-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Ansuategui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(2017) later supported this finding within their meta-analysis of peer mediating instruction and academic achievement in mathematics. </a:t>
            </a:r>
          </a:p>
          <a:p>
            <a:pPr marL="457200" lvl="0" indent="-457200"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schema-based instruction has been shown to be effective within the literature as an intervention package to increase mathematical skills among students with ESN across a range of math contents and contexts. </a:t>
            </a:r>
          </a:p>
          <a:p>
            <a:pPr marL="457200" lvl="0" indent="-457200"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Ley Davis (2016) used peer-mediated MSBI with middle-school aged students targeting additive mat problems. Results indicated a functional relation. </a:t>
            </a:r>
          </a:p>
        </p:txBody>
      </p:sp>
      <p:sp>
        <p:nvSpPr>
          <p:cNvPr id="115" name="Google Shape;115;p1"/>
          <p:cNvSpPr txBox="1"/>
          <p:nvPr/>
        </p:nvSpPr>
        <p:spPr>
          <a:xfrm>
            <a:off x="680320" y="16887464"/>
            <a:ext cx="10560375" cy="689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fontAlgn="base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RQ 1: Did MSBI work?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fontAlgn="base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effect of peer-delivered modified-schema based instruction on the frequency of correct, independent steps of the task analysis for solving multiplication word problems completed by high school students with ESN? ​</a:t>
            </a:r>
          </a:p>
          <a:p>
            <a:pPr fontAlgn="base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RQ 2: Can they use mathematical reasoning?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fontAlgn="base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high school students with ESN justify their mathematical reasoning do during turn and talk when provided with a system of least prompts after peer-mediated modified-schema based instruction?​</a:t>
            </a:r>
          </a:p>
          <a:p>
            <a:pPr fontAlgn="base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RQ 3: How is MSBI perceived? 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fontAlgn="base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perceptions of key stakeholders (e.g.,  tutors and tutees) on peer-delivered math instruction?</a:t>
            </a:r>
          </a:p>
        </p:txBody>
      </p:sp>
      <p:sp>
        <p:nvSpPr>
          <p:cNvPr id="116" name="Google Shape;116;p1"/>
          <p:cNvSpPr/>
          <p:nvPr/>
        </p:nvSpPr>
        <p:spPr>
          <a:xfrm>
            <a:off x="27902597" y="5792603"/>
            <a:ext cx="15074203" cy="1026075"/>
          </a:xfrm>
          <a:prstGeom prst="roundRect">
            <a:avLst>
              <a:gd name="adj" fmla="val 16667"/>
            </a:avLst>
          </a:prstGeom>
          <a:solidFill>
            <a:srgbClr val="CEB8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Century Gothic"/>
                <a:cs typeface="Times New Roman" panose="02020603050405020304" pitchFamily="18" charset="0"/>
                <a:sym typeface="Century Gothic"/>
              </a:rPr>
              <a:t>Results</a:t>
            </a:r>
            <a:endParaRPr sz="5400" b="1" i="0" u="none" strike="noStrike" cap="none">
              <a:solidFill>
                <a:srgbClr val="000000"/>
              </a:solidFill>
              <a:latin typeface="Times New Roman" panose="02020603050405020304" pitchFamily="18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20650200" y="35737800"/>
            <a:ext cx="184731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0" b="1" u="sng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27879981" y="21940080"/>
            <a:ext cx="15029693" cy="1107147"/>
          </a:xfrm>
          <a:prstGeom prst="roundRect">
            <a:avLst>
              <a:gd name="adj" fmla="val 16667"/>
            </a:avLst>
          </a:prstGeom>
          <a:solidFill>
            <a:srgbClr val="CEB8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Limitations / Future Research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12080761" y="5865025"/>
            <a:ext cx="14360639" cy="1108737"/>
          </a:xfrm>
          <a:prstGeom prst="roundRect">
            <a:avLst>
              <a:gd name="adj" fmla="val 16667"/>
            </a:avLst>
          </a:prstGeom>
          <a:solidFill>
            <a:srgbClr val="CEB8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Participants &amp; Setting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Google Shape;132;p1"/>
          <p:cNvSpPr/>
          <p:nvPr/>
        </p:nvSpPr>
        <p:spPr>
          <a:xfrm>
            <a:off x="11857909" y="20499839"/>
            <a:ext cx="14654084" cy="1059885"/>
          </a:xfrm>
          <a:prstGeom prst="roundRect">
            <a:avLst>
              <a:gd name="adj" fmla="val 16667"/>
            </a:avLst>
          </a:prstGeom>
          <a:solidFill>
            <a:srgbClr val="CEB8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Procedures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733181" y="23990783"/>
            <a:ext cx="10045281" cy="1199608"/>
          </a:xfrm>
          <a:prstGeom prst="roundRect">
            <a:avLst>
              <a:gd name="adj" fmla="val 16667"/>
            </a:avLst>
          </a:prstGeom>
          <a:solidFill>
            <a:srgbClr val="CEB8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Method</a:t>
            </a:r>
            <a:endParaRPr sz="5400" b="1" u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733180" y="25443105"/>
            <a:ext cx="10196963" cy="689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fontAlgn="base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Design: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Mixed methods single case research  (MMSCR)​</a:t>
            </a:r>
          </a:p>
          <a:p>
            <a:pPr fontAlgn="base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Conditions: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Generalization​ (approximately every 3 probes)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 (goal of at least 3)</a:t>
            </a:r>
          </a:p>
          <a:p>
            <a:pPr fontAlgn="base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Variable: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Peer-Mediated Modified Schema Based Instruction (MSBI) ​</a:t>
            </a:r>
          </a:p>
          <a:p>
            <a:pPr fontAlgn="base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Variables: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514350" indent="-514350" fontAlgn="base">
              <a:buAutoNum type="arabicParenBoth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critical steps</a:t>
            </a:r>
          </a:p>
          <a:p>
            <a:pPr fontAlgn="base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independently correct ​</a:t>
            </a:r>
          </a:p>
          <a:p>
            <a:pPr fontAlgn="base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Number of word problems correct ​</a:t>
            </a:r>
          </a:p>
          <a:p>
            <a:pPr fontAlgn="base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Ability to use mathematical reasoning </a:t>
            </a:r>
          </a:p>
        </p:txBody>
      </p:sp>
      <p:sp>
        <p:nvSpPr>
          <p:cNvPr id="138" name="Google Shape;138;p1"/>
          <p:cNvSpPr txBox="1"/>
          <p:nvPr/>
        </p:nvSpPr>
        <p:spPr>
          <a:xfrm>
            <a:off x="12078340" y="6935101"/>
            <a:ext cx="1381274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4000" b="1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Setting: separate classroom, one-on-one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11953782" y="23260329"/>
            <a:ext cx="2987629" cy="119770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4701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Lesson 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11943464" y="24697133"/>
            <a:ext cx="2982006" cy="128341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4701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none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Lesson 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11979747" y="26264952"/>
            <a:ext cx="2945723" cy="125672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4701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none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Lesson 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Google Shape;142;p1"/>
          <p:cNvSpPr txBox="1"/>
          <p:nvPr/>
        </p:nvSpPr>
        <p:spPr>
          <a:xfrm>
            <a:off x="15093093" y="23281035"/>
            <a:ext cx="11419303" cy="107717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Vocabulary (e.g., equal, factors, multiply, multiplication)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Conceptual overview of multiplication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Google Shape;143;p1"/>
          <p:cNvSpPr txBox="1"/>
          <p:nvPr/>
        </p:nvSpPr>
        <p:spPr>
          <a:xfrm>
            <a:off x="15093093" y="24795004"/>
            <a:ext cx="11400992" cy="107717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Review vocabulary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Practice multiplication with manipulatives (i.e., cubes and virtual)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11999980" y="27802670"/>
            <a:ext cx="2953970" cy="135401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4701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Intervention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12080761" y="31024667"/>
            <a:ext cx="2928157" cy="125616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4701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none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Generalization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Google Shape;146;p1"/>
          <p:cNvSpPr txBox="1"/>
          <p:nvPr/>
        </p:nvSpPr>
        <p:spPr>
          <a:xfrm>
            <a:off x="15126482" y="30864930"/>
            <a:ext cx="11506187" cy="15696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Given word problem, task analysis, virtual manipulatives</a:t>
            </a:r>
          </a:p>
          <a:p>
            <a:pPr marL="457200" lvl="0" indent="-457200"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Fade schema</a:t>
            </a:r>
          </a:p>
          <a:p>
            <a:pPr marL="457200" lvl="0" indent="-457200"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 system of least prompts, error correction, or peer support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Google Shape;147;p1"/>
          <p:cNvSpPr/>
          <p:nvPr/>
        </p:nvSpPr>
        <p:spPr>
          <a:xfrm>
            <a:off x="11944829" y="21743595"/>
            <a:ext cx="2987629" cy="130660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4701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none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Baseline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15023444" y="21855572"/>
            <a:ext cx="11475513" cy="107717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Given word problem, task analysis, schema, virtual manipulatives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u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 system of least prompts, error correction, or peer support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078A2B6-8073-BB4E-B853-72E3EAEA4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0524" y="643616"/>
            <a:ext cx="6289606" cy="4717204"/>
          </a:xfrm>
          <a:prstGeom prst="rect">
            <a:avLst/>
          </a:prstGeom>
        </p:spPr>
      </p:pic>
      <p:sp>
        <p:nvSpPr>
          <p:cNvPr id="56" name="Google Shape;110;p1">
            <a:extLst>
              <a:ext uri="{FF2B5EF4-FFF2-40B4-BE49-F238E27FC236}">
                <a16:creationId xmlns:a16="http://schemas.microsoft.com/office/drawing/2014/main" id="{FCBAD533-CECC-6B4D-AD55-49D218571F96}"/>
              </a:ext>
            </a:extLst>
          </p:cNvPr>
          <p:cNvSpPr txBox="1"/>
          <p:nvPr/>
        </p:nvSpPr>
        <p:spPr>
          <a:xfrm>
            <a:off x="10986809" y="3541767"/>
            <a:ext cx="6357201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Bianca Hamm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bah20c@my.fsu.edu</a:t>
            </a:r>
          </a:p>
        </p:txBody>
      </p:sp>
      <p:sp>
        <p:nvSpPr>
          <p:cNvPr id="57" name="Google Shape;110;p1">
            <a:extLst>
              <a:ext uri="{FF2B5EF4-FFF2-40B4-BE49-F238E27FC236}">
                <a16:creationId xmlns:a16="http://schemas.microsoft.com/office/drawing/2014/main" id="{52F5F7B9-56C6-CC48-B47E-441518EE26F8}"/>
              </a:ext>
            </a:extLst>
          </p:cNvPr>
          <p:cNvSpPr txBox="1"/>
          <p:nvPr/>
        </p:nvSpPr>
        <p:spPr>
          <a:xfrm>
            <a:off x="16526858" y="3541767"/>
            <a:ext cx="6357201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Emily Dillon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eed20@my.fsu.edu</a:t>
            </a:r>
            <a:endParaRPr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110;p1">
            <a:extLst>
              <a:ext uri="{FF2B5EF4-FFF2-40B4-BE49-F238E27FC236}">
                <a16:creationId xmlns:a16="http://schemas.microsoft.com/office/drawing/2014/main" id="{7403D2D1-32FC-904A-A102-DBA7D5CC7506}"/>
              </a:ext>
            </a:extLst>
          </p:cNvPr>
          <p:cNvSpPr txBox="1"/>
          <p:nvPr/>
        </p:nvSpPr>
        <p:spPr>
          <a:xfrm>
            <a:off x="21488794" y="3564642"/>
            <a:ext cx="6841431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Lily England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lge21@my.fsu.edu</a:t>
            </a:r>
            <a:endParaRPr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110;p1">
            <a:extLst>
              <a:ext uri="{FF2B5EF4-FFF2-40B4-BE49-F238E27FC236}">
                <a16:creationId xmlns:a16="http://schemas.microsoft.com/office/drawing/2014/main" id="{C5E5F964-25A0-6E41-9CD8-A9C14EBB71D9}"/>
              </a:ext>
            </a:extLst>
          </p:cNvPr>
          <p:cNvSpPr txBox="1"/>
          <p:nvPr/>
        </p:nvSpPr>
        <p:spPr>
          <a:xfrm>
            <a:off x="27443732" y="3520509"/>
            <a:ext cx="6460571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u="sng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Amanda </a:t>
            </a:r>
            <a:r>
              <a:rPr lang="en-US" sz="6600" b="1" u="sng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Ravins</a:t>
            </a:r>
            <a:endParaRPr lang="en-US" sz="6600" b="1" u="sng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anr20x@my.fsu.edu</a:t>
            </a:r>
            <a:endParaRPr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0" name="Google Shape;137;p1">
            <a:extLst>
              <a:ext uri="{FF2B5EF4-FFF2-40B4-BE49-F238E27FC236}">
                <a16:creationId xmlns:a16="http://schemas.microsoft.com/office/drawing/2014/main" id="{D2178D56-2E3E-C042-BD3C-9FAB6934F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271434"/>
              </p:ext>
            </p:extLst>
          </p:nvPr>
        </p:nvGraphicFramePr>
        <p:xfrm>
          <a:off x="11979748" y="7760601"/>
          <a:ext cx="14460936" cy="6983117"/>
        </p:xfrm>
        <a:graphic>
          <a:graphicData uri="http://schemas.openxmlformats.org/drawingml/2006/table">
            <a:tbl>
              <a:tblPr firstRow="1" firstCol="1" bandRow="1">
                <a:noFill/>
                <a:tableStyleId>{DD0DF68F-C11E-4C45-A269-CB3CC1BA18D6}</a:tableStyleId>
              </a:tblPr>
              <a:tblGrid>
                <a:gridCol w="3812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8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8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727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Peer Mentees</a:t>
                      </a:r>
                      <a:endParaRPr sz="3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096890359"/>
                  </a:ext>
                </a:extLst>
              </a:tr>
              <a:tr h="82303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Grade</a:t>
                      </a:r>
                      <a:endParaRPr sz="32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Gender</a:t>
                      </a:r>
                      <a:endParaRPr sz="32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Race</a:t>
                      </a:r>
                      <a:endParaRPr sz="32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Disability</a:t>
                      </a:r>
                      <a:endParaRPr b="1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89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Eve</a:t>
                      </a:r>
                      <a:endParaRPr sz="3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Senior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Asian American</a:t>
                      </a:r>
                      <a:endParaRPr sz="28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Intellectual Disability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89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Times New Roman"/>
                          <a:cs typeface="Times New Roman"/>
                          <a:sym typeface="Times New Roman"/>
                        </a:rPr>
                        <a:t>Parker</a:t>
                      </a:r>
                      <a:endParaRPr dirty="0"/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Senior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White</a:t>
                      </a:r>
                      <a:endParaRPr sz="28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Autism Spectrum Disorder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89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Times New Roman"/>
                          <a:cs typeface="Times New Roman"/>
                          <a:sym typeface="Times New Roman"/>
                        </a:rPr>
                        <a:t>Janelle</a:t>
                      </a:r>
                      <a:endParaRPr dirty="0"/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Freshman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Black</a:t>
                      </a:r>
                      <a:endParaRPr sz="28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Intellectual Disability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378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Patrick</a:t>
                      </a:r>
                      <a:endParaRPr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Freshman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White</a:t>
                      </a:r>
                      <a:endParaRPr sz="28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Intellectual Disability and Autism Spectrum Disorder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708410521"/>
                  </a:ext>
                </a:extLst>
              </a:tr>
              <a:tr h="93189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Ezra</a:t>
                      </a:r>
                      <a:endParaRPr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Freshman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Multiracial</a:t>
                      </a:r>
                      <a:endParaRPr sz="28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Intellectual Disability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590164562"/>
                  </a:ext>
                </a:extLst>
              </a:tr>
            </a:tbl>
          </a:graphicData>
        </a:graphic>
      </p:graphicFrame>
      <p:graphicFrame>
        <p:nvGraphicFramePr>
          <p:cNvPr id="61" name="Google Shape;137;p1">
            <a:extLst>
              <a:ext uri="{FF2B5EF4-FFF2-40B4-BE49-F238E27FC236}">
                <a16:creationId xmlns:a16="http://schemas.microsoft.com/office/drawing/2014/main" id="{4F070672-3FDC-F149-BC23-4AB7B50B43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9455592"/>
              </p:ext>
            </p:extLst>
          </p:nvPr>
        </p:nvGraphicFramePr>
        <p:xfrm>
          <a:off x="12016472" y="14945771"/>
          <a:ext cx="14421199" cy="5334670"/>
        </p:xfrm>
        <a:graphic>
          <a:graphicData uri="http://schemas.openxmlformats.org/drawingml/2006/table">
            <a:tbl>
              <a:tblPr firstRow="1" firstCol="1" bandRow="1">
                <a:noFill/>
                <a:tableStyleId>{DD0DF68F-C11E-4C45-A269-CB3CC1BA18D6}</a:tableStyleId>
              </a:tblPr>
              <a:tblGrid>
                <a:gridCol w="3801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0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0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2366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Peer Mentors</a:t>
                      </a: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096890359"/>
                  </a:ext>
                </a:extLst>
              </a:tr>
              <a:tr h="9132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Grade</a:t>
                      </a:r>
                      <a:endParaRPr sz="32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Gender</a:t>
                      </a:r>
                      <a:endParaRPr sz="32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Race</a:t>
                      </a:r>
                      <a:endParaRPr sz="32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>
                          <a:latin typeface="Times New Roman"/>
                          <a:cs typeface="Times New Roman"/>
                          <a:sym typeface="Times New Roman"/>
                        </a:rPr>
                        <a:t>Experience</a:t>
                      </a:r>
                      <a:endParaRPr b="1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7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Abby</a:t>
                      </a:r>
                      <a:endParaRPr sz="3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Senior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White</a:t>
                      </a:r>
                      <a:endParaRPr sz="28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Multi-Year Mentor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7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Ashley</a:t>
                      </a:r>
                      <a:endParaRPr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Junior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White</a:t>
                      </a:r>
                      <a:endParaRPr sz="28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Multi-Year Mentor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7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Nick</a:t>
                      </a:r>
                      <a:endParaRPr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Senior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White</a:t>
                      </a:r>
                      <a:endParaRPr sz="28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Multi-Year Mentor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7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Evan</a:t>
                      </a:r>
                      <a:endParaRPr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Senior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White</a:t>
                      </a:r>
                      <a:endParaRPr sz="28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Multi-Year Mentor</a:t>
                      </a:r>
                      <a:endParaRPr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708410521"/>
                  </a:ext>
                </a:extLst>
              </a:tr>
            </a:tbl>
          </a:graphicData>
        </a:graphic>
      </p:graphicFrame>
      <p:grpSp>
        <p:nvGrpSpPr>
          <p:cNvPr id="62" name="Google Shape;92;p1">
            <a:extLst>
              <a:ext uri="{FF2B5EF4-FFF2-40B4-BE49-F238E27FC236}">
                <a16:creationId xmlns:a16="http://schemas.microsoft.com/office/drawing/2014/main" id="{C96BAB33-8F7A-0349-BB02-948EE38194CB}"/>
              </a:ext>
            </a:extLst>
          </p:cNvPr>
          <p:cNvGrpSpPr/>
          <p:nvPr/>
        </p:nvGrpSpPr>
        <p:grpSpPr>
          <a:xfrm>
            <a:off x="28122605" y="23192939"/>
            <a:ext cx="10777095" cy="2237835"/>
            <a:chOff x="296558" y="6339227"/>
            <a:chExt cx="10476427" cy="1657230"/>
          </a:xfrm>
        </p:grpSpPr>
        <p:sp>
          <p:nvSpPr>
            <p:cNvPr id="63" name="Google Shape;93;p1">
              <a:extLst>
                <a:ext uri="{FF2B5EF4-FFF2-40B4-BE49-F238E27FC236}">
                  <a16:creationId xmlns:a16="http://schemas.microsoft.com/office/drawing/2014/main" id="{428ADB7D-1AF1-AC4E-A2D4-8A44C1F961BC}"/>
                </a:ext>
              </a:extLst>
            </p:cNvPr>
            <p:cNvSpPr/>
            <p:nvPr/>
          </p:nvSpPr>
          <p:spPr>
            <a:xfrm>
              <a:off x="296558" y="6339227"/>
              <a:ext cx="3285969" cy="1642984"/>
            </a:xfrm>
            <a:prstGeom prst="roundRect">
              <a:avLst>
                <a:gd name="adj" fmla="val 10000"/>
              </a:avLst>
            </a:prstGeom>
            <a:solidFill>
              <a:srgbClr val="62000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94;p1">
              <a:extLst>
                <a:ext uri="{FF2B5EF4-FFF2-40B4-BE49-F238E27FC236}">
                  <a16:creationId xmlns:a16="http://schemas.microsoft.com/office/drawing/2014/main" id="{D106FEF9-A85B-3249-878F-FC7DE2C6243D}"/>
                </a:ext>
              </a:extLst>
            </p:cNvPr>
            <p:cNvSpPr txBox="1"/>
            <p:nvPr/>
          </p:nvSpPr>
          <p:spPr>
            <a:xfrm>
              <a:off x="344679" y="6387348"/>
              <a:ext cx="3189727" cy="154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Times New Roman"/>
                <a:buNone/>
              </a:pPr>
              <a:r>
                <a:rPr lang="en-US" sz="3600" b="1" i="0" u="sng" strike="noStrike" cap="none" dirty="0">
                  <a:solidFill>
                    <a:schemeClr val="lt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COVID-19 Related Attendance</a:t>
              </a:r>
              <a:endParaRPr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95;p1">
              <a:extLst>
                <a:ext uri="{FF2B5EF4-FFF2-40B4-BE49-F238E27FC236}">
                  <a16:creationId xmlns:a16="http://schemas.microsoft.com/office/drawing/2014/main" id="{48B8BE70-19CF-F944-A0B3-6746D6ECCCDB}"/>
                </a:ext>
              </a:extLst>
            </p:cNvPr>
            <p:cNvSpPr/>
            <p:nvPr/>
          </p:nvSpPr>
          <p:spPr>
            <a:xfrm>
              <a:off x="3846917" y="6340821"/>
              <a:ext cx="3285969" cy="1642984"/>
            </a:xfrm>
            <a:prstGeom prst="roundRect">
              <a:avLst>
                <a:gd name="adj" fmla="val 10000"/>
              </a:avLst>
            </a:prstGeom>
            <a:solidFill>
              <a:srgbClr val="62000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96;p1">
              <a:extLst>
                <a:ext uri="{FF2B5EF4-FFF2-40B4-BE49-F238E27FC236}">
                  <a16:creationId xmlns:a16="http://schemas.microsoft.com/office/drawing/2014/main" id="{37270C2D-A40E-7040-B08C-4AA8B2732FDA}"/>
                </a:ext>
              </a:extLst>
            </p:cNvPr>
            <p:cNvSpPr txBox="1"/>
            <p:nvPr/>
          </p:nvSpPr>
          <p:spPr>
            <a:xfrm>
              <a:off x="3895038" y="6388942"/>
              <a:ext cx="3189727" cy="154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Times New Roman"/>
                <a:buNone/>
              </a:pPr>
              <a:r>
                <a:rPr lang="en-US" sz="3600" b="1" i="0" u="sng" strike="noStrike" cap="none" dirty="0">
                  <a:solidFill>
                    <a:schemeClr val="lt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Narrow Generalization</a:t>
              </a:r>
              <a:endParaRPr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97;p1">
              <a:extLst>
                <a:ext uri="{FF2B5EF4-FFF2-40B4-BE49-F238E27FC236}">
                  <a16:creationId xmlns:a16="http://schemas.microsoft.com/office/drawing/2014/main" id="{1B546026-FCE2-EB40-B5BF-23E486D28B8C}"/>
                </a:ext>
              </a:extLst>
            </p:cNvPr>
            <p:cNvSpPr/>
            <p:nvPr/>
          </p:nvSpPr>
          <p:spPr>
            <a:xfrm>
              <a:off x="7487015" y="6353472"/>
              <a:ext cx="3285969" cy="1642984"/>
            </a:xfrm>
            <a:prstGeom prst="roundRect">
              <a:avLst>
                <a:gd name="adj" fmla="val 10000"/>
              </a:avLst>
            </a:prstGeom>
            <a:solidFill>
              <a:srgbClr val="62000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98;p1">
              <a:extLst>
                <a:ext uri="{FF2B5EF4-FFF2-40B4-BE49-F238E27FC236}">
                  <a16:creationId xmlns:a16="http://schemas.microsoft.com/office/drawing/2014/main" id="{D57E22DD-609D-B241-B777-7004DD441FAD}"/>
                </a:ext>
              </a:extLst>
            </p:cNvPr>
            <p:cNvSpPr txBox="1"/>
            <p:nvPr/>
          </p:nvSpPr>
          <p:spPr>
            <a:xfrm>
              <a:off x="7535136" y="6401593"/>
              <a:ext cx="3189727" cy="154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Times New Roman"/>
                <a:buNone/>
              </a:pPr>
              <a:r>
                <a:rPr lang="en-US" sz="3600" b="1" i="0" u="sng" strike="noStrike" cap="none" dirty="0">
                  <a:solidFill>
                    <a:schemeClr val="lt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Structured Turn and Talk</a:t>
              </a:r>
              <a:endParaRPr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Google Shape;93;p1">
            <a:extLst>
              <a:ext uri="{FF2B5EF4-FFF2-40B4-BE49-F238E27FC236}">
                <a16:creationId xmlns:a16="http://schemas.microsoft.com/office/drawing/2014/main" id="{973CA26D-D0AC-FC42-BF29-901F87E6D7DA}"/>
              </a:ext>
            </a:extLst>
          </p:cNvPr>
          <p:cNvSpPr/>
          <p:nvPr/>
        </p:nvSpPr>
        <p:spPr>
          <a:xfrm>
            <a:off x="39148332" y="23254776"/>
            <a:ext cx="3380275" cy="2188329"/>
          </a:xfrm>
          <a:prstGeom prst="roundRect">
            <a:avLst>
              <a:gd name="adj" fmla="val 10000"/>
            </a:avLst>
          </a:prstGeom>
          <a:solidFill>
            <a:srgbClr val="62000C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Google Shape;94;p1">
            <a:extLst>
              <a:ext uri="{FF2B5EF4-FFF2-40B4-BE49-F238E27FC236}">
                <a16:creationId xmlns:a16="http://schemas.microsoft.com/office/drawing/2014/main" id="{547BCD84-E861-3D46-B285-2C60EB5DCCBF}"/>
              </a:ext>
            </a:extLst>
          </p:cNvPr>
          <p:cNvSpPr txBox="1"/>
          <p:nvPr/>
        </p:nvSpPr>
        <p:spPr>
          <a:xfrm>
            <a:off x="39525235" y="23441970"/>
            <a:ext cx="2666455" cy="16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44450" rIns="666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mes New Roman"/>
              <a:buNone/>
            </a:pPr>
            <a:r>
              <a:rPr lang="en-US" sz="3500" b="1" i="0" u="sng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Teacher </a:t>
            </a:r>
            <a:r>
              <a:rPr lang="en-US" sz="3500" b="1" u="sng" dirty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Implemented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Google Shape;144;p1">
            <a:extLst>
              <a:ext uri="{FF2B5EF4-FFF2-40B4-BE49-F238E27FC236}">
                <a16:creationId xmlns:a16="http://schemas.microsoft.com/office/drawing/2014/main" id="{193F4E9C-AD67-594C-86BF-4DCC056857A8}"/>
              </a:ext>
            </a:extLst>
          </p:cNvPr>
          <p:cNvSpPr/>
          <p:nvPr/>
        </p:nvSpPr>
        <p:spPr>
          <a:xfrm>
            <a:off x="12016473" y="29416173"/>
            <a:ext cx="2953970" cy="135401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4701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Maintenance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Google Shape;146;p1">
            <a:extLst>
              <a:ext uri="{FF2B5EF4-FFF2-40B4-BE49-F238E27FC236}">
                <a16:creationId xmlns:a16="http://schemas.microsoft.com/office/drawing/2014/main" id="{F6302881-5BB2-2845-8FA7-77A540D312EA}"/>
              </a:ext>
            </a:extLst>
          </p:cNvPr>
          <p:cNvSpPr txBox="1"/>
          <p:nvPr/>
        </p:nvSpPr>
        <p:spPr>
          <a:xfrm>
            <a:off x="15093093" y="29625842"/>
            <a:ext cx="11506187" cy="107717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Given word problem, task analysis, schema, virtual manipulatives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 system of least prompts, error correction, or peer support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6194811-D25F-4F4E-A30E-531F3E976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4317" y="6966438"/>
            <a:ext cx="7896155" cy="9774552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202B7A1-5F5A-3F4A-BD37-E8C23E607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5775" y="6785580"/>
            <a:ext cx="8288261" cy="14913364"/>
          </a:xfrm>
          <a:prstGeom prst="rect">
            <a:avLst/>
          </a:prstGeom>
        </p:spPr>
      </p:pic>
      <p:pic>
        <p:nvPicPr>
          <p:cNvPr id="64" name="Google Shape;117;p1">
            <a:extLst>
              <a:ext uri="{FF2B5EF4-FFF2-40B4-BE49-F238E27FC236}">
                <a16:creationId xmlns:a16="http://schemas.microsoft.com/office/drawing/2014/main" id="{9BC69C6F-5F88-7449-B282-C47E95A70FF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00751" y="597195"/>
            <a:ext cx="4765489" cy="457244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120;p1">
            <a:extLst>
              <a:ext uri="{FF2B5EF4-FFF2-40B4-BE49-F238E27FC236}">
                <a16:creationId xmlns:a16="http://schemas.microsoft.com/office/drawing/2014/main" id="{B002A281-A1D3-274C-8C92-82C6227A379A}"/>
              </a:ext>
            </a:extLst>
          </p:cNvPr>
          <p:cNvSpPr/>
          <p:nvPr/>
        </p:nvSpPr>
        <p:spPr>
          <a:xfrm>
            <a:off x="27902597" y="25845300"/>
            <a:ext cx="15029693" cy="1107147"/>
          </a:xfrm>
          <a:prstGeom prst="roundRect">
            <a:avLst>
              <a:gd name="adj" fmla="val 16667"/>
            </a:avLst>
          </a:prstGeom>
          <a:solidFill>
            <a:srgbClr val="CEB8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References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995D0-35C3-E243-B18B-C3C5E57FD36E}"/>
              </a:ext>
            </a:extLst>
          </p:cNvPr>
          <p:cNvSpPr txBox="1"/>
          <p:nvPr/>
        </p:nvSpPr>
        <p:spPr>
          <a:xfrm>
            <a:off x="27249529" y="26959938"/>
            <a:ext cx="1620616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45720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Alegre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Ansuátegui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J.,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Moliner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Miravet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L., Lorenzo Valentín, G., &amp;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Maroto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(2018). Peer tutoring and academic achievement in mathematics: a meta-analysis.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EURASIA: Journal of Mathematics, Science and Technology Education, 14(1),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337-354. DOI: 10.12973/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ejmste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/79805.</a:t>
            </a:r>
          </a:p>
          <a:p>
            <a:pPr marL="365760" indent="-45720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Davis, L. L. (2016).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peer-mediated instruction on mathematical problem solving for students with moderate/severe intellectual disability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(Doctoral dissertation, The University of North Carolina at Charlotte).</a:t>
            </a:r>
          </a:p>
          <a:p>
            <a:pPr marL="365760" indent="-45720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Okilwa, N. S., &amp; Shelby, L. (2010). The effects of peer tutoring on academic performance of students with disabilities in grades 6 through 12: A synthesis of the literature.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Remedial and Special Education, 31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450-463. </a:t>
            </a:r>
          </a:p>
          <a:p>
            <a:pPr marL="365760" indent="-457200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Google Shape;93;p1">
            <a:extLst>
              <a:ext uri="{FF2B5EF4-FFF2-40B4-BE49-F238E27FC236}">
                <a16:creationId xmlns:a16="http://schemas.microsoft.com/office/drawing/2014/main" id="{35F94FF0-4927-7946-A8A5-558480665B0A}"/>
              </a:ext>
            </a:extLst>
          </p:cNvPr>
          <p:cNvSpPr/>
          <p:nvPr/>
        </p:nvSpPr>
        <p:spPr>
          <a:xfrm>
            <a:off x="35990491" y="17008537"/>
            <a:ext cx="7056902" cy="4517016"/>
          </a:xfrm>
          <a:prstGeom prst="roundRect">
            <a:avLst>
              <a:gd name="adj" fmla="val 10000"/>
            </a:avLst>
          </a:prstGeom>
          <a:solidFill>
            <a:srgbClr val="62000C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Google Shape;94;p1">
            <a:extLst>
              <a:ext uri="{FF2B5EF4-FFF2-40B4-BE49-F238E27FC236}">
                <a16:creationId xmlns:a16="http://schemas.microsoft.com/office/drawing/2014/main" id="{0AF974C8-3BB4-1C4B-91DB-362DE644E8B4}"/>
              </a:ext>
            </a:extLst>
          </p:cNvPr>
          <p:cNvSpPr txBox="1"/>
          <p:nvPr/>
        </p:nvSpPr>
        <p:spPr>
          <a:xfrm>
            <a:off x="36199882" y="16902323"/>
            <a:ext cx="6642441" cy="480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44450" rIns="66675" bIns="44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mes New Roman"/>
              <a:buNone/>
            </a:pPr>
            <a:r>
              <a:rPr lang="en-US" sz="4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Graph represents the data of each peer mentor dyad on DV1, the number of critical steps out of 8 completed independently correct.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20D14"/>
      </a:dk2>
      <a:lt2>
        <a:srgbClr val="EEECE1"/>
      </a:lt2>
      <a:accent1>
        <a:srgbClr val="62020D"/>
      </a:accent1>
      <a:accent2>
        <a:srgbClr val="D38C1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792</Words>
  <Application>Microsoft Macintosh PowerPoint</Application>
  <PresentationFormat>Custom</PresentationFormat>
  <Paragraphs>131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Times New Roman</vt:lpstr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</dc:creator>
  <cp:lastModifiedBy>Deidre Gilley</cp:lastModifiedBy>
  <cp:revision>27</cp:revision>
  <dcterms:created xsi:type="dcterms:W3CDTF">2010-02-22T23:01:11Z</dcterms:created>
  <dcterms:modified xsi:type="dcterms:W3CDTF">2022-03-05T21:55:28Z</dcterms:modified>
</cp:coreProperties>
</file>