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B888"/>
    <a:srgbClr val="07468A"/>
    <a:srgbClr val="9DFAEE"/>
    <a:srgbClr val="FFFFFF"/>
    <a:srgbClr val="782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5008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89539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5687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6687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1503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375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756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7022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2562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8645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4267"/>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061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1600">
                <a:solidFill>
                  <a:schemeClr val="tx1">
                    <a:tint val="75000"/>
                  </a:schemeClr>
                </a:solidFill>
              </a:defRPr>
            </a:lvl1pPr>
          </a:lstStyle>
          <a:p>
            <a:fld id="{C764DE79-268F-4C1A-8933-263129D2AF90}" type="datetimeFigureOut">
              <a:rPr lang="en-US" dirty="0"/>
              <a:t>3/26/22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16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4472023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F1E7E9-CD22-3A40-B170-54F2A7414398}"/>
              </a:ext>
            </a:extLst>
          </p:cNvPr>
          <p:cNvSpPr/>
          <p:nvPr/>
        </p:nvSpPr>
        <p:spPr>
          <a:xfrm>
            <a:off x="11196" y="-6734476"/>
            <a:ext cx="43880004" cy="32938263"/>
          </a:xfrm>
          <a:prstGeom prst="rect">
            <a:avLst/>
          </a:prstGeom>
          <a:solidFill>
            <a:schemeClr val="tx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solidFill>
                <a:schemeClr val="tx1"/>
              </a:solidFill>
            </a:endParaRPr>
          </a:p>
        </p:txBody>
      </p:sp>
      <p:sp>
        <p:nvSpPr>
          <p:cNvPr id="2" name="Title 1">
            <a:extLst>
              <a:ext uri="{FF2B5EF4-FFF2-40B4-BE49-F238E27FC236}">
                <a16:creationId xmlns:a16="http://schemas.microsoft.com/office/drawing/2014/main" id="{E5DBA892-E3C3-7A46-B540-292F5710B108}"/>
              </a:ext>
            </a:extLst>
          </p:cNvPr>
          <p:cNvSpPr>
            <a:spLocks noGrp="1"/>
          </p:cNvSpPr>
          <p:nvPr>
            <p:ph type="ctrTitle"/>
          </p:nvPr>
        </p:nvSpPr>
        <p:spPr>
          <a:xfrm>
            <a:off x="3238314" y="1584960"/>
            <a:ext cx="37307520" cy="1889760"/>
          </a:xfrm>
        </p:spPr>
        <p:txBody>
          <a:bodyPr>
            <a:noAutofit/>
          </a:bodyPr>
          <a:lstStyle/>
          <a:p>
            <a:r>
              <a:rPr lang="en-US" sz="9600" b="1"/>
              <a:t>Emotions and Social Media Use: Youth Experiences of Different Online Phenomena</a:t>
            </a:r>
          </a:p>
        </p:txBody>
      </p:sp>
      <p:sp>
        <p:nvSpPr>
          <p:cNvPr id="3" name="Subtitle 2">
            <a:extLst>
              <a:ext uri="{FF2B5EF4-FFF2-40B4-BE49-F238E27FC236}">
                <a16:creationId xmlns:a16="http://schemas.microsoft.com/office/drawing/2014/main" id="{A561BE95-5C0C-6141-B021-4D9BCC99C57D}"/>
              </a:ext>
            </a:extLst>
          </p:cNvPr>
          <p:cNvSpPr>
            <a:spLocks noGrp="1"/>
          </p:cNvSpPr>
          <p:nvPr>
            <p:ph type="subTitle" idx="1"/>
          </p:nvPr>
        </p:nvSpPr>
        <p:spPr>
          <a:xfrm>
            <a:off x="2007327" y="16457956"/>
            <a:ext cx="11065281" cy="791860"/>
          </a:xfrm>
          <a:solidFill>
            <a:srgbClr val="002060"/>
          </a:solidFill>
          <a:ln>
            <a:solidFill>
              <a:srgbClr val="002060"/>
            </a:solidFill>
          </a:ln>
        </p:spPr>
        <p:txBody>
          <a:bodyPr vert="horz" lIns="91440" tIns="45720" rIns="91440" bIns="45720" rtlCol="0" anchor="t">
            <a:noAutofit/>
          </a:bodyPr>
          <a:lstStyle/>
          <a:p>
            <a:r>
              <a:rPr lang="en-US" sz="6000">
                <a:solidFill>
                  <a:schemeClr val="bg1"/>
                </a:solidFill>
              </a:rPr>
              <a:t>INTRODUCTION &amp; BACKGROUND</a:t>
            </a:r>
            <a:endParaRPr lang="en-US" sz="6000">
              <a:solidFill>
                <a:schemeClr val="bg1"/>
              </a:solidFill>
              <a:cs typeface="Calibri"/>
            </a:endParaRPr>
          </a:p>
        </p:txBody>
      </p:sp>
      <p:sp>
        <p:nvSpPr>
          <p:cNvPr id="6" name="TextBox 5">
            <a:extLst>
              <a:ext uri="{FF2B5EF4-FFF2-40B4-BE49-F238E27FC236}">
                <a16:creationId xmlns:a16="http://schemas.microsoft.com/office/drawing/2014/main" id="{77B2CDBE-9682-394D-B196-0E1E681DE082}"/>
              </a:ext>
            </a:extLst>
          </p:cNvPr>
          <p:cNvSpPr txBox="1"/>
          <p:nvPr/>
        </p:nvSpPr>
        <p:spPr>
          <a:xfrm>
            <a:off x="2035318" y="17223098"/>
            <a:ext cx="11065282" cy="14927163"/>
          </a:xfrm>
          <a:prstGeom prst="rect">
            <a:avLst/>
          </a:prstGeom>
          <a:solidFill>
            <a:srgbClr val="FFFFFF"/>
          </a:solidFill>
          <a:ln>
            <a:solidFill>
              <a:srgbClr val="002060"/>
            </a:solidFill>
          </a:ln>
        </p:spPr>
        <p:txBody>
          <a:bodyPr wrap="square" lIns="91440" tIns="45720" rIns="91440" bIns="45720" rtlCol="0" anchor="t">
            <a:spAutoFit/>
          </a:bodyPr>
          <a:lstStyle/>
          <a:p>
            <a:pPr algn="ctr"/>
            <a:r>
              <a:rPr lang="en-US" sz="3200" u="sng" dirty="0"/>
              <a:t>Introduction</a:t>
            </a:r>
            <a:endParaRPr lang="en-US" sz="3200" dirty="0">
              <a:cs typeface="Calibri" panose="020F0502020204030204"/>
            </a:endParaRPr>
          </a:p>
          <a:p>
            <a:r>
              <a:rPr lang="en-US" sz="3200" dirty="0"/>
              <a:t>Our area of study was how social media affects the emotional well-being of its users. We specifically questioned why some users felt shame or embarrassment when they spent time on their phone and targeted why these feelings are evoked in the first place. This topic is significant in the current field of research because it may provide more knowledge as to why many social media users experience feelings of shame and what factors influence the creation of these negative emotions. </a:t>
            </a:r>
            <a:endParaRPr lang="en-US" sz="3200" dirty="0">
              <a:cs typeface="Calibri"/>
            </a:endParaRPr>
          </a:p>
          <a:p>
            <a:pPr algn="ctr"/>
            <a:r>
              <a:rPr lang="en-US" sz="3200" u="sng" dirty="0">
                <a:cs typeface="Calibri"/>
              </a:rPr>
              <a:t>References</a:t>
            </a:r>
          </a:p>
          <a:p>
            <a:pPr fontAlgn="base"/>
            <a:r>
              <a:rPr lang="en-US" sz="3200" dirty="0"/>
              <a:t>“Young adults ages 18-29 remain the group with the highest social media usage; 90% report using social media on a regular basis,” (Bennett et al., 2020).</a:t>
            </a:r>
            <a:endParaRPr lang="en-US" sz="3200" dirty="0">
              <a:cs typeface="Calibri"/>
            </a:endParaRPr>
          </a:p>
          <a:p>
            <a:pPr fontAlgn="base"/>
            <a:r>
              <a:rPr lang="en-US" sz="3200" dirty="0"/>
              <a:t>“During adolescence peer relationships and friend networks are of key importance…Social networks have increased developmental significance for young people accounting for cumulative popularity of social networking sites among this population,” (Best et al., 2015).</a:t>
            </a:r>
            <a:endParaRPr lang="en-US" sz="3200" dirty="0">
              <a:cs typeface="Calibri"/>
            </a:endParaRPr>
          </a:p>
          <a:p>
            <a:pPr fontAlgn="base"/>
            <a:r>
              <a:rPr lang="en-US" sz="3200" dirty="0"/>
              <a:t>“Mobile phones have rapidly become ubiquitous in the last decade. Nearly 90% of Americans owned a mobile phone in 2012. At the end of 2016, 95% owned a mobile phone and 77% owned a smartphone,” (Caron &amp; Mays, 2021). </a:t>
            </a:r>
            <a:endParaRPr lang="en-US" sz="3200" dirty="0">
              <a:cs typeface="Calibri"/>
            </a:endParaRPr>
          </a:p>
          <a:p>
            <a:pPr algn="ctr"/>
            <a:r>
              <a:rPr lang="en-US" sz="3200" u="sng" dirty="0"/>
              <a:t>Purpose</a:t>
            </a:r>
            <a:endParaRPr lang="en-US" sz="3200" dirty="0">
              <a:cs typeface="Calibri" panose="020F0502020204030204"/>
            </a:endParaRPr>
          </a:p>
          <a:p>
            <a:r>
              <a:rPr lang="en-US" sz="3200" dirty="0"/>
              <a:t>This study may provide more insight on how to educate others on what is potentially contributing to these feelings of shame and how to combat it. It can potentially provide knowledge on how to reduce these feelings of shame as technology advances, but also acknowledge that there is a recurring problem that many users experience on the internet. </a:t>
            </a:r>
            <a:endParaRPr lang="en-US" sz="3200" dirty="0">
              <a:cs typeface="Calibri"/>
            </a:endParaRPr>
          </a:p>
          <a:p>
            <a:br>
              <a:rPr lang="en-US" dirty="0"/>
            </a:br>
            <a:endParaRPr lang="en-US"/>
          </a:p>
        </p:txBody>
      </p:sp>
      <p:sp>
        <p:nvSpPr>
          <p:cNvPr id="7" name="TextBox 6">
            <a:extLst>
              <a:ext uri="{FF2B5EF4-FFF2-40B4-BE49-F238E27FC236}">
                <a16:creationId xmlns:a16="http://schemas.microsoft.com/office/drawing/2014/main" id="{C27208E0-AEF4-4746-86AA-4B26757E49CE}"/>
              </a:ext>
            </a:extLst>
          </p:cNvPr>
          <p:cNvSpPr txBox="1"/>
          <p:nvPr/>
        </p:nvSpPr>
        <p:spPr>
          <a:xfrm>
            <a:off x="29700085" y="5972550"/>
            <a:ext cx="11498299" cy="1015663"/>
          </a:xfrm>
          <a:prstGeom prst="rect">
            <a:avLst/>
          </a:prstGeom>
          <a:solidFill>
            <a:srgbClr val="002060"/>
          </a:solidFill>
          <a:ln>
            <a:solidFill>
              <a:srgbClr val="002060"/>
            </a:solidFill>
          </a:ln>
        </p:spPr>
        <p:txBody>
          <a:bodyPr wrap="square" lIns="91440" tIns="45720" rIns="91440" bIns="45720" rtlCol="0" anchor="t">
            <a:spAutoFit/>
          </a:bodyPr>
          <a:lstStyle/>
          <a:p>
            <a:pPr algn="ctr"/>
            <a:r>
              <a:rPr lang="en-US" sz="6000">
                <a:solidFill>
                  <a:schemeClr val="bg1"/>
                </a:solidFill>
              </a:rPr>
              <a:t>METHODS</a:t>
            </a:r>
            <a:endParaRPr lang="en-US" sz="6000">
              <a:solidFill>
                <a:schemeClr val="bg1"/>
              </a:solidFill>
              <a:cs typeface="Calibri"/>
            </a:endParaRPr>
          </a:p>
        </p:txBody>
      </p:sp>
      <p:sp>
        <p:nvSpPr>
          <p:cNvPr id="8" name="TextBox 7">
            <a:extLst>
              <a:ext uri="{FF2B5EF4-FFF2-40B4-BE49-F238E27FC236}">
                <a16:creationId xmlns:a16="http://schemas.microsoft.com/office/drawing/2014/main" id="{984B6EA4-41B1-DD41-82F8-697DF289E6E6}"/>
              </a:ext>
            </a:extLst>
          </p:cNvPr>
          <p:cNvSpPr txBox="1"/>
          <p:nvPr/>
        </p:nvSpPr>
        <p:spPr>
          <a:xfrm>
            <a:off x="2007333" y="5964382"/>
            <a:ext cx="11095964" cy="1015663"/>
          </a:xfrm>
          <a:prstGeom prst="rect">
            <a:avLst/>
          </a:prstGeom>
          <a:solidFill>
            <a:srgbClr val="002060"/>
          </a:solidFill>
          <a:ln>
            <a:solidFill>
              <a:srgbClr val="002060"/>
            </a:solidFill>
          </a:ln>
        </p:spPr>
        <p:txBody>
          <a:bodyPr wrap="square" lIns="91440" tIns="45720" rIns="91440" bIns="45720" rtlCol="0" anchor="t">
            <a:spAutoFit/>
          </a:bodyPr>
          <a:lstStyle/>
          <a:p>
            <a:pPr algn="ctr"/>
            <a:r>
              <a:rPr lang="en-US" sz="6000" dirty="0">
                <a:solidFill>
                  <a:schemeClr val="bg1"/>
                </a:solidFill>
              </a:rPr>
              <a:t>ABSTRACT</a:t>
            </a:r>
            <a:endParaRPr lang="en-US" sz="6000" dirty="0">
              <a:solidFill>
                <a:schemeClr val="bg1"/>
              </a:solidFill>
              <a:cs typeface="Calibri"/>
            </a:endParaRPr>
          </a:p>
        </p:txBody>
      </p:sp>
      <p:sp>
        <p:nvSpPr>
          <p:cNvPr id="9" name="TextBox 8">
            <a:extLst>
              <a:ext uri="{FF2B5EF4-FFF2-40B4-BE49-F238E27FC236}">
                <a16:creationId xmlns:a16="http://schemas.microsoft.com/office/drawing/2014/main" id="{5DB146F4-9334-BB43-A428-8582231F0A41}"/>
              </a:ext>
            </a:extLst>
          </p:cNvPr>
          <p:cNvSpPr txBox="1"/>
          <p:nvPr/>
        </p:nvSpPr>
        <p:spPr>
          <a:xfrm>
            <a:off x="1957172" y="7042781"/>
            <a:ext cx="11067972" cy="8463855"/>
          </a:xfrm>
          <a:prstGeom prst="rect">
            <a:avLst/>
          </a:prstGeom>
          <a:solidFill>
            <a:srgbClr val="FFFFFF"/>
          </a:solidFill>
          <a:ln>
            <a:solidFill>
              <a:srgbClr val="002060"/>
            </a:solidFill>
          </a:ln>
        </p:spPr>
        <p:txBody>
          <a:bodyPr wrap="square" lIns="91440" tIns="45720" rIns="91440" bIns="45720" rtlCol="0" anchor="t">
            <a:spAutoFit/>
          </a:bodyPr>
          <a:lstStyle/>
          <a:p>
            <a:r>
              <a:rPr lang="en-US" sz="3200" dirty="0"/>
              <a:t>Social media has become more prominent in the 21st century and has facilitated easier modes of communication. However, with the emergence of social media, many individuals have started associating social media in both a negative and positive light. This study investigates possible correlations between social media and feelings of negative and positive emotions while also conducting a meta-analysis to investigate trends that are related to this field of study. The objective of this research was to investigate why individuals experience these varieties of emotions and provide more knowledge to this current field of literature. Additionally, it is also a way to provide more knowledge than what is known about current studies. Participants involved in this study were asked to complete a Qualtrics survey that offered in depth questions about emotions experienced while doing certain tasks on social media. Afterwards, participants were asked two long answer questions about one time they experienced both positive and negative emotions while on social media</a:t>
            </a:r>
            <a:endParaRPr lang="en-US" sz="3200" dirty="0">
              <a:cs typeface="Calibri"/>
            </a:endParaRPr>
          </a:p>
        </p:txBody>
      </p:sp>
      <p:sp>
        <p:nvSpPr>
          <p:cNvPr id="10" name="TextBox 9">
            <a:extLst>
              <a:ext uri="{FF2B5EF4-FFF2-40B4-BE49-F238E27FC236}">
                <a16:creationId xmlns:a16="http://schemas.microsoft.com/office/drawing/2014/main" id="{132819C9-C2C6-714E-970D-1AE8B0DA7B90}"/>
              </a:ext>
            </a:extLst>
          </p:cNvPr>
          <p:cNvSpPr txBox="1"/>
          <p:nvPr/>
        </p:nvSpPr>
        <p:spPr>
          <a:xfrm>
            <a:off x="29672094" y="7018587"/>
            <a:ext cx="11554284" cy="6494085"/>
          </a:xfrm>
          <a:prstGeom prst="rect">
            <a:avLst/>
          </a:prstGeom>
          <a:solidFill>
            <a:srgbClr val="FFFFFF"/>
          </a:solidFill>
          <a:ln>
            <a:solidFill>
              <a:srgbClr val="002060"/>
            </a:solidFill>
          </a:ln>
        </p:spPr>
        <p:txBody>
          <a:bodyPr wrap="square" lIns="91440" tIns="45720" rIns="91440" bIns="45720" rtlCol="0" anchor="t">
            <a:spAutoFit/>
          </a:bodyPr>
          <a:lstStyle/>
          <a:p>
            <a:pPr marL="457200" indent="-457200">
              <a:buFont typeface="Arial"/>
              <a:buChar char="•"/>
            </a:pPr>
            <a:r>
              <a:rPr lang="en-US" sz="3200" dirty="0"/>
              <a:t>We designed a survey composed of short response and scale questions  through Qualtrics and distributed it through Florida State’s study sign up system. </a:t>
            </a:r>
            <a:endParaRPr lang="en-US" dirty="0">
              <a:cs typeface="Calibri" panose="020F0502020204030204"/>
            </a:endParaRPr>
          </a:p>
          <a:p>
            <a:pPr marL="457200" indent="-457200">
              <a:buFont typeface="Arial" panose="020B0604020202020204" pitchFamily="34" charset="0"/>
              <a:buChar char="•"/>
            </a:pPr>
            <a:r>
              <a:rPr lang="en-US" sz="3200" dirty="0"/>
              <a:t>Participants were young adults aged 18-22. </a:t>
            </a:r>
            <a:endParaRPr lang="en-US" dirty="0">
              <a:cs typeface="Calibri" panose="020F0502020204030204"/>
            </a:endParaRPr>
          </a:p>
          <a:p>
            <a:pPr marL="457200" indent="-457200">
              <a:buFont typeface="Arial" panose="020B0604020202020204" pitchFamily="34" charset="0"/>
              <a:buChar char="•"/>
            </a:pPr>
            <a:r>
              <a:rPr lang="en-US" sz="3200" dirty="0"/>
              <a:t>The survey presented in depth questions which prompted students to expose their social media usage on a number of platforms. </a:t>
            </a:r>
            <a:endParaRPr lang="en-US" dirty="0"/>
          </a:p>
          <a:p>
            <a:pPr marL="457200" indent="-457200">
              <a:buFont typeface="Arial" panose="020B0604020202020204" pitchFamily="34" charset="0"/>
              <a:buChar char="•"/>
            </a:pPr>
            <a:r>
              <a:rPr lang="en-US" sz="3200" dirty="0"/>
              <a:t>The survey also addressed frequency of app usage, and forms of interaction n social media such as comments, likes, and shares. </a:t>
            </a:r>
            <a:endParaRPr lang="en-US"/>
          </a:p>
          <a:p>
            <a:pPr marL="457200" indent="-457200">
              <a:buFont typeface="Arial" panose="020B0604020202020204" pitchFamily="34" charset="0"/>
              <a:buChar char="•"/>
            </a:pPr>
            <a:r>
              <a:rPr lang="en-US" sz="3200" dirty="0"/>
              <a:t>We chose the survey method in an attempt to understand if there is an existing correlation between social media and negative or positive emotions. </a:t>
            </a:r>
          </a:p>
          <a:p>
            <a:pPr marL="457200" indent="-457200">
              <a:buFont typeface="Arial" panose="020B0604020202020204" pitchFamily="34" charset="0"/>
              <a:buChar char="•"/>
            </a:pPr>
            <a:r>
              <a:rPr lang="en-US" sz="3200" dirty="0">
                <a:cs typeface="Calibri" panose="020F0502020204030204"/>
              </a:rPr>
              <a:t>The data collected was qualitative </a:t>
            </a:r>
          </a:p>
        </p:txBody>
      </p:sp>
      <p:sp>
        <p:nvSpPr>
          <p:cNvPr id="11" name="TextBox 10">
            <a:extLst>
              <a:ext uri="{FF2B5EF4-FFF2-40B4-BE49-F238E27FC236}">
                <a16:creationId xmlns:a16="http://schemas.microsoft.com/office/drawing/2014/main" id="{4BF11CC8-AFED-644F-94F9-6AC0E7B8E287}"/>
              </a:ext>
            </a:extLst>
          </p:cNvPr>
          <p:cNvSpPr txBox="1"/>
          <p:nvPr/>
        </p:nvSpPr>
        <p:spPr>
          <a:xfrm>
            <a:off x="29672095" y="14445100"/>
            <a:ext cx="11554282" cy="1015663"/>
          </a:xfrm>
          <a:prstGeom prst="rect">
            <a:avLst/>
          </a:prstGeom>
          <a:solidFill>
            <a:srgbClr val="002060"/>
          </a:solidFill>
        </p:spPr>
        <p:txBody>
          <a:bodyPr wrap="square" lIns="91440" tIns="45720" rIns="91440" bIns="45720" rtlCol="0" anchor="t">
            <a:spAutoFit/>
          </a:bodyPr>
          <a:lstStyle/>
          <a:p>
            <a:pPr algn="ctr"/>
            <a:r>
              <a:rPr lang="en-US" sz="6000">
                <a:solidFill>
                  <a:schemeClr val="bg1"/>
                </a:solidFill>
              </a:rPr>
              <a:t>RESULTS	</a:t>
            </a:r>
            <a:endParaRPr lang="en-US" sz="6000">
              <a:solidFill>
                <a:schemeClr val="bg1"/>
              </a:solidFill>
              <a:cs typeface="Calibri"/>
            </a:endParaRPr>
          </a:p>
        </p:txBody>
      </p:sp>
      <p:sp>
        <p:nvSpPr>
          <p:cNvPr id="12" name="TextBox 11">
            <a:extLst>
              <a:ext uri="{FF2B5EF4-FFF2-40B4-BE49-F238E27FC236}">
                <a16:creationId xmlns:a16="http://schemas.microsoft.com/office/drawing/2014/main" id="{3BC63C78-B06E-9D42-B04C-E8865760C3A5}"/>
              </a:ext>
            </a:extLst>
          </p:cNvPr>
          <p:cNvSpPr txBox="1"/>
          <p:nvPr/>
        </p:nvSpPr>
        <p:spPr>
          <a:xfrm>
            <a:off x="29728078" y="15466251"/>
            <a:ext cx="11470306" cy="6494085"/>
          </a:xfrm>
          <a:prstGeom prst="rect">
            <a:avLst/>
          </a:prstGeom>
          <a:solidFill>
            <a:schemeClr val="bg1"/>
          </a:solidFill>
          <a:ln>
            <a:solidFill>
              <a:srgbClr val="002060"/>
            </a:solidFill>
          </a:ln>
        </p:spPr>
        <p:txBody>
          <a:bodyPr wrap="square" lIns="91440" tIns="45720" rIns="91440" bIns="45720" rtlCol="0" anchor="t">
            <a:spAutoFit/>
          </a:bodyPr>
          <a:lstStyle/>
          <a:p>
            <a:pPr marL="457200" indent="-457200">
              <a:buFont typeface="Arial" panose="020B0604020202020204" pitchFamily="34" charset="0"/>
              <a:buChar char="•"/>
            </a:pPr>
            <a:r>
              <a:rPr lang="en-US" sz="3200" dirty="0"/>
              <a:t>Since the nature of this study is still ongoing, results have yet to be determined. However, through a literature review we can deduce preliminary results. </a:t>
            </a:r>
            <a:endParaRPr lang="en-US" dirty="0">
              <a:cs typeface="Calibri" panose="020F0502020204030204"/>
            </a:endParaRPr>
          </a:p>
          <a:p>
            <a:pPr marL="457200" indent="-457200">
              <a:buFont typeface="Arial"/>
              <a:buChar char="•"/>
            </a:pPr>
            <a:r>
              <a:rPr lang="en-US" sz="3200" dirty="0"/>
              <a:t>Globally, there is a collective understanding that social media can cause negative and positive emotions. </a:t>
            </a:r>
            <a:endParaRPr lang="en-US"/>
          </a:p>
          <a:p>
            <a:pPr marL="457200" indent="-457200">
              <a:buFont typeface="Arial" panose="020B0604020202020204" pitchFamily="34" charset="0"/>
              <a:buChar char="•"/>
            </a:pPr>
            <a:r>
              <a:rPr lang="en-US" sz="3200" dirty="0"/>
              <a:t>Based on the literature review, we saw specific causes of negative emotions such as cancel culture, cyberbullying, and body shaming. </a:t>
            </a:r>
            <a:endParaRPr lang="en-US"/>
          </a:p>
          <a:p>
            <a:pPr marL="457200" indent="-457200">
              <a:buFont typeface="Arial" panose="020B0604020202020204" pitchFamily="34" charset="0"/>
              <a:buChar char="•"/>
            </a:pPr>
            <a:r>
              <a:rPr lang="en-US" sz="3200" dirty="0"/>
              <a:t>This research dives more into the emotions aspect of social media such as guilt and embarrassment as it relates to the overall use of social media. </a:t>
            </a:r>
            <a:endParaRPr lang="en-US">
              <a:cs typeface="Calibri" panose="020F0502020204030204"/>
            </a:endParaRPr>
          </a:p>
          <a:p>
            <a:pPr marL="457200" indent="-457200">
              <a:buFont typeface="Arial" panose="020B0604020202020204" pitchFamily="34" charset="0"/>
              <a:buChar char="•"/>
            </a:pPr>
            <a:r>
              <a:rPr lang="en-US" sz="3200" dirty="0"/>
              <a:t>We predict that there will be a correlation between the use of social media and the experience of negative emotions. </a:t>
            </a:r>
            <a:endParaRPr lang="en-US">
              <a:cs typeface="Calibri" panose="020F0502020204030204"/>
            </a:endParaRPr>
          </a:p>
        </p:txBody>
      </p:sp>
      <p:sp>
        <p:nvSpPr>
          <p:cNvPr id="15" name="TextBox 14">
            <a:extLst>
              <a:ext uri="{FF2B5EF4-FFF2-40B4-BE49-F238E27FC236}">
                <a16:creationId xmlns:a16="http://schemas.microsoft.com/office/drawing/2014/main" id="{0ACB1D91-0D20-C346-9557-3090325BB39E}"/>
              </a:ext>
            </a:extLst>
          </p:cNvPr>
          <p:cNvSpPr txBox="1"/>
          <p:nvPr/>
        </p:nvSpPr>
        <p:spPr>
          <a:xfrm>
            <a:off x="5471232" y="3099857"/>
            <a:ext cx="33446272" cy="1107996"/>
          </a:xfrm>
          <a:prstGeom prst="rect">
            <a:avLst/>
          </a:prstGeom>
          <a:noFill/>
        </p:spPr>
        <p:txBody>
          <a:bodyPr wrap="none" lIns="91440" tIns="45720" rIns="91440" bIns="45720" rtlCol="0" anchor="t">
            <a:spAutoFit/>
          </a:bodyPr>
          <a:lstStyle/>
          <a:p>
            <a:r>
              <a:rPr lang="en-US" sz="6600" u="sng"/>
              <a:t>Eva Rucinski, Maddie Massmann, Martina Rojas, Olivia Martin, Sofia Bernal </a:t>
            </a:r>
            <a:r>
              <a:rPr lang="en-US" sz="6600"/>
              <a:t>  Dr. Vanessa Dennen</a:t>
            </a:r>
            <a:endParaRPr lang="en-US" sz="6600" u="sng"/>
          </a:p>
        </p:txBody>
      </p:sp>
      <p:sp>
        <p:nvSpPr>
          <p:cNvPr id="16" name="TextBox 15">
            <a:extLst>
              <a:ext uri="{FF2B5EF4-FFF2-40B4-BE49-F238E27FC236}">
                <a16:creationId xmlns:a16="http://schemas.microsoft.com/office/drawing/2014/main" id="{FA2DEBF8-B575-754D-BD37-33B8EDF8146C}"/>
              </a:ext>
            </a:extLst>
          </p:cNvPr>
          <p:cNvSpPr txBox="1"/>
          <p:nvPr/>
        </p:nvSpPr>
        <p:spPr>
          <a:xfrm>
            <a:off x="14199120" y="4229077"/>
            <a:ext cx="15492959" cy="1107996"/>
          </a:xfrm>
          <a:prstGeom prst="rect">
            <a:avLst/>
          </a:prstGeom>
          <a:noFill/>
        </p:spPr>
        <p:txBody>
          <a:bodyPr wrap="none" rtlCol="0">
            <a:spAutoFit/>
          </a:bodyPr>
          <a:lstStyle/>
          <a:p>
            <a:r>
              <a:rPr lang="en-US" sz="6600"/>
              <a:t>Florida State University, College of Education</a:t>
            </a:r>
          </a:p>
        </p:txBody>
      </p:sp>
      <p:pic>
        <p:nvPicPr>
          <p:cNvPr id="18" name="Picture 17" descr="Logo&#10;&#10;Description automatically generated">
            <a:extLst>
              <a:ext uri="{FF2B5EF4-FFF2-40B4-BE49-F238E27FC236}">
                <a16:creationId xmlns:a16="http://schemas.microsoft.com/office/drawing/2014/main" id="{E7E6CF66-8C34-9142-A96B-D4231CD4C124}"/>
              </a:ext>
            </a:extLst>
          </p:cNvPr>
          <p:cNvPicPr>
            <a:picLocks noChangeAspect="1"/>
          </p:cNvPicPr>
          <p:nvPr/>
        </p:nvPicPr>
        <p:blipFill>
          <a:blip r:embed="rId2"/>
          <a:stretch>
            <a:fillRect/>
          </a:stretch>
        </p:blipFill>
        <p:spPr>
          <a:xfrm>
            <a:off x="828980" y="956653"/>
            <a:ext cx="4380420" cy="4380420"/>
          </a:xfrm>
          <a:prstGeom prst="rect">
            <a:avLst/>
          </a:prstGeom>
        </p:spPr>
      </p:pic>
      <p:pic>
        <p:nvPicPr>
          <p:cNvPr id="20" name="Picture 19" descr="Logo&#10;&#10;Description automatically generated">
            <a:extLst>
              <a:ext uri="{FF2B5EF4-FFF2-40B4-BE49-F238E27FC236}">
                <a16:creationId xmlns:a16="http://schemas.microsoft.com/office/drawing/2014/main" id="{5DC60648-379E-6341-BCD9-44BFF41336B0}"/>
              </a:ext>
            </a:extLst>
          </p:cNvPr>
          <p:cNvPicPr>
            <a:picLocks noChangeAspect="1"/>
          </p:cNvPicPr>
          <p:nvPr/>
        </p:nvPicPr>
        <p:blipFill>
          <a:blip r:embed="rId3"/>
          <a:stretch>
            <a:fillRect/>
          </a:stretch>
        </p:blipFill>
        <p:spPr>
          <a:xfrm>
            <a:off x="38373889" y="450307"/>
            <a:ext cx="5769238" cy="4326929"/>
          </a:xfrm>
          <a:prstGeom prst="rect">
            <a:avLst/>
          </a:prstGeom>
        </p:spPr>
      </p:pic>
      <p:sp>
        <p:nvSpPr>
          <p:cNvPr id="21" name="TextBox 20">
            <a:extLst>
              <a:ext uri="{FF2B5EF4-FFF2-40B4-BE49-F238E27FC236}">
                <a16:creationId xmlns:a16="http://schemas.microsoft.com/office/drawing/2014/main" id="{1A3FB85B-7433-544E-9821-E6B5DADF974D}"/>
              </a:ext>
            </a:extLst>
          </p:cNvPr>
          <p:cNvSpPr txBox="1"/>
          <p:nvPr/>
        </p:nvSpPr>
        <p:spPr>
          <a:xfrm>
            <a:off x="16007161" y="6714613"/>
            <a:ext cx="9765792" cy="769441"/>
          </a:xfrm>
          <a:prstGeom prst="rect">
            <a:avLst/>
          </a:prstGeom>
          <a:noFill/>
        </p:spPr>
        <p:txBody>
          <a:bodyPr wrap="square" lIns="91440" tIns="45720" rIns="91440" bIns="45720" rtlCol="0" anchor="t">
            <a:spAutoFit/>
          </a:bodyPr>
          <a:lstStyle/>
          <a:p>
            <a:pPr algn="ctr"/>
            <a:endParaRPr lang="en-US" sz="4400" dirty="0">
              <a:cs typeface="Calibri"/>
            </a:endParaRPr>
          </a:p>
        </p:txBody>
      </p:sp>
      <p:sp>
        <p:nvSpPr>
          <p:cNvPr id="22" name="TextBox 21">
            <a:extLst>
              <a:ext uri="{FF2B5EF4-FFF2-40B4-BE49-F238E27FC236}">
                <a16:creationId xmlns:a16="http://schemas.microsoft.com/office/drawing/2014/main" id="{08B0ED58-D24F-F44F-9931-361834441639}"/>
              </a:ext>
            </a:extLst>
          </p:cNvPr>
          <p:cNvSpPr txBox="1"/>
          <p:nvPr/>
        </p:nvSpPr>
        <p:spPr>
          <a:xfrm>
            <a:off x="19180130" y="18412605"/>
            <a:ext cx="5530938" cy="769441"/>
          </a:xfrm>
          <a:prstGeom prst="rect">
            <a:avLst/>
          </a:prstGeom>
          <a:noFill/>
        </p:spPr>
        <p:txBody>
          <a:bodyPr wrap="none" rtlCol="0">
            <a:spAutoFit/>
          </a:bodyPr>
          <a:lstStyle/>
          <a:p>
            <a:r>
              <a:rPr lang="en-US" sz="4400"/>
              <a:t>Insert Filler Graph Here</a:t>
            </a:r>
          </a:p>
        </p:txBody>
      </p:sp>
      <p:sp>
        <p:nvSpPr>
          <p:cNvPr id="23" name="TextBox 22">
            <a:extLst>
              <a:ext uri="{FF2B5EF4-FFF2-40B4-BE49-F238E27FC236}">
                <a16:creationId xmlns:a16="http://schemas.microsoft.com/office/drawing/2014/main" id="{24F2A381-7CE7-0840-9675-5C36FA426CFB}"/>
              </a:ext>
            </a:extLst>
          </p:cNvPr>
          <p:cNvSpPr txBox="1"/>
          <p:nvPr/>
        </p:nvSpPr>
        <p:spPr>
          <a:xfrm>
            <a:off x="29672840" y="23157894"/>
            <a:ext cx="11477026" cy="1015663"/>
          </a:xfrm>
          <a:prstGeom prst="rect">
            <a:avLst/>
          </a:prstGeom>
          <a:solidFill>
            <a:srgbClr val="002060"/>
          </a:solidFill>
        </p:spPr>
        <p:txBody>
          <a:bodyPr wrap="square" lIns="91440" tIns="45720" rIns="91440" bIns="45720" rtlCol="0" anchor="t">
            <a:spAutoFit/>
          </a:bodyPr>
          <a:lstStyle/>
          <a:p>
            <a:pPr algn="ctr"/>
            <a:r>
              <a:rPr lang="en-US" sz="6000">
                <a:solidFill>
                  <a:schemeClr val="bg1"/>
                </a:solidFill>
              </a:rPr>
              <a:t>DISCUSSION</a:t>
            </a:r>
            <a:endParaRPr lang="en-US" sz="6000">
              <a:solidFill>
                <a:schemeClr val="bg1"/>
              </a:solidFill>
              <a:cs typeface="Calibri"/>
            </a:endParaRPr>
          </a:p>
        </p:txBody>
      </p:sp>
      <p:sp>
        <p:nvSpPr>
          <p:cNvPr id="24" name="TextBox 23">
            <a:extLst>
              <a:ext uri="{FF2B5EF4-FFF2-40B4-BE49-F238E27FC236}">
                <a16:creationId xmlns:a16="http://schemas.microsoft.com/office/drawing/2014/main" id="{7A92D4A9-2BCF-6B4A-8363-DA7D5C757223}"/>
              </a:ext>
            </a:extLst>
          </p:cNvPr>
          <p:cNvSpPr txBox="1"/>
          <p:nvPr/>
        </p:nvSpPr>
        <p:spPr>
          <a:xfrm>
            <a:off x="29672839" y="24180763"/>
            <a:ext cx="11421042" cy="7971413"/>
          </a:xfrm>
          <a:prstGeom prst="rect">
            <a:avLst/>
          </a:prstGeom>
          <a:solidFill>
            <a:srgbClr val="FFFFFF"/>
          </a:solidFill>
          <a:ln>
            <a:solidFill>
              <a:srgbClr val="002060"/>
            </a:solidFill>
          </a:ln>
        </p:spPr>
        <p:txBody>
          <a:bodyPr wrap="square" lIns="91440" tIns="45720" rIns="91440" bIns="45720" rtlCol="0" anchor="t">
            <a:spAutoFit/>
          </a:bodyPr>
          <a:lstStyle/>
          <a:p>
            <a:pPr marL="457200" indent="-457200">
              <a:buFont typeface="Arial"/>
              <a:buChar char="•"/>
            </a:pPr>
            <a:r>
              <a:rPr lang="en-US" sz="3200" dirty="0"/>
              <a:t>Through the continuation of our study, we hope to draw conclusions on the correlation between social media and the positive and negative emotions that surface when using platforms such as </a:t>
            </a:r>
            <a:r>
              <a:rPr lang="en-US" sz="3200" dirty="0" err="1"/>
              <a:t>Tiktok</a:t>
            </a:r>
            <a:r>
              <a:rPr lang="en-US" sz="3200" dirty="0"/>
              <a:t>, Snapchat, Instagram, and other popular platforms.</a:t>
            </a:r>
            <a:endParaRPr lang="en-US" dirty="0">
              <a:cs typeface="Calibri" panose="020F0502020204030204"/>
            </a:endParaRPr>
          </a:p>
          <a:p>
            <a:pPr marL="457200" indent="-457200">
              <a:buFont typeface="Arial"/>
              <a:buChar char="•"/>
            </a:pPr>
            <a:r>
              <a:rPr lang="en-US" sz="3200" dirty="0"/>
              <a:t> With these findings, we expect to better understand the harmful natures of social media such as cyberbullying, social comparison, hate experienced online, and body shaming. </a:t>
            </a:r>
            <a:endParaRPr lang="en-US">
              <a:cs typeface="Calibri" panose="020F0502020204030204"/>
            </a:endParaRPr>
          </a:p>
          <a:p>
            <a:pPr marL="457200" indent="-457200">
              <a:buFont typeface="Arial"/>
              <a:buChar char="•"/>
            </a:pPr>
            <a:r>
              <a:rPr lang="en-US" sz="3200" dirty="0"/>
              <a:t>The results may also allow us to gain a newfound understanding on the positives aspects of social media. Positive comments, followers, and likes can create a comfortable environment online, which can foster a community of connected supporters. </a:t>
            </a:r>
            <a:endParaRPr lang="en-US">
              <a:cs typeface="Calibri" panose="020F0502020204030204"/>
            </a:endParaRPr>
          </a:p>
          <a:p>
            <a:pPr marL="457200" indent="-457200">
              <a:buFont typeface="Arial"/>
              <a:buChar char="•"/>
            </a:pPr>
            <a:r>
              <a:rPr lang="en-US" sz="3200" dirty="0"/>
              <a:t>We hope to raise awareness and take proactive action against the negatives that surface. Future research can be conducted on how to prevent negative psychological effects of harmful social media use. </a:t>
            </a:r>
            <a:endParaRPr lang="en-US">
              <a:cs typeface="Calibri"/>
            </a:endParaRPr>
          </a:p>
        </p:txBody>
      </p:sp>
      <p:pic>
        <p:nvPicPr>
          <p:cNvPr id="4" name="Picture 4" descr="Icon&#10;&#10;Description automatically generated">
            <a:extLst>
              <a:ext uri="{FF2B5EF4-FFF2-40B4-BE49-F238E27FC236}">
                <a16:creationId xmlns:a16="http://schemas.microsoft.com/office/drawing/2014/main" id="{97D983D5-868C-44CE-8319-B773BC73CB31}"/>
              </a:ext>
            </a:extLst>
          </p:cNvPr>
          <p:cNvPicPr>
            <a:picLocks noChangeAspect="1"/>
          </p:cNvPicPr>
          <p:nvPr/>
        </p:nvPicPr>
        <p:blipFill>
          <a:blip r:embed="rId4"/>
          <a:stretch>
            <a:fillRect/>
          </a:stretch>
        </p:blipFill>
        <p:spPr>
          <a:xfrm rot="21240000">
            <a:off x="14162539" y="8229060"/>
            <a:ext cx="3546088" cy="3760191"/>
          </a:xfrm>
          <a:prstGeom prst="rect">
            <a:avLst/>
          </a:prstGeom>
        </p:spPr>
      </p:pic>
      <p:pic>
        <p:nvPicPr>
          <p:cNvPr id="5" name="Picture 13" descr="Logo&#10;&#10;Description automatically generated">
            <a:extLst>
              <a:ext uri="{FF2B5EF4-FFF2-40B4-BE49-F238E27FC236}">
                <a16:creationId xmlns:a16="http://schemas.microsoft.com/office/drawing/2014/main" id="{457F78DB-563D-4C75-8333-0499EEF29CA5}"/>
              </a:ext>
            </a:extLst>
          </p:cNvPr>
          <p:cNvPicPr>
            <a:picLocks noChangeAspect="1"/>
          </p:cNvPicPr>
          <p:nvPr/>
        </p:nvPicPr>
        <p:blipFill>
          <a:blip r:embed="rId5"/>
          <a:stretch>
            <a:fillRect/>
          </a:stretch>
        </p:blipFill>
        <p:spPr>
          <a:xfrm>
            <a:off x="19177873" y="6073253"/>
            <a:ext cx="3920767" cy="3974292"/>
          </a:xfrm>
          <a:prstGeom prst="rect">
            <a:avLst/>
          </a:prstGeom>
        </p:spPr>
      </p:pic>
      <p:pic>
        <p:nvPicPr>
          <p:cNvPr id="14" name="Picture 16" descr="Icon&#10;&#10;Description automatically generated">
            <a:extLst>
              <a:ext uri="{FF2B5EF4-FFF2-40B4-BE49-F238E27FC236}">
                <a16:creationId xmlns:a16="http://schemas.microsoft.com/office/drawing/2014/main" id="{DC744EDC-F8A5-42D8-8289-0EB5CB66B8A1}"/>
              </a:ext>
            </a:extLst>
          </p:cNvPr>
          <p:cNvPicPr>
            <a:picLocks noChangeAspect="1"/>
          </p:cNvPicPr>
          <p:nvPr/>
        </p:nvPicPr>
        <p:blipFill>
          <a:blip r:embed="rId6"/>
          <a:stretch>
            <a:fillRect/>
          </a:stretch>
        </p:blipFill>
        <p:spPr>
          <a:xfrm rot="1560000">
            <a:off x="24305326" y="26457032"/>
            <a:ext cx="4402500" cy="4188397"/>
          </a:xfrm>
          <a:prstGeom prst="rect">
            <a:avLst/>
          </a:prstGeom>
        </p:spPr>
      </p:pic>
      <p:pic>
        <p:nvPicPr>
          <p:cNvPr id="19" name="Picture 24" descr="Logo&#10;&#10;Description automatically generated">
            <a:extLst>
              <a:ext uri="{FF2B5EF4-FFF2-40B4-BE49-F238E27FC236}">
                <a16:creationId xmlns:a16="http://schemas.microsoft.com/office/drawing/2014/main" id="{E5726AFC-EF37-4923-AD64-E2683BC67CAB}"/>
              </a:ext>
            </a:extLst>
          </p:cNvPr>
          <p:cNvPicPr>
            <a:picLocks noChangeAspect="1"/>
          </p:cNvPicPr>
          <p:nvPr/>
        </p:nvPicPr>
        <p:blipFill rotWithShape="1">
          <a:blip r:embed="rId7"/>
          <a:srcRect l="35443" t="26522" r="34177" b="24676"/>
          <a:stretch/>
        </p:blipFill>
        <p:spPr>
          <a:xfrm rot="19560000">
            <a:off x="14671278" y="26536776"/>
            <a:ext cx="4162825" cy="3638293"/>
          </a:xfrm>
          <a:prstGeom prst="rect">
            <a:avLst/>
          </a:prstGeom>
        </p:spPr>
      </p:pic>
      <p:pic>
        <p:nvPicPr>
          <p:cNvPr id="25" name="Picture 25">
            <a:extLst>
              <a:ext uri="{FF2B5EF4-FFF2-40B4-BE49-F238E27FC236}">
                <a16:creationId xmlns:a16="http://schemas.microsoft.com/office/drawing/2014/main" id="{439285E5-EBDB-4FD6-82E5-988C51792470}"/>
              </a:ext>
            </a:extLst>
          </p:cNvPr>
          <p:cNvPicPr>
            <a:picLocks noChangeAspect="1"/>
          </p:cNvPicPr>
          <p:nvPr/>
        </p:nvPicPr>
        <p:blipFill>
          <a:blip r:embed="rId8"/>
          <a:stretch>
            <a:fillRect/>
          </a:stretch>
        </p:blipFill>
        <p:spPr>
          <a:xfrm>
            <a:off x="13776217" y="13986754"/>
            <a:ext cx="15214723" cy="7300030"/>
          </a:xfrm>
          <a:prstGeom prst="rect">
            <a:avLst/>
          </a:prstGeom>
        </p:spPr>
      </p:pic>
      <p:pic>
        <p:nvPicPr>
          <p:cNvPr id="26" name="Picture 26" descr="Logo&#10;&#10;Description automatically generated">
            <a:extLst>
              <a:ext uri="{FF2B5EF4-FFF2-40B4-BE49-F238E27FC236}">
                <a16:creationId xmlns:a16="http://schemas.microsoft.com/office/drawing/2014/main" id="{52E93385-6C3C-4619-9A32-FFF26F715E58}"/>
              </a:ext>
            </a:extLst>
          </p:cNvPr>
          <p:cNvPicPr>
            <a:picLocks noChangeAspect="1"/>
          </p:cNvPicPr>
          <p:nvPr/>
        </p:nvPicPr>
        <p:blipFill>
          <a:blip r:embed="rId9"/>
          <a:stretch>
            <a:fillRect/>
          </a:stretch>
        </p:blipFill>
        <p:spPr>
          <a:xfrm rot="360000">
            <a:off x="19194889" y="21786140"/>
            <a:ext cx="4456026" cy="4456026"/>
          </a:xfrm>
          <a:prstGeom prst="rect">
            <a:avLst/>
          </a:prstGeom>
        </p:spPr>
      </p:pic>
      <p:pic>
        <p:nvPicPr>
          <p:cNvPr id="27" name="Picture 27" descr="Icon&#10;&#10;Description automatically generated">
            <a:extLst>
              <a:ext uri="{FF2B5EF4-FFF2-40B4-BE49-F238E27FC236}">
                <a16:creationId xmlns:a16="http://schemas.microsoft.com/office/drawing/2014/main" id="{126DB16A-278B-477B-A44D-9B848761D719}"/>
              </a:ext>
            </a:extLst>
          </p:cNvPr>
          <p:cNvPicPr>
            <a:picLocks noChangeAspect="1"/>
          </p:cNvPicPr>
          <p:nvPr/>
        </p:nvPicPr>
        <p:blipFill>
          <a:blip r:embed="rId10"/>
          <a:stretch>
            <a:fillRect/>
          </a:stretch>
        </p:blipFill>
        <p:spPr>
          <a:xfrm rot="900000">
            <a:off x="24106707" y="7861611"/>
            <a:ext cx="4456027" cy="4402500"/>
          </a:xfrm>
          <a:prstGeom prst="rect">
            <a:avLst/>
          </a:prstGeom>
        </p:spPr>
      </p:pic>
    </p:spTree>
    <p:extLst>
      <p:ext uri="{BB962C8B-B14F-4D97-AF65-F5344CB8AC3E}">
        <p14:creationId xmlns:p14="http://schemas.microsoft.com/office/powerpoint/2010/main" val="4182953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Emotions and Social Media Use: Youth Experiences of Different Online Phenomena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Rucinski</dc:creator>
  <cp:lastModifiedBy>Maddie Grace Massmann</cp:lastModifiedBy>
  <cp:revision>123</cp:revision>
  <dcterms:created xsi:type="dcterms:W3CDTF">2022-01-26T00:22:59Z</dcterms:created>
  <dcterms:modified xsi:type="dcterms:W3CDTF">2022-03-27T02:34:23Z</dcterms:modified>
</cp:coreProperties>
</file>