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58" r:id="rId5"/>
    <p:sldId id="266" r:id="rId6"/>
    <p:sldId id="265" r:id="rId7"/>
    <p:sldId id="264" r:id="rId8"/>
    <p:sldId id="259" r:id="rId9"/>
    <p:sldId id="261" r:id="rId10"/>
    <p:sldId id="262" r:id="rId11"/>
    <p:sldId id="263" r:id="rId12"/>
  </p:sldIdLst>
  <p:sldSz cx="51206400" cy="3291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mmi Patel" initials="NP" lastIdx="1" clrIdx="0">
    <p:extLst>
      <p:ext uri="{19B8F6BF-5375-455C-9EA6-DF929625EA0E}">
        <p15:presenceInfo xmlns:p15="http://schemas.microsoft.com/office/powerpoint/2012/main" userId="c8ac745aa2ca88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00"/>
    <a:srgbClr val="D6A85A"/>
    <a:srgbClr val="640000"/>
    <a:srgbClr val="632523"/>
    <a:srgbClr val="E3C57E"/>
    <a:srgbClr val="FFF5CA"/>
    <a:srgbClr val="C9A44E"/>
    <a:srgbClr val="D7B054"/>
    <a:srgbClr val="023AEE"/>
    <a:srgbClr val="28F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76" autoAdjust="0"/>
    <p:restoredTop sz="88650" autoAdjust="0"/>
  </p:normalViewPr>
  <p:slideViewPr>
    <p:cSldViewPr snapToGrid="0">
      <p:cViewPr varScale="1">
        <p:scale>
          <a:sx n="24" d="100"/>
          <a:sy n="24" d="100"/>
        </p:scale>
        <p:origin x="1928" y="240"/>
      </p:cViewPr>
      <p:guideLst>
        <p:guide orient="horz" pos="10368"/>
        <p:guide pos="16128"/>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E67C9CE-E5C9-478C-827C-C43F8D74F72C}" type="datetimeFigureOut">
              <a:rPr lang="en-US" smtClean="0"/>
              <a:t>3/24/22</a:t>
            </a:fld>
            <a:endParaRPr lang="en-US"/>
          </a:p>
        </p:txBody>
      </p:sp>
      <p:sp>
        <p:nvSpPr>
          <p:cNvPr id="4" name="Slide Image Placeholder 3"/>
          <p:cNvSpPr>
            <a:spLocks noGrp="1" noRot="1" noChangeAspect="1"/>
          </p:cNvSpPr>
          <p:nvPr>
            <p:ph type="sldImg" idx="2"/>
          </p:nvPr>
        </p:nvSpPr>
        <p:spPr>
          <a:xfrm>
            <a:off x="857250" y="720725"/>
            <a:ext cx="56007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6EEBDEA-F87E-4BBD-9D62-BA487E35847A}" type="slidenum">
              <a:rPr lang="en-US" smtClean="0"/>
              <a:t>‹#›</a:t>
            </a:fld>
            <a:endParaRPr lang="en-US"/>
          </a:p>
        </p:txBody>
      </p:sp>
    </p:spTree>
    <p:extLst>
      <p:ext uri="{BB962C8B-B14F-4D97-AF65-F5344CB8AC3E}">
        <p14:creationId xmlns:p14="http://schemas.microsoft.com/office/powerpoint/2010/main" val="2022539364"/>
      </p:ext>
    </p:extLst>
  </p:cSld>
  <p:clrMap bg1="lt1" tx1="dk1" bg2="lt2" tx2="dk2" accent1="accent1" accent2="accent2" accent3="accent3" accent4="accent4" accent5="accent5" accent6="accent6" hlink="hlink" folHlink="folHlink"/>
  <p:notesStyle>
    <a:lvl1pPr marL="0" algn="l" defTabSz="4807092" rtl="0" eaLnBrk="1" latinLnBrk="0" hangingPunct="1">
      <a:defRPr sz="6300" kern="1200">
        <a:solidFill>
          <a:schemeClr val="tx1"/>
        </a:solidFill>
        <a:latin typeface="+mn-lt"/>
        <a:ea typeface="+mn-ea"/>
        <a:cs typeface="+mn-cs"/>
      </a:defRPr>
    </a:lvl1pPr>
    <a:lvl2pPr marL="2403546" algn="l" defTabSz="4807092" rtl="0" eaLnBrk="1" latinLnBrk="0" hangingPunct="1">
      <a:defRPr sz="6300" kern="1200">
        <a:solidFill>
          <a:schemeClr val="tx1"/>
        </a:solidFill>
        <a:latin typeface="+mn-lt"/>
        <a:ea typeface="+mn-ea"/>
        <a:cs typeface="+mn-cs"/>
      </a:defRPr>
    </a:lvl2pPr>
    <a:lvl3pPr marL="4807092" algn="l" defTabSz="4807092" rtl="0" eaLnBrk="1" latinLnBrk="0" hangingPunct="1">
      <a:defRPr sz="6300" kern="1200">
        <a:solidFill>
          <a:schemeClr val="tx1"/>
        </a:solidFill>
        <a:latin typeface="+mn-lt"/>
        <a:ea typeface="+mn-ea"/>
        <a:cs typeface="+mn-cs"/>
      </a:defRPr>
    </a:lvl3pPr>
    <a:lvl4pPr marL="7210638" algn="l" defTabSz="4807092" rtl="0" eaLnBrk="1" latinLnBrk="0" hangingPunct="1">
      <a:defRPr sz="6300" kern="1200">
        <a:solidFill>
          <a:schemeClr val="tx1"/>
        </a:solidFill>
        <a:latin typeface="+mn-lt"/>
        <a:ea typeface="+mn-ea"/>
        <a:cs typeface="+mn-cs"/>
      </a:defRPr>
    </a:lvl4pPr>
    <a:lvl5pPr marL="9614184" algn="l" defTabSz="4807092" rtl="0" eaLnBrk="1" latinLnBrk="0" hangingPunct="1">
      <a:defRPr sz="6300" kern="1200">
        <a:solidFill>
          <a:schemeClr val="tx1"/>
        </a:solidFill>
        <a:latin typeface="+mn-lt"/>
        <a:ea typeface="+mn-ea"/>
        <a:cs typeface="+mn-cs"/>
      </a:defRPr>
    </a:lvl5pPr>
    <a:lvl6pPr marL="12017731" algn="l" defTabSz="4807092" rtl="0" eaLnBrk="1" latinLnBrk="0" hangingPunct="1">
      <a:defRPr sz="6300" kern="1200">
        <a:solidFill>
          <a:schemeClr val="tx1"/>
        </a:solidFill>
        <a:latin typeface="+mn-lt"/>
        <a:ea typeface="+mn-ea"/>
        <a:cs typeface="+mn-cs"/>
      </a:defRPr>
    </a:lvl6pPr>
    <a:lvl7pPr marL="14421277" algn="l" defTabSz="4807092" rtl="0" eaLnBrk="1" latinLnBrk="0" hangingPunct="1">
      <a:defRPr sz="6300" kern="1200">
        <a:solidFill>
          <a:schemeClr val="tx1"/>
        </a:solidFill>
        <a:latin typeface="+mn-lt"/>
        <a:ea typeface="+mn-ea"/>
        <a:cs typeface="+mn-cs"/>
      </a:defRPr>
    </a:lvl7pPr>
    <a:lvl8pPr marL="16824823" algn="l" defTabSz="4807092" rtl="0" eaLnBrk="1" latinLnBrk="0" hangingPunct="1">
      <a:defRPr sz="6300" kern="1200">
        <a:solidFill>
          <a:schemeClr val="tx1"/>
        </a:solidFill>
        <a:latin typeface="+mn-lt"/>
        <a:ea typeface="+mn-ea"/>
        <a:cs typeface="+mn-cs"/>
      </a:defRPr>
    </a:lvl8pPr>
    <a:lvl9pPr marL="19228369" algn="l" defTabSz="4807092"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34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96344">
              <a:spcBef>
                <a:spcPct val="30000"/>
              </a:spcBef>
              <a:defRPr sz="1300">
                <a:solidFill>
                  <a:schemeClr val="tx1"/>
                </a:solidFill>
                <a:latin typeface="Times New Roman" pitchFamily="18" charset="0"/>
                <a:ea typeface="ＭＳ Ｐゴシック" pitchFamily="34" charset="-128"/>
              </a:defRPr>
            </a:lvl1pPr>
            <a:lvl2pPr marL="832361" indent="-318848" defTabSz="196344">
              <a:spcBef>
                <a:spcPct val="30000"/>
              </a:spcBef>
              <a:defRPr sz="1300">
                <a:solidFill>
                  <a:schemeClr val="tx1"/>
                </a:solidFill>
                <a:latin typeface="Times New Roman" pitchFamily="18" charset="0"/>
                <a:ea typeface="ＭＳ Ｐゴシック" pitchFamily="34" charset="-128"/>
              </a:defRPr>
            </a:lvl2pPr>
            <a:lvl3pPr marL="1280426" indent="-255078" defTabSz="196344">
              <a:spcBef>
                <a:spcPct val="30000"/>
              </a:spcBef>
              <a:defRPr sz="1300">
                <a:solidFill>
                  <a:schemeClr val="tx1"/>
                </a:solidFill>
                <a:latin typeface="Times New Roman" pitchFamily="18" charset="0"/>
                <a:ea typeface="ＭＳ Ｐゴシック" pitchFamily="34" charset="-128"/>
              </a:defRPr>
            </a:lvl3pPr>
            <a:lvl4pPr marL="1793939" indent="-255078" defTabSz="196344">
              <a:spcBef>
                <a:spcPct val="30000"/>
              </a:spcBef>
              <a:defRPr sz="1300">
                <a:solidFill>
                  <a:schemeClr val="tx1"/>
                </a:solidFill>
                <a:latin typeface="Times New Roman" pitchFamily="18" charset="0"/>
                <a:ea typeface="ＭＳ Ｐゴシック" pitchFamily="34" charset="-128"/>
              </a:defRPr>
            </a:lvl4pPr>
            <a:lvl5pPr marL="2307452" indent="-255078" defTabSz="196344">
              <a:spcBef>
                <a:spcPct val="30000"/>
              </a:spcBef>
              <a:defRPr sz="1300">
                <a:solidFill>
                  <a:schemeClr val="tx1"/>
                </a:solidFill>
                <a:latin typeface="Times New Roman" pitchFamily="18" charset="0"/>
                <a:ea typeface="ＭＳ Ｐゴシック" pitchFamily="34" charset="-128"/>
              </a:defRPr>
            </a:lvl5pPr>
            <a:lvl6pPr marL="2790758" indent="-255078" defTabSz="196344" eaLnBrk="0" fontAlgn="base" hangingPunct="0">
              <a:spcBef>
                <a:spcPct val="30000"/>
              </a:spcBef>
              <a:spcAft>
                <a:spcPct val="0"/>
              </a:spcAft>
              <a:defRPr sz="1300">
                <a:solidFill>
                  <a:schemeClr val="tx1"/>
                </a:solidFill>
                <a:latin typeface="Times New Roman" pitchFamily="18" charset="0"/>
                <a:ea typeface="ＭＳ Ｐゴシック" pitchFamily="34" charset="-128"/>
              </a:defRPr>
            </a:lvl6pPr>
            <a:lvl7pPr marL="3274064" indent="-255078" defTabSz="196344" eaLnBrk="0" fontAlgn="base" hangingPunct="0">
              <a:spcBef>
                <a:spcPct val="30000"/>
              </a:spcBef>
              <a:spcAft>
                <a:spcPct val="0"/>
              </a:spcAft>
              <a:defRPr sz="1300">
                <a:solidFill>
                  <a:schemeClr val="tx1"/>
                </a:solidFill>
                <a:latin typeface="Times New Roman" pitchFamily="18" charset="0"/>
                <a:ea typeface="ＭＳ Ｐゴシック" pitchFamily="34" charset="-128"/>
              </a:defRPr>
            </a:lvl7pPr>
            <a:lvl8pPr marL="3757370" indent="-255078" defTabSz="196344" eaLnBrk="0" fontAlgn="base" hangingPunct="0">
              <a:spcBef>
                <a:spcPct val="30000"/>
              </a:spcBef>
              <a:spcAft>
                <a:spcPct val="0"/>
              </a:spcAft>
              <a:defRPr sz="1300">
                <a:solidFill>
                  <a:schemeClr val="tx1"/>
                </a:solidFill>
                <a:latin typeface="Times New Roman" pitchFamily="18" charset="0"/>
                <a:ea typeface="ＭＳ Ｐゴシック" pitchFamily="34" charset="-128"/>
              </a:defRPr>
            </a:lvl8pPr>
            <a:lvl9pPr marL="4240676" indent="-255078" defTabSz="196344" eaLnBrk="0" fontAlgn="base" hangingPunct="0">
              <a:spcBef>
                <a:spcPct val="30000"/>
              </a:spcBef>
              <a:spcAft>
                <a:spcPct val="0"/>
              </a:spcAft>
              <a:defRPr sz="1300">
                <a:solidFill>
                  <a:schemeClr val="tx1"/>
                </a:solidFill>
                <a:latin typeface="Times New Roman" pitchFamily="18" charset="0"/>
                <a:ea typeface="ＭＳ Ｐゴシック" pitchFamily="34" charset="-128"/>
              </a:defRPr>
            </a:lvl9pPr>
          </a:lstStyle>
          <a:p>
            <a:pPr>
              <a:spcBef>
                <a:spcPct val="0"/>
              </a:spcBef>
            </a:pPr>
            <a:fld id="{EEE0CCA6-16C6-4B04-A7C3-40FF652B6F18}" type="slidenum">
              <a:rPr lang="en-US" altLang="en-US" sz="200">
                <a:latin typeface="Arial" charset="0"/>
              </a:rPr>
              <a:pPr>
                <a:spcBef>
                  <a:spcPct val="0"/>
                </a:spcBef>
              </a:pPr>
              <a:t>1</a:t>
            </a:fld>
            <a:endParaRPr lang="en-US" altLang="en-US" sz="200">
              <a:latin typeface="Arial"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Acute graphs at the top of each section </a:t>
            </a:r>
          </a:p>
        </p:txBody>
      </p:sp>
    </p:spTree>
    <p:extLst>
      <p:ext uri="{BB962C8B-B14F-4D97-AF65-F5344CB8AC3E}">
        <p14:creationId xmlns:p14="http://schemas.microsoft.com/office/powerpoint/2010/main" val="30154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10333B90-EE64-49B2-92C8-FE9C3BF98745}"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104456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33B90-EE64-49B2-92C8-FE9C3BF98745}"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216040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33B90-EE64-49B2-92C8-FE9C3BF98745}"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241443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33B90-EE64-49B2-92C8-FE9C3BF98745}"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115090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333B90-EE64-49B2-92C8-FE9C3BF98745}"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25895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9232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33B90-EE64-49B2-92C8-FE9C3BF98745}"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231833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33B90-EE64-49B2-92C8-FE9C3BF98745}" type="datetimeFigureOut">
              <a:rPr lang="en-US" smtClean="0"/>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315789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33B90-EE64-49B2-92C8-FE9C3BF98745}" type="datetimeFigureOut">
              <a:rPr lang="en-US" smtClean="0"/>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368435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33B90-EE64-49B2-92C8-FE9C3BF98745}" type="datetimeFigureOut">
              <a:rPr lang="en-US" smtClean="0"/>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137153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10333B90-EE64-49B2-92C8-FE9C3BF98745}"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143081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p>
        </p:txBody>
      </p:sp>
      <p:sp>
        <p:nvSpPr>
          <p:cNvPr id="3" name="Picture Placeholder 2"/>
          <p:cNvSpPr>
            <a:spLocks noGrp="1"/>
          </p:cNvSpPr>
          <p:nvPr>
            <p:ph type="pic" idx="1"/>
          </p:nvPr>
        </p:nvSpPr>
        <p:spPr>
          <a:xfrm>
            <a:off x="21769390" y="4739642"/>
            <a:ext cx="25923240" cy="23393400"/>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10333B90-EE64-49B2-92C8-FE9C3BF98745}"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F212E-8496-493C-A52B-EBA75391C51F}" type="slidenum">
              <a:rPr lang="en-US" smtClean="0"/>
              <a:t>‹#›</a:t>
            </a:fld>
            <a:endParaRPr lang="en-US"/>
          </a:p>
        </p:txBody>
      </p:sp>
    </p:spTree>
    <p:extLst>
      <p:ext uri="{BB962C8B-B14F-4D97-AF65-F5344CB8AC3E}">
        <p14:creationId xmlns:p14="http://schemas.microsoft.com/office/powerpoint/2010/main" val="43651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10333B90-EE64-49B2-92C8-FE9C3BF98745}" type="datetimeFigureOut">
              <a:rPr lang="en-US" smtClean="0"/>
              <a:t>3/24/22</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FF2F212E-8496-493C-A52B-EBA75391C51F}" type="slidenum">
              <a:rPr lang="en-US" smtClean="0"/>
              <a:t>‹#›</a:t>
            </a:fld>
            <a:endParaRPr lang="en-US"/>
          </a:p>
        </p:txBody>
      </p:sp>
    </p:spTree>
    <p:extLst>
      <p:ext uri="{BB962C8B-B14F-4D97-AF65-F5344CB8AC3E}">
        <p14:creationId xmlns:p14="http://schemas.microsoft.com/office/powerpoint/2010/main" val="3936251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pn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21.jp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40000"/>
        </a:solidFill>
        <a:effectLst/>
      </p:bgPr>
    </p:bg>
    <p:spTree>
      <p:nvGrpSpPr>
        <p:cNvPr id="1" name=""/>
        <p:cNvGrpSpPr/>
        <p:nvPr/>
      </p:nvGrpSpPr>
      <p:grpSpPr>
        <a:xfrm>
          <a:off x="0" y="0"/>
          <a:ext cx="0" cy="0"/>
          <a:chOff x="0" y="0"/>
          <a:chExt cx="0" cy="0"/>
        </a:xfrm>
      </p:grpSpPr>
      <p:sp>
        <p:nvSpPr>
          <p:cNvPr id="2071" name="Rectangle 2070"/>
          <p:cNvSpPr/>
          <p:nvPr/>
        </p:nvSpPr>
        <p:spPr>
          <a:xfrm>
            <a:off x="12958669" y="17964444"/>
            <a:ext cx="12644531" cy="1450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1190" y="4754568"/>
            <a:ext cx="51206400" cy="28102342"/>
          </a:xfrm>
          <a:prstGeom prst="rect">
            <a:avLst/>
          </a:prstGeom>
          <a:solidFill>
            <a:srgbClr val="D6A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138" name="Rectangle 166"/>
          <p:cNvSpPr>
            <a:spLocks noChangeArrowheads="1"/>
          </p:cNvSpPr>
          <p:nvPr/>
        </p:nvSpPr>
        <p:spPr bwMode="auto">
          <a:xfrm>
            <a:off x="38731497" y="29917637"/>
            <a:ext cx="12418473" cy="2737905"/>
          </a:xfrm>
          <a:prstGeom prst="rect">
            <a:avLst/>
          </a:prstGeom>
          <a:solidFill>
            <a:srgbClr val="FFFFFF"/>
          </a:solidFill>
          <a:ln w="28575">
            <a:solidFill>
              <a:schemeClr val="tx1"/>
            </a:solidFill>
            <a:round/>
            <a:headEnd/>
            <a:tailEnd/>
          </a:ln>
        </p:spPr>
        <p:txBody>
          <a:bodyPr/>
          <a:lstStyle>
            <a:lvl1pPr>
              <a:spcBef>
                <a:spcPct val="20000"/>
              </a:spcBef>
              <a:buChar char="•"/>
              <a:defRPr sz="16800">
                <a:solidFill>
                  <a:schemeClr val="tx1"/>
                </a:solidFill>
                <a:latin typeface="Times New Roman" pitchFamily="18" charset="0"/>
                <a:ea typeface="ＭＳ Ｐゴシック" pitchFamily="34" charset="-128"/>
              </a:defRPr>
            </a:lvl1pPr>
            <a:lvl2pPr marL="742950" indent="-285750">
              <a:spcBef>
                <a:spcPct val="20000"/>
              </a:spcBef>
              <a:buChar char="–"/>
              <a:defRPr sz="14700">
                <a:solidFill>
                  <a:schemeClr val="tx1"/>
                </a:solidFill>
                <a:latin typeface="Times New Roman" pitchFamily="18" charset="0"/>
                <a:ea typeface="ＭＳ Ｐゴシック" pitchFamily="34" charset="-128"/>
              </a:defRPr>
            </a:lvl2pPr>
            <a:lvl3pPr marL="1143000" indent="-228600">
              <a:spcBef>
                <a:spcPct val="20000"/>
              </a:spcBef>
              <a:buChar char="•"/>
              <a:defRPr sz="12600">
                <a:solidFill>
                  <a:schemeClr val="tx1"/>
                </a:solidFill>
                <a:latin typeface="Times New Roman" pitchFamily="18" charset="0"/>
                <a:ea typeface="ＭＳ Ｐゴシック" pitchFamily="34" charset="-128"/>
              </a:defRPr>
            </a:lvl3pPr>
            <a:lvl4pPr marL="1600200" indent="-228600">
              <a:spcBef>
                <a:spcPct val="20000"/>
              </a:spcBef>
              <a:buChar char="–"/>
              <a:defRPr sz="10500">
                <a:solidFill>
                  <a:schemeClr val="tx1"/>
                </a:solidFill>
                <a:latin typeface="Times New Roman" pitchFamily="18" charset="0"/>
                <a:ea typeface="ＭＳ Ｐゴシック" pitchFamily="34" charset="-128"/>
              </a:defRPr>
            </a:lvl4pPr>
            <a:lvl5pPr marL="2057400" indent="-228600">
              <a:spcBef>
                <a:spcPct val="20000"/>
              </a:spcBef>
              <a:buChar char="»"/>
              <a:defRPr sz="105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9pPr>
          </a:lstStyle>
          <a:p>
            <a:pPr>
              <a:spcBef>
                <a:spcPct val="0"/>
              </a:spcBef>
              <a:buFontTx/>
              <a:buNone/>
            </a:pPr>
            <a:endParaRPr lang="en-US" altLang="en-US" sz="2400">
              <a:latin typeface="Arial" charset="0"/>
            </a:endParaRPr>
          </a:p>
        </p:txBody>
      </p:sp>
      <p:sp>
        <p:nvSpPr>
          <p:cNvPr id="2" name="Rectangle 175"/>
          <p:cNvSpPr>
            <a:spLocks noChangeArrowheads="1"/>
          </p:cNvSpPr>
          <p:nvPr/>
        </p:nvSpPr>
        <p:spPr bwMode="auto">
          <a:xfrm>
            <a:off x="15028" y="-12954"/>
            <a:ext cx="51176344" cy="4535938"/>
          </a:xfrm>
          <a:prstGeom prst="rect">
            <a:avLst/>
          </a:prstGeom>
          <a:solidFill>
            <a:srgbClr val="6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16800">
                <a:solidFill>
                  <a:schemeClr val="tx1"/>
                </a:solidFill>
                <a:latin typeface="Times New Roman" pitchFamily="18" charset="0"/>
                <a:ea typeface="ＭＳ Ｐゴシック" pitchFamily="34" charset="-128"/>
              </a:defRPr>
            </a:lvl1pPr>
            <a:lvl2pPr marL="742950" indent="-285750">
              <a:spcBef>
                <a:spcPct val="20000"/>
              </a:spcBef>
              <a:buChar char="–"/>
              <a:defRPr sz="14700">
                <a:solidFill>
                  <a:schemeClr val="tx1"/>
                </a:solidFill>
                <a:latin typeface="Times New Roman" pitchFamily="18" charset="0"/>
                <a:ea typeface="ＭＳ Ｐゴシック" pitchFamily="34" charset="-128"/>
              </a:defRPr>
            </a:lvl2pPr>
            <a:lvl3pPr marL="1143000" indent="-228600">
              <a:spcBef>
                <a:spcPct val="20000"/>
              </a:spcBef>
              <a:buChar char="•"/>
              <a:defRPr sz="12600">
                <a:solidFill>
                  <a:schemeClr val="tx1"/>
                </a:solidFill>
                <a:latin typeface="Times New Roman" pitchFamily="18" charset="0"/>
                <a:ea typeface="ＭＳ Ｐゴシック" pitchFamily="34" charset="-128"/>
              </a:defRPr>
            </a:lvl3pPr>
            <a:lvl4pPr marL="1600200" indent="-228600">
              <a:spcBef>
                <a:spcPct val="20000"/>
              </a:spcBef>
              <a:buChar char="–"/>
              <a:defRPr sz="10500">
                <a:solidFill>
                  <a:schemeClr val="tx1"/>
                </a:solidFill>
                <a:latin typeface="Times New Roman" pitchFamily="18" charset="0"/>
                <a:ea typeface="ＭＳ Ｐゴシック" pitchFamily="34" charset="-128"/>
              </a:defRPr>
            </a:lvl4pPr>
            <a:lvl5pPr marL="2057400" indent="-228600">
              <a:spcBef>
                <a:spcPct val="20000"/>
              </a:spcBef>
              <a:buChar char="»"/>
              <a:defRPr sz="105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9pPr>
          </a:lstStyle>
          <a:p>
            <a:pPr>
              <a:spcBef>
                <a:spcPct val="0"/>
              </a:spcBef>
              <a:buFontTx/>
              <a:buNone/>
            </a:pPr>
            <a:endParaRPr lang="en-US" altLang="en-US" sz="2400" i="1">
              <a:latin typeface="Arial" charset="0"/>
            </a:endParaRPr>
          </a:p>
        </p:txBody>
      </p:sp>
      <p:sp>
        <p:nvSpPr>
          <p:cNvPr id="1063" name="Text Box 1436"/>
          <p:cNvSpPr txBox="1">
            <a:spLocks noChangeArrowheads="1"/>
          </p:cNvSpPr>
          <p:nvPr/>
        </p:nvSpPr>
        <p:spPr bwMode="auto">
          <a:xfrm>
            <a:off x="15028" y="88395"/>
            <a:ext cx="51080247" cy="3539430"/>
          </a:xfrm>
          <a:prstGeom prst="rect">
            <a:avLst/>
          </a:prstGeom>
          <a:noFill/>
          <a:ln w="9525">
            <a:noFill/>
            <a:miter lim="800000"/>
            <a:headEnd/>
            <a:tailEnd/>
          </a:ln>
        </p:spPr>
        <p:txBody>
          <a:bodyPr wrap="square" lIns="91440" tIns="45720" rIns="91440" bIns="45720" anchor="t">
            <a:spAutoFit/>
          </a:bodyPr>
          <a:lstStyle/>
          <a:p>
            <a:pPr algn="ctr">
              <a:defRPr/>
            </a:pPr>
            <a:r>
              <a:rPr lang="en-US" sz="8800" b="1" dirty="0">
                <a:solidFill>
                  <a:schemeClr val="bg1"/>
                </a:solidFill>
                <a:effectLst>
                  <a:outerShdw blurRad="38100" dist="38100" dir="2700000" algn="tl">
                    <a:srgbClr val="000000">
                      <a:alpha val="43137"/>
                    </a:srgbClr>
                  </a:outerShdw>
                </a:effectLst>
                <a:latin typeface="Arial Black"/>
                <a:ea typeface="ＭＳ Ｐゴシック"/>
                <a:cs typeface="Times New Roman"/>
              </a:rPr>
              <a:t>Can CBD be used to treat metabolic disorders </a:t>
            </a:r>
          </a:p>
          <a:p>
            <a:pPr algn="ctr">
              <a:defRPr/>
            </a:pPr>
            <a:r>
              <a:rPr lang="en-US" sz="8800" b="1" dirty="0">
                <a:solidFill>
                  <a:schemeClr val="bg1"/>
                </a:solidFill>
                <a:effectLst>
                  <a:outerShdw blurRad="38100" dist="38100" dir="2700000" algn="tl">
                    <a:srgbClr val="000000">
                      <a:alpha val="43137"/>
                    </a:srgbClr>
                  </a:outerShdw>
                </a:effectLst>
                <a:latin typeface="Arial Black"/>
                <a:ea typeface="ＭＳ Ｐゴシック"/>
                <a:cs typeface="Times New Roman"/>
              </a:rPr>
              <a:t>while maintaining its anxiolytic effects?</a:t>
            </a:r>
            <a:endParaRPr lang="en-US" sz="8800" b="1" dirty="0">
              <a:solidFill>
                <a:schemeClr val="bg1"/>
              </a:solidFill>
              <a:effectLst>
                <a:outerShdw blurRad="38100" dist="38100" dir="2700000" algn="tl">
                  <a:srgbClr val="000000">
                    <a:alpha val="43137"/>
                  </a:srgbClr>
                </a:outerShdw>
              </a:effectLst>
              <a:latin typeface="Arial Black" pitchFamily="34" charset="0"/>
              <a:ea typeface="ＭＳ Ｐゴシック" pitchFamily="-108" charset="-128"/>
              <a:cs typeface="Times New Roman" pitchFamily="-108" charset="0"/>
            </a:endParaRPr>
          </a:p>
          <a:p>
            <a:pPr algn="ctr">
              <a:defRPr/>
            </a:pPr>
            <a:r>
              <a:rPr lang="en-US" sz="4400" i="1" dirty="0">
                <a:solidFill>
                  <a:schemeClr val="bg1"/>
                </a:solidFill>
                <a:effectLst>
                  <a:outerShdw blurRad="38100" dist="38100" dir="2700000" algn="tl">
                    <a:srgbClr val="000000">
                      <a:alpha val="43137"/>
                    </a:srgbClr>
                  </a:outerShdw>
                </a:effectLst>
                <a:latin typeface="Arial Black"/>
                <a:ea typeface="+mn-lt"/>
                <a:cs typeface="+mn-lt"/>
              </a:rPr>
              <a:t>N. Maykut</a:t>
            </a:r>
            <a:r>
              <a:rPr lang="en-US" sz="4400" i="1" baseline="30000" dirty="0">
                <a:solidFill>
                  <a:schemeClr val="bg1"/>
                </a:solidFill>
                <a:effectLst>
                  <a:outerShdw blurRad="38100" dist="38100" dir="2700000" algn="tl">
                    <a:srgbClr val="000000">
                      <a:alpha val="43137"/>
                    </a:srgbClr>
                  </a:outerShdw>
                </a:effectLst>
                <a:latin typeface="Arial Black"/>
                <a:ea typeface="+mn-lt"/>
                <a:cs typeface="+mn-lt"/>
              </a:rPr>
              <a:t>1</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D. Landi-Conde</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1,2</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R. Ochoa</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1,2</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A Cox</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C. Cedeno</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T. Dolezel</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a:t>
            </a:r>
            <a:r>
              <a:rPr lang="en-US" sz="4400" i="1" dirty="0">
                <a:solidFill>
                  <a:schemeClr val="bg1"/>
                </a:solidFill>
                <a:effectLst>
                  <a:outerShdw blurRad="38100" dist="38100" dir="2700000" algn="tl">
                    <a:srgbClr val="000000">
                      <a:alpha val="43137"/>
                    </a:srgbClr>
                  </a:outerShdw>
                </a:effectLst>
                <a:latin typeface="Arial Black"/>
                <a:ea typeface="+mn-lt"/>
                <a:cs typeface="+mn-lt"/>
              </a:rPr>
              <a:t>, </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E. Franck</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a:t>
            </a:r>
            <a:r>
              <a:rPr lang="en-US" sz="4400" i="1" dirty="0">
                <a:solidFill>
                  <a:schemeClr val="bg1"/>
                </a:solidFill>
                <a:effectLst>
                  <a:outerShdw blurRad="38100" dist="38100" dir="2700000" algn="tl">
                    <a:srgbClr val="000000">
                      <a:alpha val="43137"/>
                    </a:srgbClr>
                  </a:outerShdw>
                </a:effectLst>
                <a:latin typeface="Arial Black"/>
                <a:ea typeface="+mn-lt"/>
                <a:cs typeface="+mn-lt"/>
              </a:rPr>
              <a:t>C. May</a:t>
            </a:r>
            <a:r>
              <a:rPr lang="en-US" sz="4400" i="1" baseline="30000" dirty="0">
                <a:solidFill>
                  <a:schemeClr val="bg1"/>
                </a:solidFill>
                <a:effectLst>
                  <a:outerShdw blurRad="38100" dist="38100" dir="2700000" algn="tl">
                    <a:srgbClr val="000000">
                      <a:alpha val="43137"/>
                    </a:srgbClr>
                  </a:outerShdw>
                </a:effectLst>
                <a:latin typeface="Arial Black"/>
                <a:ea typeface="+mn-lt"/>
                <a:cs typeface="+mn-lt"/>
              </a:rPr>
              <a:t>1</a:t>
            </a:r>
            <a:r>
              <a:rPr lang="en-US" sz="4400" i="1" dirty="0">
                <a:solidFill>
                  <a:schemeClr val="bg1"/>
                </a:solidFill>
                <a:effectLst>
                  <a:outerShdw blurRad="38100" dist="38100" dir="2700000" algn="tl">
                    <a:srgbClr val="000000">
                      <a:alpha val="43137"/>
                    </a:srgbClr>
                  </a:outerShdw>
                </a:effectLst>
                <a:latin typeface="Arial Black"/>
                <a:ea typeface="+mn-lt"/>
                <a:cs typeface="+mn-lt"/>
              </a:rPr>
              <a:t>, </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A. Narvaez</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a:t>
            </a:r>
            <a:r>
              <a:rPr lang="en-US" sz="4400" i="1" dirty="0">
                <a:solidFill>
                  <a:schemeClr val="bg1"/>
                </a:solidFill>
                <a:effectLst>
                  <a:outerShdw blurRad="38100" dist="38100" dir="2700000" algn="tl">
                    <a:srgbClr val="000000">
                      <a:alpha val="43137"/>
                    </a:srgbClr>
                  </a:outerShdw>
                </a:effectLst>
                <a:latin typeface="Arial Black"/>
                <a:ea typeface="+mn-lt"/>
                <a:cs typeface="+mn-lt"/>
              </a:rPr>
              <a:t>, C. Silver</a:t>
            </a:r>
            <a:r>
              <a:rPr lang="en-US" sz="4400" i="1" baseline="30000" dirty="0">
                <a:solidFill>
                  <a:schemeClr val="bg1"/>
                </a:solidFill>
                <a:effectLst>
                  <a:outerShdw blurRad="38100" dist="38100" dir="2700000" algn="tl">
                    <a:srgbClr val="000000">
                      <a:alpha val="43137"/>
                    </a:srgbClr>
                  </a:outerShdw>
                </a:effectLst>
                <a:latin typeface="Arial Black"/>
                <a:ea typeface="+mn-lt"/>
                <a:cs typeface="+mn-lt"/>
              </a:rPr>
              <a:t>1</a:t>
            </a:r>
            <a:r>
              <a:rPr lang="en-US" sz="4400" i="1" dirty="0">
                <a:solidFill>
                  <a:schemeClr val="bg1"/>
                </a:solidFill>
                <a:effectLst>
                  <a:outerShdw blurRad="38100" dist="38100" dir="2700000" algn="tl">
                    <a:srgbClr val="000000">
                      <a:alpha val="43137"/>
                    </a:srgbClr>
                  </a:outerShdw>
                </a:effectLst>
                <a:latin typeface="Arial Black"/>
                <a:ea typeface="ＭＳ Ｐゴシック"/>
                <a:cs typeface="Times New Roman"/>
              </a:rPr>
              <a:t>, and D.A. Fadool</a:t>
            </a:r>
            <a:r>
              <a:rPr lang="en-US" sz="4400" i="1" baseline="30000" dirty="0">
                <a:solidFill>
                  <a:schemeClr val="bg1"/>
                </a:solidFill>
                <a:effectLst>
                  <a:outerShdw blurRad="38100" dist="38100" dir="2700000" algn="tl">
                    <a:srgbClr val="000000">
                      <a:alpha val="43137"/>
                    </a:srgbClr>
                  </a:outerShdw>
                </a:effectLst>
                <a:latin typeface="Arial Black"/>
                <a:ea typeface="ＭＳ Ｐゴシック"/>
                <a:cs typeface="Times New Roman"/>
              </a:rPr>
              <a:t>1,2,3</a:t>
            </a:r>
            <a:endParaRPr lang="en-US" sz="4400" b="1" i="1" dirty="0">
              <a:solidFill>
                <a:schemeClr val="bg1"/>
              </a:solidFill>
              <a:latin typeface="Arial Black"/>
              <a:ea typeface="ＭＳ Ｐゴシック"/>
              <a:cs typeface="Times New Roman"/>
            </a:endParaRPr>
          </a:p>
        </p:txBody>
      </p:sp>
      <p:sp>
        <p:nvSpPr>
          <p:cNvPr id="5" name="Text Box 1437"/>
          <p:cNvSpPr txBox="1">
            <a:spLocks noChangeArrowheads="1"/>
          </p:cNvSpPr>
          <p:nvPr/>
        </p:nvSpPr>
        <p:spPr bwMode="auto">
          <a:xfrm>
            <a:off x="5105400" y="3505200"/>
            <a:ext cx="41047988" cy="1108075"/>
          </a:xfrm>
          <a:prstGeom prst="rect">
            <a:avLst/>
          </a:prstGeom>
          <a:noFill/>
          <a:ln w="9525">
            <a:no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en-US" sz="3300" i="1" dirty="0">
                <a:solidFill>
                  <a:srgbClr val="FFFFFF"/>
                </a:solidFill>
                <a:effectLst>
                  <a:outerShdw blurRad="38100" dist="38100" dir="2700000" algn="tl">
                    <a:srgbClr val="000000"/>
                  </a:outerShdw>
                </a:effectLst>
                <a:latin typeface="Arial Black" pitchFamily="34" charset="0"/>
              </a:rPr>
              <a:t>The Florida State University, </a:t>
            </a:r>
            <a:r>
              <a:rPr lang="en-US" altLang="en-US" sz="3300" i="1" baseline="30000" dirty="0">
                <a:solidFill>
                  <a:srgbClr val="FFFFFF"/>
                </a:solidFill>
                <a:effectLst>
                  <a:outerShdw blurRad="38100" dist="38100" dir="2700000" algn="tl">
                    <a:srgbClr val="000000"/>
                  </a:outerShdw>
                </a:effectLst>
                <a:latin typeface="Arial Black" pitchFamily="34" charset="0"/>
              </a:rPr>
              <a:t>1</a:t>
            </a:r>
            <a:r>
              <a:rPr lang="en-US" altLang="en-US" sz="3300" i="1" dirty="0">
                <a:solidFill>
                  <a:srgbClr val="FFFFFF"/>
                </a:solidFill>
                <a:effectLst>
                  <a:outerShdw blurRad="38100" dist="38100" dir="2700000" algn="tl">
                    <a:srgbClr val="000000"/>
                  </a:outerShdw>
                </a:effectLst>
                <a:latin typeface="Arial Black" pitchFamily="34" charset="0"/>
              </a:rPr>
              <a:t>Department of Biological Science, Tallahassee, FL-32306;  </a:t>
            </a:r>
          </a:p>
          <a:p>
            <a:pPr algn="ctr">
              <a:defRPr/>
            </a:pPr>
            <a:r>
              <a:rPr lang="en-US" altLang="en-US" sz="3300" i="1" dirty="0">
                <a:solidFill>
                  <a:srgbClr val="FFFFFF"/>
                </a:solidFill>
                <a:effectLst>
                  <a:outerShdw blurRad="38100" dist="38100" dir="2700000" algn="tl">
                    <a:srgbClr val="000000"/>
                  </a:outerShdw>
                </a:effectLst>
                <a:latin typeface="Arial Black" pitchFamily="34" charset="0"/>
              </a:rPr>
              <a:t>The Florida State University, </a:t>
            </a:r>
            <a:r>
              <a:rPr lang="en-US" altLang="en-US" sz="3300" i="1" baseline="30000" dirty="0">
                <a:solidFill>
                  <a:srgbClr val="FFFFFF"/>
                </a:solidFill>
                <a:effectLst>
                  <a:outerShdw blurRad="38100" dist="38100" dir="2700000" algn="tl">
                    <a:srgbClr val="000000"/>
                  </a:outerShdw>
                </a:effectLst>
                <a:latin typeface="Arial Black" pitchFamily="34" charset="0"/>
              </a:rPr>
              <a:t>2</a:t>
            </a:r>
            <a:r>
              <a:rPr lang="en-US" altLang="en-US" sz="3300" i="1" dirty="0">
                <a:solidFill>
                  <a:srgbClr val="FFFFFF"/>
                </a:solidFill>
                <a:effectLst>
                  <a:outerShdw blurRad="38100" dist="38100" dir="2700000" algn="tl">
                    <a:srgbClr val="000000"/>
                  </a:outerShdw>
                </a:effectLst>
                <a:latin typeface="Arial Black" pitchFamily="34" charset="0"/>
              </a:rPr>
              <a:t>Program in Neuroscience, and </a:t>
            </a:r>
            <a:r>
              <a:rPr lang="en-US" altLang="en-US" sz="3300" i="1" baseline="30000" dirty="0">
                <a:solidFill>
                  <a:srgbClr val="FFFFFF"/>
                </a:solidFill>
                <a:effectLst>
                  <a:outerShdw blurRad="38100" dist="38100" dir="2700000" algn="tl">
                    <a:srgbClr val="000000"/>
                  </a:outerShdw>
                </a:effectLst>
                <a:latin typeface="Arial Black" pitchFamily="34" charset="0"/>
              </a:rPr>
              <a:t>3</a:t>
            </a:r>
            <a:r>
              <a:rPr lang="en-US" altLang="en-US" sz="3300" i="1" dirty="0">
                <a:solidFill>
                  <a:srgbClr val="FFFFFF"/>
                </a:solidFill>
                <a:effectLst>
                  <a:outerShdw blurRad="38100" dist="38100" dir="2700000" algn="tl">
                    <a:srgbClr val="000000"/>
                  </a:outerShdw>
                </a:effectLst>
                <a:latin typeface="Arial Black" pitchFamily="34" charset="0"/>
              </a:rPr>
              <a:t>Institute of Molecular Biophysics, Tallahassee, FL-32306</a:t>
            </a:r>
          </a:p>
        </p:txBody>
      </p:sp>
      <p:pic>
        <p:nvPicPr>
          <p:cNvPr id="2058" name="Picture 115" descr="C:\Users\Owner\AppData\Local\Temp\Rar$DI01.208\brain logo_dark_backgro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8566" y="1350"/>
            <a:ext cx="47656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84"/>
          <p:cNvSpPr>
            <a:spLocks noChangeAspect="1" noChangeArrowheads="1"/>
          </p:cNvSpPr>
          <p:nvPr/>
        </p:nvSpPr>
        <p:spPr bwMode="auto">
          <a:xfrm>
            <a:off x="335613" y="5002069"/>
            <a:ext cx="12563856" cy="27658719"/>
          </a:xfrm>
          <a:prstGeom prst="rect">
            <a:avLst/>
          </a:prstGeom>
          <a:solidFill>
            <a:srgbClr val="FFFFFF"/>
          </a:solidFill>
          <a:ln w="28575">
            <a:solidFill>
              <a:schemeClr val="tx1"/>
            </a:solidFill>
            <a:round/>
            <a:headEnd/>
            <a:tailEnd/>
          </a:ln>
        </p:spPr>
        <p:txBody>
          <a:bodyPr/>
          <a:lstStyle>
            <a:lvl1pPr>
              <a:spcBef>
                <a:spcPct val="20000"/>
              </a:spcBef>
              <a:buChar char="•"/>
              <a:defRPr sz="16800">
                <a:solidFill>
                  <a:schemeClr val="tx1"/>
                </a:solidFill>
                <a:latin typeface="Times New Roman" pitchFamily="18" charset="0"/>
                <a:ea typeface="ＭＳ Ｐゴシック" pitchFamily="34" charset="-128"/>
              </a:defRPr>
            </a:lvl1pPr>
            <a:lvl2pPr marL="742950" indent="-285750">
              <a:spcBef>
                <a:spcPct val="20000"/>
              </a:spcBef>
              <a:buChar char="–"/>
              <a:defRPr sz="14700">
                <a:solidFill>
                  <a:schemeClr val="tx1"/>
                </a:solidFill>
                <a:latin typeface="Times New Roman" pitchFamily="18" charset="0"/>
                <a:ea typeface="ＭＳ Ｐゴシック" pitchFamily="34" charset="-128"/>
              </a:defRPr>
            </a:lvl2pPr>
            <a:lvl3pPr marL="1143000" indent="-228600">
              <a:spcBef>
                <a:spcPct val="20000"/>
              </a:spcBef>
              <a:buChar char="•"/>
              <a:defRPr sz="12600">
                <a:solidFill>
                  <a:schemeClr val="tx1"/>
                </a:solidFill>
                <a:latin typeface="Times New Roman" pitchFamily="18" charset="0"/>
                <a:ea typeface="ＭＳ Ｐゴシック" pitchFamily="34" charset="-128"/>
              </a:defRPr>
            </a:lvl3pPr>
            <a:lvl4pPr marL="1600200" indent="-228600">
              <a:spcBef>
                <a:spcPct val="20000"/>
              </a:spcBef>
              <a:buChar char="–"/>
              <a:defRPr sz="10500">
                <a:solidFill>
                  <a:schemeClr val="tx1"/>
                </a:solidFill>
                <a:latin typeface="Times New Roman" pitchFamily="18" charset="0"/>
                <a:ea typeface="ＭＳ Ｐゴシック" pitchFamily="34" charset="-128"/>
              </a:defRPr>
            </a:lvl4pPr>
            <a:lvl5pPr marL="2057400" indent="-228600">
              <a:spcBef>
                <a:spcPct val="20000"/>
              </a:spcBef>
              <a:buChar char="»"/>
              <a:defRPr sz="105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9pPr>
          </a:lstStyle>
          <a:p>
            <a:pPr>
              <a:spcBef>
                <a:spcPct val="0"/>
              </a:spcBef>
              <a:buFontTx/>
              <a:buNone/>
            </a:pPr>
            <a:endParaRPr lang="en-US" altLang="en-US" sz="2400" dirty="0">
              <a:latin typeface="Arial" charset="0"/>
            </a:endParaRPr>
          </a:p>
          <a:p>
            <a:pPr>
              <a:spcBef>
                <a:spcPct val="0"/>
              </a:spcBef>
              <a:buFontTx/>
              <a:buNone/>
            </a:pPr>
            <a:endParaRPr lang="en-US" altLang="en-US" sz="2400" dirty="0">
              <a:latin typeface="Arial" charset="0"/>
            </a:endParaRPr>
          </a:p>
          <a:p>
            <a:pPr>
              <a:spcBef>
                <a:spcPct val="0"/>
              </a:spcBef>
              <a:buFontTx/>
              <a:buNone/>
            </a:pPr>
            <a:endParaRPr lang="en-US" altLang="en-US" sz="2400" dirty="0">
              <a:latin typeface="Arial" charset="0"/>
            </a:endParaRPr>
          </a:p>
          <a:p>
            <a:pPr>
              <a:spcBef>
                <a:spcPct val="0"/>
              </a:spcBef>
              <a:buFontTx/>
              <a:buNone/>
            </a:pPr>
            <a:endParaRPr lang="en-US" altLang="en-US" sz="2400" dirty="0">
              <a:latin typeface="Arial" charset="0"/>
            </a:endParaRPr>
          </a:p>
        </p:txBody>
      </p:sp>
      <p:pic>
        <p:nvPicPr>
          <p:cNvPr id="2063" name="Picture 159" descr="FSU_Seal3D_.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516" y="257612"/>
            <a:ext cx="41751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Rectangle 436"/>
          <p:cNvSpPr>
            <a:spLocks noChangeArrowheads="1"/>
          </p:cNvSpPr>
          <p:nvPr/>
        </p:nvSpPr>
        <p:spPr bwMode="auto">
          <a:xfrm>
            <a:off x="459991" y="5020627"/>
            <a:ext cx="12427942" cy="1015663"/>
          </a:xfrm>
          <a:prstGeom prst="rect">
            <a:avLst/>
          </a:prstGeom>
          <a:noFill/>
          <a:ln w="9525">
            <a:noFill/>
            <a:miter lim="800000"/>
            <a:headEnd/>
            <a:tailEnd/>
          </a:ln>
        </p:spPr>
        <p:txBody>
          <a:bodyPr wrap="square">
            <a:spAutoFit/>
          </a:bodyPr>
          <a:lstStyle/>
          <a:p>
            <a:pPr defTabSz="4702576" fontAlgn="auto">
              <a:spcBef>
                <a:spcPts val="0"/>
              </a:spcBef>
              <a:spcAft>
                <a:spcPts val="0"/>
              </a:spcAft>
              <a:defRPr/>
            </a:pPr>
            <a:r>
              <a:rPr lang="en-US" sz="6000" b="1" i="1" dirty="0">
                <a:solidFill>
                  <a:srgbClr val="640000"/>
                </a:solidFill>
                <a:latin typeface="+mj-lt"/>
                <a:ea typeface="ＭＳ Ｐゴシック" pitchFamily="-108" charset="-128"/>
                <a:cs typeface="Calibri" pitchFamily="34" charset="0"/>
              </a:rPr>
              <a:t>Introduction</a:t>
            </a:r>
            <a:endParaRPr lang="en-US" sz="4500" b="1" i="1" dirty="0">
              <a:solidFill>
                <a:srgbClr val="640000"/>
              </a:solidFill>
              <a:effectLst>
                <a:outerShdw blurRad="38100" dist="38100" dir="2700000" algn="tl">
                  <a:srgbClr val="000000">
                    <a:alpha val="43137"/>
                  </a:srgbClr>
                </a:outerShdw>
              </a:effectLst>
              <a:latin typeface="+mj-lt"/>
              <a:ea typeface="ＭＳ Ｐゴシック" pitchFamily="-108" charset="-128"/>
              <a:cs typeface="Calibri" pitchFamily="34" charset="0"/>
            </a:endParaRPr>
          </a:p>
        </p:txBody>
      </p:sp>
      <p:sp>
        <p:nvSpPr>
          <p:cNvPr id="69" name="Rectangle 166"/>
          <p:cNvSpPr>
            <a:spLocks noChangeArrowheads="1"/>
          </p:cNvSpPr>
          <p:nvPr/>
        </p:nvSpPr>
        <p:spPr bwMode="auto">
          <a:xfrm>
            <a:off x="38695879" y="14243000"/>
            <a:ext cx="12426696" cy="6672803"/>
          </a:xfrm>
          <a:prstGeom prst="rect">
            <a:avLst/>
          </a:prstGeom>
          <a:solidFill>
            <a:srgbClr val="FFFFFF"/>
          </a:solidFill>
          <a:ln w="28575">
            <a:solidFill>
              <a:schemeClr val="tx1"/>
            </a:solidFill>
            <a:round/>
            <a:headEnd/>
            <a:tailEnd/>
          </a:ln>
        </p:spPr>
        <p:txBody>
          <a:bodyPr/>
          <a:lstStyle/>
          <a:p>
            <a:pPr defTabSz="4702576" fontAlgn="auto">
              <a:spcBef>
                <a:spcPts val="0"/>
              </a:spcBef>
              <a:spcAft>
                <a:spcPts val="0"/>
              </a:spcAft>
              <a:defRPr/>
            </a:pPr>
            <a:endParaRPr lang="en-US" sz="4800" b="1" dirty="0">
              <a:solidFill>
                <a:srgbClr val="640000"/>
              </a:solidFill>
              <a:effectLst>
                <a:outerShdw blurRad="38100" dist="38100" dir="2700000" algn="tl">
                  <a:srgbClr val="000000">
                    <a:alpha val="43137"/>
                  </a:srgbClr>
                </a:outerShdw>
              </a:effectLst>
              <a:latin typeface="Calibri" pitchFamily="34" charset="0"/>
              <a:ea typeface="ＭＳ Ｐゴシック" pitchFamily="-108" charset="-128"/>
              <a:cs typeface="Calibri" pitchFamily="34" charset="0"/>
            </a:endParaRPr>
          </a:p>
        </p:txBody>
      </p:sp>
      <p:sp>
        <p:nvSpPr>
          <p:cNvPr id="136" name="Rectangle 436"/>
          <p:cNvSpPr>
            <a:spLocks noChangeArrowheads="1"/>
          </p:cNvSpPr>
          <p:nvPr/>
        </p:nvSpPr>
        <p:spPr bwMode="auto">
          <a:xfrm>
            <a:off x="38766865" y="29870841"/>
            <a:ext cx="12521951" cy="923330"/>
          </a:xfrm>
          <a:prstGeom prst="rect">
            <a:avLst/>
          </a:prstGeom>
          <a:noFill/>
          <a:ln w="9525">
            <a:noFill/>
            <a:miter lim="800000"/>
            <a:headEnd/>
            <a:tailEnd/>
          </a:ln>
        </p:spPr>
        <p:txBody>
          <a:bodyPr wrap="square">
            <a:spAutoFit/>
          </a:bodyPr>
          <a:lstStyle/>
          <a:p>
            <a:pPr>
              <a:defRPr/>
            </a:pPr>
            <a:r>
              <a:rPr lang="en-US" sz="5400" b="1" i="1" dirty="0">
                <a:solidFill>
                  <a:srgbClr val="640000"/>
                </a:solidFill>
                <a:latin typeface="+mj-lt"/>
                <a:ea typeface="ＭＳ Ｐゴシック" pitchFamily="34" charset="-128"/>
              </a:rPr>
              <a:t>Funding</a:t>
            </a:r>
          </a:p>
        </p:txBody>
      </p:sp>
      <p:sp>
        <p:nvSpPr>
          <p:cNvPr id="139" name="CasellaDiTesto 138"/>
          <p:cNvSpPr txBox="1"/>
          <p:nvPr/>
        </p:nvSpPr>
        <p:spPr>
          <a:xfrm>
            <a:off x="6226784" y="15208332"/>
            <a:ext cx="184731" cy="307777"/>
          </a:xfrm>
          <a:prstGeom prst="rect">
            <a:avLst/>
          </a:prstGeom>
          <a:noFill/>
        </p:spPr>
        <p:txBody>
          <a:bodyPr wrap="none" rtlCol="0">
            <a:spAutoFit/>
          </a:bodyPr>
          <a:lstStyle/>
          <a:p>
            <a:endParaRPr lang="en-US" sz="1400" b="1" i="1" dirty="0"/>
          </a:p>
        </p:txBody>
      </p:sp>
      <p:sp>
        <p:nvSpPr>
          <p:cNvPr id="7" name="AutoShape 2" descr="data:image/jpeg;base64,/9j/4AAQSkZJRgABAQAAAQABAAD/2wBDABALDA4MChAODQ4SERATGCgaGBYWGDEjJR0oOjM9PDkzODdASFxOQERXRTc4UG1RV19iZ2hnPk1xeXBkeFxlZ2P/2wBDARESEhgVGC8aGi9jQjhCY2NjY2NjY2NjY2NjY2NjY2NjY2NjY2NjY2NjY2NjY2NjY2NjY2NjY2NjY2NjY2NjY2P/wAARCAUAA6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quoX9vpto91dybIUxlgCev0oAs0VS0vVbPV4GnsZTJGrbSSpXn8au0AFLRWVqPiLTNMvFtby4MczgEL5bHIJwOQKANWikByM0t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k+I9YXQ9La8KCRtwVUJxuJ/+tmuY1jxZpmueGru3VmguSgIjkHUgg8Gu0vLK2vovKu4I5kzkB1zg15n4ttdITUk0/RrU/at4VyjErn+6B60gNDwp4j03QfDpW4kZ7iSVn8qMZPYDPp0rp/C/iJfEEVw4hELROAE3ZOCOD/OvPtIs9PsddfT/ABBbtncEDByAp9T6g16lp+mWOmoRY20cIbqUHJ/GmBg6t41t9J1x7Ge3Z4kA3SIeQT7VzHizUbDVNe067tbhWiKqrk8bMN3/ADrttc0vQzbzXup2sQCjLyYwx/EdTXlzae2ofbrvTbZktLf5tpbJC5/X1oA7vU/iDYWx8uxia6Ycbz8qj+prrbeZLi3jmjOUkUMp9iK4bwXp/h7VLXLWam8iH7xJHLZ9wPSu7ijSGNY41CIowqqMACgQ+iiigYUUUUAFFFFABRRRQAUUUUAFFFFABRRRQAUUUUAFFFFABRRRQAUUUUAFFFFABRRRQAUUUUAFFFFABRRRQAUUUUAFFFFABRRRQAUUUUAFFFFABRRRQAUUUUAFFFFABRRRQAUUUUAFFFFABRRRQAUUlLQAUUUUAFFFFABRRRQAUUUUAFFFFABRRRQAUUUUAFFFFABRRRQAUUUUAFFFFABRRRQAUUUUAFFFFABRRRQAUUUUAFFFFABRRRQAUUUUAFFFFABRRRQAUUUUAFFFFABRRRQAUUUUAFFFFADWAZSD0PFc3pXg610zXH1BJWkXBMaPyUJ6nPeulooA57xH4Ut9duredpDC6cSFRy6+lblrbpaW0dvFu2RqFXccnH1qWigDM1/RYddsPs00jx4O5WU9D7jvSaHolvo+lCyUCTdkysR98nrWpRQBzWjeDrXSdVkvkmkc7j5SZwEB7H1rpaKKAFooooAKKKKACiiigAooooAKKKKACiiigAooooAKKKKACiiigAooooAKKKKACiiigAooooAKKKKACiiigAooooAKKKKACiiigAooooAKKKKACiiigAooooAKKKKACiiigAooooAKKKKAEooqpqd/DptjJdTnCoOB3Y9gPc0AW6K5fwff399daodQZg6SLiLPEeR0FM11r7UPEsGmWWoSWapbmWRoz78ZoA6uisDSdE1CzvUnuNcnu4gCDE/Q/rVbU7nUtX12TSdMujaQ2yBp51GWyegFAHU0lcvpd1qWla6mkanc/a4p4y8E7DDZHUGuooAKWkpaACiiigAooooAKKKKACiiigAooooAKKKKACiiigAooooAKKKKACiiigAooooAKKKKACiiigAooooAKKKKACiiigAooooAKKKKACiiigAooooAKKKKACs6aGO41B4Rd3Ucixq5SN8KASQO3sa0azI/+RluP+vSP/0N6AH/ANln/n/vf+/v/wBaj+yz/wA/97/39/8ArVoUUAZ/9ln/AJ/73/v7/wDWo/ss/wDP/e/9/f8A61aFFAGf/ZZ/5/73/v7/APWo/ss/8/8Ae/8Af3/61aFFAGf/AGWf+f8Avf8Av7/9aj+yz/z/AN7/AN/f/rVoUUAZ/wDZZ/5/73/v7/8AWo/ss/8AP/e/9/f/AK1aFFAGf/ZZ/wCf+9/7+/8A1qP7LP8Az/3v/f3/AOtWhRQBn/2Wf+f+9/7+/wD1qP7LP/P/AHv/AH9/+tWhRQBn/wBln/n/AL3/AL+//WqPSTIl1qFu88kywyqEaQ5IBRTj8zWpWZpv/IV1b/rsn/otaANOiiigAooooAKKKKACiiigAooooAKKKKACiiigAooooAKKKKACiiigAooooAKKKKACiiigAooooAKKKKACiiigAooooAKKKKACiiigAooooAKKKKACiiigAooooAKKKKAEribjXdMv/ETHUbpYbSwfEUbA/vJO7H2Hau2qi+jaXI7O+nWrMxySYVJJ/KgDmvDGsae3iDVVFyubucGHg/Px2rQv/C0WpazPeTX0ypIgRoojtOB2J9Kdonh6Ox1bULmW0twjyhrYhRlBjt6VDqOjara6zLqmhzQ7p1Amhm+6SO9AFOK1k8L+I7G2tbmWWyviUMUpyVI7ir3h3jxNr4b73mofwxxRpmjalcasmqa7LE0kIIghi+6hPU07V9I1OLV/7V0SWJZnQJNFL918dDQA3XufFmgKv3g0hP0wK37qZ4Ld5I4ZJ2XpHHjcfpkisLSNI1J9XOra3LE06psiii+7GD1ro6AMSbX7iCF5pdEv1jRSzN8nAH/Aq17eZbi3jmTO2RQ4z6EZqpr3/ICv/wDrg/8AI1JpP/IIsv8Argn/AKCKALlFFFABRRRQAUUUUAFFFFABRRRQAUUUUAFFFFABRRRQAUUUUAFFFFABRRRQAUUUUAFFFFABRRRQAUUUUAFFFFABRRRQAUUUUAFFFFABRRRQAUUUUAFZkf8AyMtx/wBekf8A6G9adZkf/Iy3H/XpH/6G9AGnRRRQAUUUUAFFFFABRRRQAUUUUAFFFFABRRRQAVSs7aSG+v5nxtnkVkwewQDn8RV2igAooooAKKKKACiiigAooooAKKKKACiiigAooooAKKKKACiiigAooooAKKKKACiiigAooooAKKKKACiiigAooooAKKKKACiiigAooooAKKKKACiiigAooooAKKKKACiiigAooooAKSlooASilooAKSlooAz9e/5AV/8A9cH/AJGpNJ/5BFl/1wT/ANBFR69/yAr/AP64P/I1JpP/ACCLL/rgn/oIoAuUUUUAFFFFABRRRQAUUUUAFFFFABRRRQAUUUUAFFFFABRRRQAUUUUAFFFFABRRRQAUUUUAFFFFABRRRQAUUUUAFFFFABRRRQAUUUUAFFFFABRRRQAVmR/8jLcf9ekf/ob1p1mR/wDIy3H/AF6R/wDob0AadFFFABRRRQAUUUUAFFFFABRRRQAUUUUAFFFJQAtFFFABRSUtABRSUtABRRRQAUUUUAFFFFABRRRQAUUUUAFFFFABRRRQAUUUUAFFFFABRRRQAUUUUAFFFFABRRRQAUUUUAFFFFABRRRQAUUUUAFFFFABRRRQAUUUUAFFFFABRRRQAUUUUAFFVba/tbuaaK3mWR4G2yBf4T6U2/1Oy0yISXtykKnpuPJ+goAt0tU7DUrLUozJZXMc6jrtPI+o7UX+p2WmRiS+uY4FPTceT9BQBcoqpYalZalF5llcpOo67TyPqO1W6AM/Xv8AkBX/AP1wf+RqTSf+QRZf9cE/9BFR69/yAr//AK4P/I1JpP8AyCLL/rgn/oIoAuUUUUAFFFFABRRRQAUUUUAFFFFABRRRQAUUUUAFFFFABRRRQAUUUUAFFFFABRRRQAUUUUAFFFFABRRSUALRRRQAUUUlAC0UUlAC0UUUAFFJRQAtFFFABWZH/wAjLcf9ekf/AKG9adZkf/Iy3H/XpH/6G9AGnRRRQAUUUUAFFFFABRRRQAUUUUAFFFFACVznja5urbTrX7JcPbvLcrGXQ84INdHXK/EAuNMsjEAZBdptB6E4OKTBDv8AhG9ZAyvie6LdgY+P51N4U1S8u2vbDUWV7qzk2GRRjcP8ioTc+MXG0WOnJn+LeTj9an0fSZtE06/uriYTX04aWR16ZAOAKYFrUPEuk6bceRc3aiUdVUFtv1xWhaXcF9brcWsqyxN0ZTXOeC9Ms5dBju54Y557lmaR5FDE8kY5pmiQC08T6zplqfLtmiEiqOiMR2/OgDSufFmi21ybeW9Xepw21SQD9RU2saxBZ6HJfRXCYZD5L9QzY4rkoDdeHrZrLUfDyXkGW/0mNdxcHuTg/wBK1Yv7JvPA90NPiP2eJHISXko+PejoHU0/Curx6rpMRa4E10ijz+MEE5rbrB8G20EPh2zliiRHliBdgMFuvWt6mwCiiikAUUUUAFFFFABRRRQAUUUUAFFFFABRRRQAUUUUAFFFFABRRRQAUUUUAFFFFABRRRQAUUUUAFFFFABRRRQAUUUUAFFFFABRRRQAUUUUAFFFFACVjeINRlhEWn2I3X12dqf9M17ufpWzXFJbeKLXWLy9israd5m2q8r8qg6Ac8UAWPBVotjqGs2qsziKZV3N1PHWi0totY8aajJeIssdiqxxRuMqCe+Pzqj4Ym1v/hIdQ3W0G15x9r5+4cfw81oaZMlh421W2uGCG7CSRFjjdgdB+f6UIBLu2h0bxjp0tlGsUd8GimReFJHQ4pbS1h1jxjqM14iyx2QWKKNhlQSMk4pdUlj1HxlpVtbsJDab5ZsHIXjgfWl0yaPT/GWq2tw4RrvZLCW4DccigBlxaxaP4z0+WzQRR3yPHKi8KSOQcV1lctqM8eoeNdMtrdg5s1eSUg5C5HArpLmJp4GjSZ4WbpJHjcPpkUAVde/5AV//ANcH/kak0n/kEWX/AFwT/wBBFZGs6VcR6PeO2r3rhYWJVtmDx0Py1r6T/wAgiy/64J/6CKALlFFFABRRRQAUUUUAFFFFABRRRQAUUUUAFFFFABRRRQAUUUUAFFFFABRRRQAUUUUAFFFFABSUVz3jDxBJoNpbvbqjyyyY2uONoHP9KAL+uazBodmLq5jkdC4TEYBOfxNSaNqkOs6el5bpIkbEgBwAeDjtXBeIPFtpr3h5rdonguldWCnlT64NSaV4ytdE8O21nbwtPdAEtn5VUkk/jQB6PRWF4R1yTXdMeecIsySFWCDAA7VhXnj17HXbm2e2WW1jfYCpwwx1+vNAG5d+K7O01waS8NwZ2dVDKBt+bGO/vW9XlWo6xp934zttUR2FsNjPleQQOmPwFat58RS13Glla7bcON7ycsVzzgdqAPQKq6lfR6bYTXkyu0cQ3ME61Q8TaydJ0Nr2Da0jFRHkZBz/APWrlbjxxbarod3Z3kDQTyRFVK8qx/mKAOv0HXbfXraSe1jlRY22nzAAc49ia1K8x8MeKbPQNCkiaN5rqSUtsHAAwAMmum8H+Jptelu0uUSNo8Mip/doA6isHXPFdnod4ltcwzu7pvBjAIxnHc1l+IvGcmja79kjgSaFEBkBOGyeeD9MVzPivWrHXb6xuYN6ALtlVxyvP60AerI++NXAwGAPNOrgdU+IiR/utKttwHHmzdPwFdtp10t7p9vcr0ljDfmKALNZkf8AyMtx/wBekf8A6G9adZkf/Iy3H/XpH/6G9AGnRRRQAUUUUAFFFFABRRRQAUUUUAFJS0lABWJ4p0y51S2tY7UKWiuVkbccfKM5rbooAKR1DoVYZDDBFLS0AchFpGv6G0kGiy209nIxZVnyDHmtLRNBkskupr64M97ef66ReAB6LW5RQByUFh4q0tDZ2U1pc22TsknJ3qD6/wCTV7TvDrWegXdi8wee7DtJJjA3MOw9K36KAMPwtaarp9kbPUVg8qEBYWjOSRz1rcopaACiiigAooooAKKKKACiiigAooooAKKKKACiiigAooooAKKKKACiiigAooooAKKKKACiiigAooooAKKKKACiiigAooooAKKKKACiiigAooooAKKKKACiiigCnaadbWdzc3EKkSXLb5CTnJqLVdEsNYRVvoBIV+6wOGH4itCigDP0rRNP0hGWxgEZb7zE5Y/iaTVdD0/WFUX0AkK/dYHDD8RWjS0AZ2laJp+kIy2NuIy33mJyx/E1o0UUAZ+vf8gK/wD+uD/yNSaT/wAgiy/64J/6CKj17/kBX/8A1wf+RqTSf+QRZf8AXBP/AEEUAXKKKKACiiigAooooAKKKKACiiigAooooAKKKKACiiigAooooAKKKKACiiigAooooAKKKKACoZ4oZoitxHG6dSHAI/WpqjljSaJo5FDI42sp6EUAeV6utpr/AIgjsNEs4oUDFTKi43erfQU7w6bHStbk03XLGFyZNolkGdh7fga7zRvDVjot3cXFqG3TcANzsHoKbqvhfT9W1OG9ulYtGMMo4D+maANeCGGCMJBGkadggAFYviiXSLCwe51C0gnc8RqyDc7fWtxEWNFRAFVRgAdhWbrmhWeu2wiulYMnKSL1WhgeVpo91eaVc6xFEqwRyY2KOMd8ew4rufBU2jajaDyrC2hvYQPMUICT/tDNdLa6fbWunpYxxjyFTZtPcd8/Ws/RPDGn6JNJNbqzSuTh3OSq+goA2JI0kQrIisp6hhkV5l4wl0671OPTNHsoPP3hXljXGW/ujH616f1rEtPCum2estqUEZVyDhP4VY9SKAPP4LeDw14hNrrNpHdQED5iucA/xCvUrGGzjt1axiiSJwCpiUAEfhVHXfDtlrvkm6DBomzuTgkdxWla28NpbpBbxiOKMYVR2FAFLW/7MhsJbrU4IZI4x/GgJPsK8uTTJ9flv73T7RIIIF3CNBx/uj3xk16tqumWur2bWt2m5DyCOqn1FM0XSLfRtPW0t8kAkszdWPqaAOQ8CXGj3ii0nsLdb6MZDsoPmD15713ygKAFAAHQCsSy8K6dZ6vLqKIWldtyKfuxnvgVuUALWZH/AMjLcf8AXpH/AOhvWnWZH/yMtx/16R/+hvQBp0UUUAFFFFABRRRQAUUUUAFFFFABRRRQAlFLRQAlI27aduA2OM9M06igDmp7vxBDqltYmXTi1wrsG8p8Dbj/AGvet60FwLdBdtG038RiBC/gDWXf/wDI2aT/ANcpv5CtugAooooAKKKKACiiigAooooAKKKKACiiigAooooAKKKKACiiigAooooAKKKKACiiigAooooAKKKKACiiigAooooAKKKKACiiigAooooAKKKKACiiigAooooAKKKKACiiigAoopKAFopKWgAopKKAKGvf8gK//wCuD/yNSaT/AMgiy/64J/6CKj17/kBX/wD1wf8Akak0n/kEWX/XBP8A0EUAXKKKKACiiigAooooAKKKKACiiigAooooAKKKKACiiigAooooAKKKKACiiigAoqpeW9xOV8i9ktgOoRFbP5g1B/Z9/wD9Bif/AL8x/wDxNAGlRWb/AGff/wDQYn/78x//ABNH9n3/AP0GJ/8AvzH/APE0AaVFZv8AZ9//ANBif/vzH/8AE0f2ff8A/QYn/wC/Mf8A8TQBpUVm/wBn3/8A0GJ/+/Mf/wATR/Z9/wD9Bif/AL8x/wDxNAGlRWb/AGff/wDQYn/78x//ABNH9n3/AP0GJ/8AvzH/APE0AaVFZv8AZ9//ANBif/vzH/8AE0f2ff8A/QYn/wC/Mf8A8TQBo0tZv9n3/wD0GJ/+/Mf/AMTR/Z9//wBBif8A78x//E0AaVFZv9n3/wD0GJ/+/Mf/AMTR/Z9//wBBif8A78x//E0AaNLWb/Z9/wD9Bif/AL8x/wDxNH9n3/8A0GJ/+/Mf/wATQBpUlZ39n3//AEGJ/wDvzH/8TR/Z9/8A9Bif/vzH/wDE0AaVZkf/ACMtx/16R/8Aob0v9n3/AP0GJ/8AvzH/APE1nJZXv/CQTr/aswYWsZ3+UmSNz8dP85oA6Ois3+z7/wD6DE//AH5j/wDiaP7Pv/8AoMT/APfmP/4mgDSorN/s+/8A+gxP/wB+Y/8A4mj+z7//AKDE/wD35j/+JoA0qKzf7Pv/APoMT/8AfmP/AOJo/s+//wCgxP8A9+Y//iaANKis3+z7/wD6DE//AH5j/wDiaP7Pv/8AoMT/APfmP/4mgDSorN/s+/8A+gxP/wB+Y/8A4mj+z7//AKDE/wD35j/+JoA0qKzf7Pv/APoMT/8AfmP/AOJo/s+//wCgxP8A9+Y//iaANKis3+z7/wD6DE//AH5j/wDiaP7Pv/8AoMT/APfmP/4mgDSoqK3jkihVJZmmcdXYAE/gOKloAxL/AP5GzSf+uU38hW3WJf8A/I2aT/1ym/kK26ACiiigAooooAKKKKACiiigAooooAKKKKACiiigAooooAKKKKACiiigAooooAKKKKACiiigAooooAKKKKACiiigAooooAKKKKACiiigAooooASiqmo6nZ6Xbme9nWJO2ep+g71zUvirVb9j/YejSSRdpphgH6f/AK6AOxorivt/jdfmOnQEenH+NT2/jGa1kEWv6ZNZZ4EqqSn+fzoA62lqC1uoLyBZ7aVZYm6MpyKmoAWuc1XXr0aodM0azW6uUXdKzthUz0FdHVW8jmW3mksY4vtbLhC4wCe2T6UAZOja7d3GpPpmq2YtbxU8xdjZV19qbrmsalb6vb6dpNtDPNJEZGEpxgZ+orO0qS5tvFg/4SBP9OnjKW0kZHl7e4HvU1/pWuTeKZr2xeG3jaERrM/zEDvgeuaAL+l3PiOS9VdTsbWG2wdzRvk57d6ZrGu3kOprpmkWa3V3s3uXbCxj3qrZajq+l65BputSx3MV1kQzou07h2IqTw98/ijX5G5cSIoPtigCbR9du59SfTNWsxa3gTeu05WQe1dBXNa8Nni3QXX7zGRTj0wK37q6hs7d57mQRxJ95j0FAFbXv+QFf/8AXB/5GpNJ/wCQRZf9cE/9BFY2seJdHn0e8iiv42keFlUAHkkfStnSf+QRZf8AXBP/AEEUAXKKKKACiiigAooooAKKKKACiiigAooooAKKKKACiiigAooooAKKKKACiiigAooooAKKKKACiiigAooooAKKKKACiiigAooooAKKKKACiiigAooooAKzI/8AkZbj/r0j/wDQ3rTrMj/5GW4/69I//Q3oA06KKKACiiigAooooAKKKKACikpaACiiigAoopKAFopKWgDEv/8AkbNJ/wCuU38hW3WJf/8AI2aT/wBcpv5CtqgBaKSigBaKSigBaKSigBaKSloAKKKKACiiigAooooAKKKKACiiigAooooAKKKKACiiigAooooAKKKKACiiigAooooAKKKKACiiigAooooAKSlpKAMybQrG51M391GZ5cAIshyqY9BWkMKABgDtS1xFuLnxF4wuWe6eK202QbI1/iIP/wBagDs5p4bdN88qRL/edgB+tIRBdwYIjmicezKRXBXkI8VeOZbOV3NnaqQQpx06/qaueH4m0PxhcaNFNI9pJF5iK5ztPX/GhAdLp2jWml3E0tkrRLNjdED8gPqB2rRopaAErl9Qu9W0TWprpoZ7/TZ1GEi5aE/SuoooA5G2W+8ReILTUZbOSzsrMEoJhh5GPtU+oX2raLrM1w9vPfabMBtWIZaI/SunooA5K1W98Ra9aX81nJZ2Nllo1lGGkY98U7UPtmg+IZ9Tgs5Luyu0UTLEMsjDjOK6uigDlNOF7rviGHVbi0ktLO1QrCkowzMepxXV4yOaKKAM/XVX+wr/AOUf6h+3sal0n/kEWX/XBP8A0EVHr3/ICv8A/rg/8jUmk/8AIIsv+uCf+gigC5RRRQAUUUUAFFFFABRRRQAUUUUAFFFFABRRRQAUUUUAFFFFABRRRQAUUUUAFFFFABRRRQAUUUUAFFFFABRRRQAUUUUAFFFFABRRRQAUUUUAFFFFABWZH/yMtx/16R/+hvWnWZH/AMjLcf8AXpH/AOhvQBp0UUUAFFFFABRRRQAUlLSUAFFFYl1qt2t9JDDFAsSNt8yVyATgHHA9DSbSLhBz2NuisAarqpVHa1t1idiBIzsF9j0yM0f2rqnlmX7NbeUH2+Z5jbfr06e9LnRp7CZv0VgHVNU2yOlrbSRxkBnSRivv25x3xSnU9VO/yra2mVF3Fo5CR9OnWjmQvYSN6isBdU1ORtsEFrMdu4+XIxx6A5AoXVtScxrHBayPJ/AsjZX1zxxj3o5kHsJkt/8A8jZpP/XKb+Qrark5p9Rm1O1vDDbieDfGIN7biWx7enOelXZNV1OPzFa3tRIhwI/Mbc3pgY5zRzIfsJG/RWA+qanGzrNBaxMoBAeRst9MDn0pW1TU0YCa3tYcpuHmSMM+o4HWjmQvYSN6isAapqv7syWttCsgJVpJGA+nTg455oGq6psR2trZI3JCyNIwX27d+1HMg9hM36K5/wDtXVNnmC2tzDv2+bvbb9emcds0y51vUraCWc21s8URALpIcEk44yKOdDWHm9Do6KbG25Fb1GadVGAtFFFABRRRQAUUUUAFFFFABRRRQAUUUUAFFFFABRRRQAUUUUAFFFFABRRRQAUUUUAFFFFABRRRQAUUUUAFJS0lABXFXtlrWha5eXukWou4L3kr3Rv/ANdbGq3mr6XeNdR24vdPIG6OPiSP1I9RSWXjDRbwAfaxA/dZhtI/pQBn+FdIvdH06+1C6hDX8wLiPOTxk4/E0nhnTtSudcuNc1WHyHkTZHF3A+n0FdA2t6Uq7jqVpj/rsv8AjWXeeNdJgby7VpL2Y8KkCk5P1oA6OlrI0STV7lpbnU447eNwPKt15Zfdj61r0AFFFFABSUUtACUUUtABRRRQBn69/wAgK/8A+uD/AMjUmk/8giy/64J/6CKj17/kBX//AFwf+RqTSf8AkEWX/XBP/QRQBcooooAKKKKACiiigAooooAKKKKACiiigAooooAKKKKACiiigAooooAKKKKACiiigAooooAKKKKACiiigAooooAKKKKACiiigAooooAKKKKACiiigArMj/5GW4/69I//AEN606zI/wDkZbj/AK9I/wD0N6ANOiiigAooooAKKKKACkpaSgArn1jW81K9s5m2wmTeQOC/yrxn0HFdBXOmA3+oXlqG8vZN5hcH5h8oAxUS6HRh/tf1YeJDcSixnl3WedolAx5pH8JP+c0b2U/YRIRYg7PO9P8AYz+mfw60okN0v9klI0ZOHdemB/d9/wCVIWKf8SbK7fu+bjjae3+9/wDrqTfy/r1BpGs2a0tZP9EBw8mM+R7f56UshOmsYNPOYSN0nBbys/xe+fT8aRpG0/OmxFGRzhZG/wCWYP8Ae9fb1oZv7FJtoMSLKMgt1jPTLe1A9/O/4+b/AK/4Kt/xLiDpr+e0q73Qndn/AG//AK3egqlmqXNnN5tzPyU6+d+HbH6UbRoQ8xf3yTfeUD5t3qPb27UCE6ao1FHSQuMyp/ez/c/Pp3oFv53/AB8mJhfL/tDzs32dm3Hf+5t/z60uFmV725lMN5EcBevl/wCzjvn9e1IEJT+2d6GX+4Bxt6bf9739eKVozdA6qXSKSP7it0UDqG9+v0oD+v8AgegAC+Dzag5gngG5UHHl/wC175/+tQv/ABMTjUW8nyxvjUHbn/b/APrdqAv9sZuZGEBg+4jDlT1y3t7UAf24cS/uRCMgY5Yn+L/d/nQG3lb8PQI2OosLa/b/AEfGYztK+fjv7Y9PxpFdrpls7iQ/Yydqy9POx/Dn+vejcdXf7DOVQRffKH75HGV9B6/lSgvef8SuTaqRnDSAYDgdl9D0z6UBt5fp5/1/wyeYwb7EJSbHdsM2On+xn9M/h1qh4iJtNNnsbZDLbfKTg/6n5gcZ75rR81lX+x9se4jaJO236f3sdvxrN8QEWGlz6fhpFkKurjkj5gfm/wAaT2LhrJK3/B8zrIf9Sn+6KfTIf9Sn+6KfWx5z3FooooEFFFFABRRRQAUUUUAFFFFABRRRQAUUUUAFFFFABRRRQAUUUUAFFFFABRRRQAUUUUAFFFFABRRRQAUUUUAJWZf+HtK1Ek3VlEzH+NRtb8xWpSUAc2vgTQQ2fs8h9jK1a9hpGn6cP9DtIoj/AHgvP51dooAWiiigAqOWWOFd0siovqxwKfXN6p4fXU9Vku9YuAdOijHlRByoHqWNAHRRyJKu6N1dT3U5FJJLHEu6V1RfVjgVyHh2GG18UTQaLK8umeTmX5iyK+eADTri0XxL4ru7a9ZzY2CKBErEBmPrigDro5I5V3Rurr6qcikkljiXdK6ovqxwK5OCzj8M+KLS3s2cWWoKymJmyEYcgiieyTxN4pu4LxnNlYKqCJWIDOeSTigDrY5ElXdE6up7qcinVyFrZr4b8V2ttZs4sr9GHlMxIVh6Zrr6AKGvf8gK/wD+uD/yNSaT/wAgiy/64J/6CKj17/kBX/8A1wf+RqTSf+QRZf8AXBP/AEEUAXKKKKACiiigAooooAKKKKACiiigAooooAKKKKACiiigAooooAKKKKACiiigAooooAKKKKACiiigAooooAKKKKACiiigAooooAKKKKACiiigAooooAKzI/8AkZbj/r0j/wDQ3rTrMj/5GW4/69I//Q3oA06KKKACiiigAooooAKSlpKACudaF7vULyC3PlyrLuM390FV4984NdFXOOs0mo3QsvlulmyX/hC7V6+ue1RM6cP1JSROi6dDD5N1Gclx0j/2ge+f/wBdCsFiOltCHujyWbo3+2T/AJNIBG0UcNrGyagjZJbqp7lj3B/WjC/ZzAysdT3bsg87v72f7v8ATipN/wCv+D6C5awT+zpI0mkn+7ITw/qWz3H60q/8SgGCcG5M/COerH+6fb3pF2RxTQ38bSXsnHr5npt9AP0pFAiEi6svmTyKAhXow9F9Dn/GgXr/AMP5oWNf7HbzrsB1kG1NuSYz/cHtQsLWDi9uYw0Oc7Ac+Rn0Hf3pIQYH3awCwKbYix3AD+6f9r+dJGkkTxSagrmzXmIE58v03jv9e1A/X/h/QcUk8z+0zHi1zuMOf/H/AK+39aDG11KdQt4w1uDnyicebj+L0B9PWmbGD+aEcaXv3bM9/wC9j+7nt+NLKjSySSWysdOJBkVT/rPUr7evrQH9f8D1HvH/AGw32m2wkcfA3DHm+oPtSO39sEC2HkNDw7nrn+7x1HvSTK1w7yaWCIMATbTgOPRffHelmAuSn9kgo0aYd14AH93Hr/KgW23/AA3qG77fiygj+zy2/wB91/5Z/wC765oz9phXT4U8q6iPzPn/AFf+0D3zn/Ghtsqwx6UpjuYwQxYcIO4b1J/+vSYVoY4bRGXUEbJJPKnuWPcH9aA/r0835f16mQsf9mGH/Sych88f9dM/5NZ+uutno9xZXDE3EjKwlx/rRuH5Y6Yq/hBAYGR/7SLbs99397P93+nFUdcYRaPdR3hX7c7KdxHDDcPu+2O1J7Fw+Jf18/Q6uH/Up/uin0yH/Up/uin1sec9xaKKKBBRRRQAUUUUAFFFFABRRRQAUUUUAFFFFABRRRQAUUUUAFFFFABRRRQAUUUUAFFFFABRRRQAUUUUAFFFFACVx+qanqur63LpGhyiBIB+/nPY+1dhXDWN3H4b8YahFqJMcN62+OY/d655/OgBPC66idS1vT5dQlmmiTy0kkckBskZA7Ve8LarqKarcaJrDeZcQruSX+8P61Q8PalZW3ijXbma6hSFmyrlxhhk9PWpNBm/tvxvdarbowtIo/LVyMBuw/qaYM7eilpKQBWab3T9TubvSX/ePGoEsbDAIP8AOtKsPWfDUGp3K3cVxLZ3ajHnQnBI96AMmW3h0Hxdp0GlkxRXYImtwxK+zY/z0q1obCHxlrkDnDybJFHqMf8A16u6N4bt9MuGu5Z5by8YY86Y5IHt6UuteHYNVmjuUnltLuMYE8R5x6GgClr37/xdocCcvGXlYDsuP/rUuhEQeLdct3OHkZJVHquP/r1d0Tw7DpM0ly08t1dyDDTSnJx6Ck1vw7Dqs8d0lxLaXcY2rNEecehoAp60wn8Y6JAhy8QkkcDsMcfyroLs3Itn+xiIz/wCUkL+OKzNF8OwaVNJcvPLdXcgw08pyceg9K2aAOY1dvEX9kXnnx6aIvJbfsZ92Mc4rc0n/kEWX/XBP/QRUevf8gK//wCuD/yNSaT/AMgiy/64J/6CKALlFFFABRRRQAUUUUAFFFFABRRRQAUUUUAFFFFABRRRQAUUUUAFFFFABRRRQAUUUUAFFFFABRRRQAUUUUAFFFFABRRRQAUUUUAFFFFABRRRQAUUUUAFZkf/ACMtx/16R/8Aob1p1mR/8jLcf9ekf/ob0AadFFFABRRRQAUUUUAFJS0lABXOO0yahdmy5ujLyvYrtXrXR1zrTSWmoXk9uPMmebaYf7w2rz7YzUTOnD7seDEI0ltJGbUWJBDdWPcMOwH6dqPk8gzMzDU923gfMG/u4/u/05pQqwRLqUc/m3DnDDH+s/2QOxH/AOukJVojqe/Zdg4CHn/tnj1qTb+v+B6BmN45Jb92W/QjaB1UnpsHcH9e9OXZOssmqExzxDKqD9wdivqSe/4U0AXUb31xL5NzCflQj/VexHfP/wCqlCjUt93ct9nlt/uI3/LPvk+uaA9f+G9PL+vVI8zsV1kkKFJiDDaCPU/7X8qRGkleOPUGf7G3+qJGPM9N5/LjvT4yNYyLw+UsYyIxwSf7/Pb0/WmJM9+6Wd2+yA9Hxj7QB6en9aB+v/DegbiW8ve50rdjf/TP933/AAokZonkjtmZdOBxKyj7nqF9vX0o81vM/s7zM2e7Z5+P/HM+vbP9aWSRrR2sYH22uQDLjPk5/h/z0zQH9f8AB9QkLQO0elE+QAPO2DIT3X3x2p0pFsU/sg72dNzoOQR/ePv/ADokf+yD5Nnh4nGdp58r/aPtSMBo+GtT55mG506kn+/x29vyoEtdv+H9RpKoEk0yQy3kgy4bow7lvT/IpfkWJJbN2bUHJByOWPcMOwH6dqDmx23Vq/2qe45eNeknuPTH+eaDi3iTUIJPNupT8yY/1n+yB2x/+ugf9f8AAfl/XomY/K85nf8AtMNtHHzbv7uP7v8A+uqOtoJtHupLtQb9GXKnog3D7vtjvWgqh4TqZmAulPIxwv8A0zx1/rms7XlF9pNxe3ClZoiqrD0MeWGc+ufypPYqHxL+vl6HWQ/6lP8AdFPpkP8AqU/3RT62POe4tFFFAgooooAKKKKACiiigAooooAKKKKACiiigAooooAKKKKACiiigAooooAKKKKACiiigAooooAKKKKACkpaKAErK11NGmhEWsNbhTyvmNgj3HetWuAsdIi8QeLdWOrF3+zthI92OM8fhigCVdG8ErIGN6jD+6Zziun0m80coLPSprchBkRxHt61S/4QnQf+fM/9/G/xq3pnhzS9KuTPZW/lyFdud5PH40Aa1FFFACUtFFACUtFFACUtFFABRRRQBn69/wAgK/8A+uD/AMjUmk/8giy/64J/6CKj17/kBX//AFwf+RqTSf8AkEWX/XBP/QRQBcooooAKKKKACiiigAooooAKKKKACiiigAooooAKKKKACiiigAooooAKKKKACiiigBKK5Dx9q1/paWRsLhoTIzBsAHOMY61seGtaj1vSknBxMnyyr6N/9egDXorn/G1/daboRns5jFL5qjcADx+NXW1JbLw8uoXJL7YFdsdWJA/rSA06K4awg8TeI4Ptp1T+z7eQ5jSMc4/DH86Lu48Q+FHinvLwahYFgrlh8w/r+tMDuqSo7eZLiCOaI5SRQyn2NSUALRRRQAUUUUAFFFFABRRRQAUUUUAFZkf/ACMtx/16R/8Aob1p1mR/8jLcf9ekf/ob0AadFFFABRRRQAUUUUAFJS0UAJXP+cbC/vbvaHVpgjJ/F90Y2+v0roDXPLKlpqd5dXK5hEu0N12Havb36VEuh0UPtL+mPEbQ41clGLcmJemD6f7X8+lIcuDrAKKR0iPcdOf9r/8AVQIHglGoSxhbUMX8jP3M/wAfpn296URySynUolzbFg/k5xv/ANv6+3tUnRfr/Xp/wQ2m/B1IskTw/djYDjH9/wB/5UFDqpN4uIfI4VH/AIiOfn9vT86Rom1AnUIFUQjB8sn/AFwHc+mO360ro2qMbqzAEIADKTjz8HofQD/PFAtvK34eQn/IdGeIBDj3LH/4n+dONw2qA2ARIyvEr+mD/B69OvaiUnU23aephkiBSSQ8f8A4/n27UjFLxY7azh8q5g4L9PI/Hvn070B+FvwBnYMNIbZg8edjjb6Y/vf/AK6VpW08/wBmqqSB/uO3QAn+P/PNICogbTfJ/wBMb5ic8f8AXTP+T2o4tEksbiMXFxOflY8eb9fTH/6qA8v69RAf7EBhAE4mGVY8EHp83+z/ACox/YfznE4mzkdCp68f7P8AKlj/AOJXujvR9oecBUfqX/2DnpREp0kiW9Hmq67EYc+X/sD29/zoHv53/H/hhMNpf+m4WZp/vRRjn/gH9fzpwX7Go1UlZPM/1iLjAB/u+p/nSRRnS2+2XKKIGGAoOfIBPQex74pFQ28gv54/9EJLiMHPlZ/ix7/pQLf+t/IVo2lA1f5F2jcsRIwV9z/e/lWd4gAv9Km1A7oxGQixjhj8wHzf4VoeUxf7aIsWO7eYc8n/AG8frj8etUPEIN3ps9/buYrY7QcD/XfMBnHbFJ7FwdpJ3/4HkdXD/qU/3RT6ZD/qU/3RT62POe4tFFFAgooooAKKKKACiiigAooooAKKKKACiiigAooooAKKKKACiiigAooooAKKKKACiiigAooooAKKKKACiiigBK8+1a5v9U8VyL4eg8q4tRsluA2N3+92xXoNcAdYsvDPiy+O/wA6C5OZQg+aJv6jmjqBc8rx1j/X2n/jv+FaWhJ4lW9J1mSBrfYcCPGd34CmjxzoGP8Aj6cf9sm/wq7pfiTS9XuTb2U7PKF3YKEcfiKANaloooAKKKwtZ8SQ6bdLZwW017dkbjFCPuj3oA3KKw9H8SxajdmyuLaayvANwilH3h7Gk13xC2lXsFpBYS3k0qF9sZ5AH4UAb1JWDpWv3t/fLbz6Lc2iEEmWQ8D9Kk1vxFFpc8drFbS3d3INwhiHIHqaANuisXRfEUOqzyWskEtpeRjLQSjnHqK2qAM/Xv8AkBX/AP1wf+RqTSf+QRZf9cE/9BFR69/yAr//AK4P/I1JpP8AyCLL/rgn/oIoAuUUUUAFFFFABRRRQAUUUUAFFFFABRRRQAUUUUAFFFFABRRRQAUUUUAFFFFABRRRQBxfj7/j+0T/AK7n+a1Xvkfwf4kW9iBOm3rYkQdEP+efzqx4+/4/9E/6+D/Na6fVtOh1XT5bScZWQcHup7EUgMD4hOsnhYOjBlaVCCO45rTfT11TwrHZM23zbZAG9DgYrz7Ur64s9DuPD+oBhNbzK0THuvp/Wu41DU7nSPCdteWsKyskce5WzgAgc8UB1MGy1vV/CsK2Gpaa88EXEcqZ6fXoa2LLxboetkWlwvls5GI7hBtJ+vStvSr6LVNNhukKsJEBYDnB7iuf8caTpp0Se7aKOG4jwY3UbSTnp70wOqjRIo1SNQqKMKqjAAp1ZHhSWabw3YvcEmQx9T1Izx+mK16ACloooAKKKKACiiigAooooAKKKKACsyP/AJGW4/69I/8A0N606ri2Rb17rnzHjWM+mASR/M0AWKKKKACiiigAooooAKSlooASueBhTVbtr0Zt/Nwpb7obaM5/pXQ1zyrDNqt3FeHEHm5VTwrttHX6elRLodOH+16CxhkdJLgSDTt37tXP3fQt7enpQ6FmaeNGOmbstGP4vVgP7vt3ojZpXSC4d20/dhJGH+s9AT6e/f8AmbsE24dhpm7HmDt/s5/u9s/hUm/X+v6uLIguHeezUmzB/eIpwJsdx9P1pZiZpHfTM+Tged5Z4b2X/axSTbopJI7At9jz+/Kc7PXZ/X0pZT9kdo9Mz5JUGXYMiP3Hv7fj9QF5f16+YjbZSv8AYo2OE/eEcDHoc/xfy70MYZFiTTlZb0dT3X13/wCfpQ221IOjkyu6ZkUfMCP7x/2v50MIYFim0+RnvH6r183nncO2PXtQH9f8P5CfuvK8ra/9p7up+9u/vZ/u4/DHFOzEqSxXqGS+YjgdW9Ch7AfpSfu/K+0+Y51LdjBGGz/cx/d//XQRHIkk927R36HgLyU9Ao7g/rQH9f15AmLYSLq4MsrrhG6hh/dHv/PrSxL9mcHV/mRlIiZ+VQf3T74796WILdCVtVPlzIvCHgIP7y+/vTYz9qZU1UlYgpMQf5RJ7n3x2/H6Au9/n/wAh/cyJPeB/sX/ACxEh/1f+9/TPSkUbWSS5VhpxbMat0X0Le3p6UQ/6RIsN4zPYgHyWfgSY/vf09etCMZSkFyzHT92I3bjzPQE+n88UD/r/hvMTHPmKH/srdyuf1/3P89Ko+INz6dcvYlVsty78/dZsjlfxq/uIP2dXc6ZuwZMdP8AZz/d7Z/CqHiAtFptxBZKHsgy789IzkcL6/TtSexUPiX9ff5nWQ/6lP8AdFPpkP8AqU/3RT62POe4tFFFAgooooAKKKKACiiigAooooAKKKKACiiigAooooAKKKKACiiigAooooAKKKKACiiigAooooAKKKKACiikoApjVLM6odOEv+lBd5TB6fWsTUtR8KRX8yX0VsblWxIWgyc/XFWkvrA+L3sxZgXwi3G4wORgcVcn0HSrmd5p7CCSRzlmZeSaAMD+1fBP/PGz/wDAb/61aOh3vhy4vGTSI7dbjYSfLh2nb9cVa/4RnRf+gbb/APfFT2ej6dYTGW0s4oZCMbkXBxQIv0UUUDEqnBptpbX9xfRpiecDzGJz0/lVyuF8S+IYbnV20qS8ezsouLiRFJaQ91GOgoAuh11zxlbXFkN1tp6kSzjozH+EHvUeojWF8YTXNhp5mK24jjeQ7UHcnPer2ia/4eDQ6bpcm0scIgjYZPucU298SS6PrksGqxlbF1BgmRCfqDQAaXr98uqJpmuWi29xKMwvGcq/tSaEBP4t1y4cZkjZIlJ7Lj/61U1vF8T+JrCawjk+yWBMjzMuAxPQCn3F6nhrxRdz3iOLK/VWEqrkK4GCDQBZ1pRB4x0SdBh5RJG5HcY4/nXSswVSWIAHc1yNreL4k8VW11aJJ9hsEY+ay4DMfSuqubeG7gaG4jWWJuqsMg0AUdduITod8BLGSYH4DD0NWNJ/5BFl/wBcE/8AQRWTrOgaTDo97JHp9urpCxVgnIOK1tJ/5BFl/wBcE/8AQRQBcooooAKKKKACiiigAooooAKKTpTfMT++v50APopnmJ/fX86PMT++v50APopnmJ/fX86PMT++v50APopnmJ/fX86PMT++v50APopnmJ/fX86PMT++v50APopnmJ/fX86PMT++v50APopnmJ/fX86PMT++v50APopnmJ/fX86PMT++v50AY+v6B/bVxYy/aPJ+yyb8bN27kcdeOlbVN8xP76/nR5if31/OgDn/ABP4Uh194pRN9nnTgvs3bl9MZFbMdnGNOSymAljEYjYEcMMYqfzE/vr+dHmJ/fX86AOQfwZd2MzyaFq0lornmNskf5/CnReDbq8nSXXtVkvFQ5ES5C/5/Cut8xP76/nR5if31/OgAjRY0WNFCoowoHQCn0zzE/vr+dHmJ/fX86AH0UzzE/vr+dHmJ/fX86AH0UzzE/vr+dHmJ/fX86AH0UzzE/vr+dHmJ/fX86AH0UzzE/vr+dHmJ/fX86AH0UzzE/vr+dHmJ/fX86AH0UzzE/vr+dHmJ/fX86AH0UzzE/vr+dKGDdCD9DQA6iiigAooooAKSlpKACueESXupXtpO22Eyb9vQudq9/bg10Nc6YPt+oXtoX8sJMJCw+990AY9Peon0OjD/af9IesrXjiwmkU2xJUSgY83H8I7A+v04oaRo5P7LEgFsCE83HQH+D604yNPjSSqLKgGZF6ADuo/ve3amk7B/Y52l3/5annKnnJ/2v8A9dSdH9f8EGlawY2Nu4+zggGQjPkZ7H19s/jRITpJNvZ4aJhubOT5OT94+o9qUudNX+ziqy+cSI3Yjv8A3/8AHvSiQ6SxtDiZ5zlHY856fN7en5UC387/AI+Ykn/Epx9ibz2mBd06kn+/x29vyoKrYKl3bTCWefBZP+e309Mf/rpAv9g/OSJxMOQBgqfb/Z/lS+Q2l4vy6S7/AL6Dtk/wf4d6A/G/4iYHlf2r5ym7zt2gcdf9Xj19+tOCfalfUJZRBcw5Cq3SIeh9c/8A6qQRMx/tjcmR83lA/Lt+v973/Cjy21Jv7Ri2Iqfdjfjfg/x+nt6UB53/AK7An/E43SXJFu0GCiEcqeu457URMda/c3X7qNBu2jjzD2Ye1IR/bY8+LEKxDGDyXPXDf7NBP9t/JGBAIMhm6kn0H+z/ADoDbyt+H/DhGf7Tc2V1IrW652sAR52O+fb2pVka7YWE7j7NkqJcY87HYeh9fpxQAdUH2IhYBb8O0bc57bfQf/qpNxvFGlHYnlHDSKOCB/d9D/KgP69PMDK4f+zhIDa7vLM2On+x9ff+tZ+vk2mlz2EEZltgVOR1i5zgnvWhuKj+x/3eTx5vbHX/AL6//XWf4gYafpEunMS/mMGSQcn7wJ3f40nsXD4kv6fmdZD/AKlP90U+mQ/6lP8AdFPrY857i0UUUCCiiigAooooAKKKKACiiigAooooAKKKKACiiigAooooAKKKKACiiigAooooAKKKKACiiigAooooAKSlpKAOA1LVLfR/iHNdXe/yhAF+UZOSorV/4WDonrcf9+//AK9U3t4br4lyx3EKSp9nB2uoI+6K6j+xNK/6B1r/AN+l/wAKAZh/8LB0T1uP+/f/ANer+j+KdO1m7NtZ+b5gUt86YGKu/wBiaV/0DrX/AL9L/hUtvp1laSeZbWkEL4xuSMA4oAtUUUUAJULWds7Fmt4mY8klBk1PRQBAlpbRsGS3iVh0IQAipJI0lXbIiuPRhmn0UAMSNI12xoqL6KMCiSNJV2yIrr6MMin0UAMSNI1CxqqKOyjAp9FFAGfr3/ICv/8Arg/8jUmk/wDIIsv+uCf+gio9e/5AV/8A9cH/AJGpNJ/5BFl/1wT/ANBFAFyiiigAooooAKKKKACiiigCnq4zpF7/ANcH/wDQTVey0rT2sYGaygJMakkxjnirGrf8gi9/64P/AOgmpLD/AI8Lb/rkv8hQBF/ZGnf8+Nv/AN+xR/ZGnf8APjb/APfsVdooApf2Rp3/AD42/wD37FH9kad/z42//fsVdooApf2Rp3/Pjb/9+xR/ZGnf8+Nv/wB+xV2igCl/ZGnf8+Nv/wB+xR/ZGnf8+Nv/AN+xV2koAp/2Rp3/AD42/wD37FH9kad/z42//fsVcpaAKX9kad/z42//AH7FH9kad/z42/8A37FXaKAKX9kad/z42/8A37FH9kad/wA+Nv8A9+xV2igCl/ZGnf8APjb/APfsUf2Rp3/Pjb/9+xV2igCl/ZGnf8+Nv/37FH9kad/z42//AH7FXaKAKX9kad/z42//AH7FH9kad/z42/8A37FXaKAKX9kad/z42/8A37FH9kad/wA+Nv8A9+xV2igCl/ZGnf8APjb/APfsUf2Rp3/Pjb/9+xV2igCl/ZGnf8+Nv/37FH9kad/z42//AH7FXaKAKX9kad/z42//AH7FH9kad/z42/8A37FXaKAKX9kad/z42/8A37FH9kad/wA+Nv8A9+xV2igCl/ZGnf8APjb/APfsUf2Rp3/Pjb/9+xV2igCl/ZGnf8+Nv/37FH9kad/z42//AH7FXaKAKX9kad/z42//AH7FVfD1vDDaztFEiE3MwJUY4EjAD8K16zdC/wCPSb/r6n/9GNQBpUUUUAFFFFABSUtFACVzzRvdX93Bb/JMs2/zv+eY2r+eeeK6GucbzTqF59h/4+/N5/u7dq/e/pUTOjD7skDLJGumpD5d2hyWBzs/28980ZVIm02SLzLxjkMTjf8A7ee2KP3DRJHbK/8AaAbOW+8rdyx9P8ij92IXimVzqRbPyn5i3Yg/3ak3/r/g+gZFkslpdR+fcz/cf/nr/hilDCwElteL9onnHyMf+Wv+z7YpPkRJY9SVmvZMbSOd3ps9MUq7I1lTVFL3TjCFf4h2C+h//XQP1/4f08v69CM/2Q26+BlMo2o4+Y/7nP8APv3oSB9OcXtwgeHqUzn7OD6eo9aIwIyx1oZJTCMxyu3uP97+famx+YrxnUd/2IH91u6D03/pj9aBP/h/P0Ao0hOorHi03bzDn7/+3j9cUskZv2e8tU3W38Uecefj+WP1pCpLGSNH/svdll9fcD+7ntSyhppHksldrFv9aEP3/Xb/AF9aB/1/wPUHH9qkzWA2RoNrn7vm/wCz+HrSuRqm1bAeS0I2u/TH+xx/kUkn75mbSARHtAmKcBh6L/tY70r4l2f2OCsiLtkI4AH905/i/lQG23/Deomw3wW3tIjazW4Ku4P3P9keuev/ANelLLeRLp9vGIp4j87Z/wBV7g9yf/103aGCrpSNHdICJC/b2b1OacTH5MaWKst+hPB6g99/t/kUB/Xp5vyAsscJ0toQbpj8pB+9/t57fzrP15hZ6TcWly+biUqyzH/loAw49sdMVf8A3JgMciudSLZx/Fv7EH+7+mKoa6fK0m5S8K/b3K4Y9GXcPu/hSexUPiX9fNeR1cP+pT/dFPpkP+pT/dFPrY857i0UUUCCiiigAooooAKKKKACiiigAooooAKKKKACiiigAooooAKKKKACiiigAooooAKKKKACiiigAooooAKSlpKAKg02zGom/EK/aiu0yd8VbqKS6t4m2yTxo3ozgGm/bbT/AJ+of+/goAnpar/brT/n6h/7+CnR3MErbYpo3brhWBNAE1FFFABRSUUALRSUUALRSUUALRRSUAUNe/5AV/8A9cH/AJGpNJ/5BFl/1wT/ANBFR69/yAr/AP64P/I1JpP/ACCLL/rgn/oIoAuUUUUAFFFFABRRRQAUUUUAQ3MK3FtLA5IWVChI64IxToYxDCkYJIRQoz7CpKKACiiigAooooASiiuG8ZeIdS0jXbdLSbEPlh2i2ghuTntmgDuaKqaZfw6nYQ3cByki5x6HuKw/GWqXmnTaYLOcxCabbJgA5HHrQB09FUdZ1KPSNLmvZRuEY4UfxHsK5a0tvFOvwC9bUlsIZOY40HOPXigDuKSuIfU9c8L3cCaxMt7YzNt84Dla7ZWDKGU5BGQaAHUUlLQAUUUUAFFFFABRRRQAUUUUAFFFFABRRRQAUUUUAFFFFABRRRQAUUUUAFRQwxwKViUKCxYgepOSfzNS0UAFFFFABRRRQAUlLSUAFc68k0OoXT2fz3DTYMXZlCryfTGev4V0Vc60z2V/e3EI8x3mCGEdWG1eR9M1Ezow+7HgokMdzbStLfSNgg8Fz3UjsB+lGEa2N1K7DUN20bR8yt/cA9P59aXb9mUanHKJp5eGRRw/+yvoR/8ArpMZjOrGRVuOnlkcAf3Mdc+/rUm/9f8AA9A+SRJpdRYpeR42gcbPTZ65/wDrU5Ak4lk1N/KuYxlcf8sx2K+v+RQqDUEa+nk8maH7if8APL/e9Sf/ANVNUf2qDcXDfZngGUQ9V77j6g0B+H6enl/XqQM16+zVSUCpujUjaGH9/wCvt2pI5ZLqSOC+dltWyI2Ix5/puPb6d6VD/bWY7oiFYhlQOC57OM9v8mhZ31JhZXDLHF/fAx54H9306c0D/r09BPMcyfZhIx07ft83v/uZ9M8Z/ClmLW8kkVmzLYrjzSg/1frt/r6Ueaxb+yy6mD7nn47f3PTd7/1pTK9k50+BwIScCYjPlZ7H1Pp+tAv6/wCD6iSn7OzJpJJj2gyhfmCD1H+1jPFK+ICh0gl5HXdIByCP7x/2v50PnSGMNkfMRxlwefK9WPt7UOBpCrJaHzzNy0fUuf74x+tAemt/x9RN4gWOXTXaa5kB3xufv46lvQg/4UEiKGO6tpDJfSHBUjmQ91I7AfpRuaxAvoXF1Lc8vGg+9/u+mKUgWqDUo5BLPKfmQDh8/wAKjsRj/Ggf9evk/L+vRAVNv9rMrf2gG247hv7mPT/9dUdcH2jRrqa6UfbUZR5Z/wCWY3Dp9R3q9jcn9reav2gcCPHGP7mPX39az9ejW+0ee+nBWaNlVYhwY/mHX1Pek9io/Ev6+XodZD/qU/3RT6ZD/qU/3RT62POe4tFFFAgooooAKKKKACiiigAooooAKKKKACiiigAooooAKKKKACiiigAooooAKKKKACiiigAooooAKKKKACkpaKAOe1bwhp+r373ly84kYAHYwA4H0ql/wr3SP+el1/32P8K62uCmj1DxX4kvbZb6S1s7M7cITz26evWgDR/4V7pH/PS6/wC+x/hV7RfC+naLfGe1llMrIV2u4PH0rj9M8PT32r6jpsmqXEUtqfkOSQw9Tz9K1PBlith4gvLa9llbUIVwuWyjIccjvQgO6paKKAErlr99W1jXp9OtLmSwtLZQXlVfmkJ9D/npXU1T1PUrXSrRri7kCIOg7sfQDvQBz1ncanoniK20u8vGvrW7UmOSQfMpHvT9SudQ1fxC+j2F21nBBGHmmjHzEnoPan6Ta3WsauuuX8RgijUraQHqAf4jR4e/5GzX933t8ePpg0AJplxqOk6+mk6jdm7guIy1vM4+bI6g0mp3Go6t4hfSdPu2tILeMPPNGPmyegzTvEX/ACNHh/b97zX/ACxzTvDvHibX933vNT8scUAR6Xc6jpXiFdH1C7N3BNGXgmcfNkdQa6mua1//AJGvQAv3t0mfpgVv3Uxt7d5VhkmK/wAEYyx+lAFbXv8AkBX/AP1wf+RqTSf+QRZf9cE/9BFY2sazJLo94h0rUEDQsNzRgAcdTzWzpP8AyCLL/rgn/oIoAuUUUUAFFFFABRRRQAUUUUAFFFFABRRRQAUUUUAFcRrsST/EPTYpVDI8JVlPQjDV21cZq/8AyUjS/wDrl/8AFUuoEGiyv4W8TSaPOT9hum3QO3Y9v8Kn+IP/AB8aP/18f1Fa3ivQxrOmnyuLuD54WHXPp+NcTqGttq1tpEVzxeW1xslB6nkYNAHfeJNMOr6JPaIcSEbk/wB4cgVyWm+MrrRIo9P1jT5B5ICB14bA9jwa6vxHrf8AYNjHdG2M6s4QgPt2+/Q1e2WupWkbyRRzRSKGAdQwwaYGbb6toXiFFg8yC4OdwhlXnP0NbSqEQKoAUDAA7CuH8ZeHdP0/TTqdgv2S4hdSNhwDz/Ous0W4ku9Gs7ib/WSRKzfXFAF2loooAKKKKACiiigAooooAKKKKACiiigAooooAKKKKACiiigAooooAKKKKACiiigAooooAKKKKACkpaSgArnTONP1G9vHUNG0vlt6r8owR/WuirnleK31S8nu1zAJcK3UI20dR79M1Euh0YfqPETWeNVlCfMcvGOiA9x7+vrQsckg/tdEBz8wh7FfX/ex/hSRxtC6XE8bLYA5SMtnyv8AaI9PbtSOpdmmjRm0wnLRj+L1YD+77d6k6P6+Xb1FkjbVGa/hULHH9xT0mx/e9vSlCjWibmHCLEMJkffPUhvb/wDXTZFM7vNYBvsef3wU48z/AHf6+tPlU3jtLpwPkgASlWwJcdh7+/4UC220/TyY0E69lQohWAYYg5O7uv0/nS+c2qYsBGsZi/1zj+Ag8bfy69qRsXhH9koYXjXbI2NoA/ufX+VKTFcLHBYRNHdxcbunleu498+negfppb8PUTew/wCJMY03/wB8dNnXd9f680GQ2ZOlBFkeU/u3fncD1LepH60fu/K+x+Uw1DduznJz/f3en/6qd+6hikt71GkvHOQy9ZD2Kntj9KBfL+u/oKG/sQGFl80S/wCrY/eZum0/40wr/YYFxIBIkvD44KHqAvt7UJi3Drq4MkzrhG6hh/dHv/8ArpYibVw+rAsCCIWPzBR/dP8Ate/egPXXv5+ggzpZ/tGdU2z/AOsVR/q89Mevv780bGslGqyKpDnMkYPCA919/X1oi22bi4vI2S0/5YhmyIvqPf8ATpQqGArc3MZFgDmOM8+V7ken8qB/16+XqHluy/2xtUY+YRdtvr/vY7/hWfr6rf6TPqQYpGGVUVeN43Yy1X9hLfahE39nbtxiz1/2senfH41Q8Q7p9MuLmzYJZll3Z6SHcOQO3170nsVD4l/Xy9TrIf8AUp/uin0yH/Up/uin1sec9xaKKKBBRRRQAUUUUAFFFFABRRRQAUUUUAFFFFABRRRQAUUUUAFFFFABRRRQAUUUUAFFFFABRRRQAUUUUAFFFFACVwy3Enhjxddme3kktNRcFJEHQk/4mu5rldS8UTaXqUsOp6XIbNX/AHc6LkY9eeKAKOp3a+HfHLahco4tLuEKXUZweP8AAUmhXg1vx1PqNqji1jh2biMZ6AV0Ntq2ia9EIllguN3/ACylAz+RrTtrWC0j8u2hjiT+6igCgCWloooASuK1Sx1+48Rte/2XDd28Py26SzKFX/axnrXa0UAYGn3viSS8iS90q3htyfndZQSo+mah1TS9TtdaOr6KIpZJUCTW8hwHx0INdLRQBzel6ZqdzrI1bW/KSSNCkEEZyEz1OfWjVNM1S11o6tooikeVAk8EhwHx0Oa6SigDm9K0vU7nWv7X1nyo5EQpDbxnITPU5rpKWigDP17/AJAV/wD9cH/kak0n/kEWX/XBP/QRUevf8gK//wCuD/yNSaT/AMgiy/64J/6CKALlFFFABRRRQAUUUUAFFFFABRRRQAUUUUAFFFFACVgX2hT3Piuz1ZZYxFAm1kOdx6/41v0UAFchrng1r7XI9Rs5IogWVpUYHkg9Rj1rr6KAK2o2EGpWMlpcrujkGD6j3FcnD4d8SaPmPSNUje3/AIUmHT8CDXa0UAcavhfV9WuI5PEOorJDGc+RF0P8hXYIixoqIoVVGAB0Ap1FAC0UUUAFFFFABRRRQAUUUUAFFFFABRRRQAUUUUAFFFFABRRRQAUUUUAFFFITgZNAC0VR/tjTB/zELX/v6v8AjViC6guV3W80co9UYH+VAE1FFJQAtFFFABSUtJQAVzyCJtXu1vP9QZfkDfdLbVzn39K6GufWNbvUr20mfbCZd20cGQ7V4z6Diol0Oih9r0ERmaRY5Gc6ZvIV2H3vQE/3c9D3/mrsyu0UbMNL3gM6/wAPqAf7uep7fyVZWmcWMkm6zJ2ibH3/APYz/XvQZWhY2McmLMHaZ/7n+xn+vapOj+v+D6iTFopJE08t9j484oM7PXZ/X0pZi0UjppxP2XA84pzs/wB33x1okdrBjZ2jZtujsRnyM/z/AKUru2msbayOYDy7EZ8jPf3z1oBeX/D+vmEoCOo0Xl9mXxypHYn/AGvT9aRvJCQnTS/20/r6+Z/nPpQ5OmEJp7GbzBudT823/b/+t37U5447JEurSbfcS8levnn6dvr2oF2/q/qNxELUuxcakH7/AHy3oB/d/TFHyPHNJfsyXq9AnVfTZ65o4eI6i0229U7dmPun+5jv/k0oxdK97dy/Z7mD7qf88vqO+f8A9VAf1/wPQSPEvmHWDsmVcoOgA9V/2qIiZmA1c7VCZiDcAj1P+1jt2pU/4mQaTUG+zyQjciDjZ/t89aEJ1M+XfkxKg3Io+XzP9v8A+tQN/wBeXoNtiJJQuoM5tgD5HmjAcere/pntzRHktGLrd/Z24+Vu7+m729M/jSxkak32a8lzCozGQCvnY/iz7e31pY5HvXFncv8A6KeFk6efjt/nrQD/AK/4HmM53YUv/ZW/n/P9zP8AnFUvERZbG5jsgrWeVMmfuq2R93+oq+0rxubGOT/Q87DPjOz/AGM/17Vn+Ic2mmz2VqnmW2VLc/6o7gcZ759KT2Kh8S/r5vzOsh/1Kf7op9Mh/wBSn+6KfWx5z3FooooEFFFFABRRRQAUUUUAFFFFABRRRQAUUUUAFFFFABRRRQAUUUUAFFFFABRRRQAUUUUAFFFFABRRRQAUUUUAJUdw8CQs1y0axY+YyEbce+akrlNS8KR3+pTXuq6nJ9l3ZSENtVR6ZNAGLr8vhCR2FrFK90TwbIYGf5flWn4KTX1mY35nFhsPlic/Nnt71saRB4ftg40z7ITEMuyMGZR6k1sRyJKgeN1dD0ZTkGgB9FFFABRRRQAUUUUAFFJS0AFFFFAGfr3/ACAr/wD64P8AyNSaT/yCLL/rgn/oIqPXv+QFf/8AXB/5GpNJ/wCQRZf9cE/9BFAFyiiigAooooAKKKKACiiigAqtdX9nZFRd3UMBb7vmOFz+dWazmJbXhG3KfZt209M7utAB/buk/wDQTtP+/wAv+NH9u6T/ANBO0/7/AC/41e8qP+4v5UeVH/cX8qAKP9u6T/0E7T/v8v8AjR/buk/9BO0/7/L/AI1e8qP+4v5UeVH/AHF/KgCj/buk/wDQTtP+/wAv+NH9u6T/ANBO0/7/AC/41e8qP+4v5UeVH/cX8qAKP9u6T/0E7T/v8v8AjR/buk/9BO0/7/L/AI1e8qP+4v5UeVH/AHF/KgCj/buk/wDQTtP+/wAv+NH9u6T/ANBO0/7/AC/41e8qP+4v5UeVH/cX8qAKP9u6T/0E7T/v8v8AjR/buk/9BO0/7/L/AI1e8qP+4v5UeVH/AHF/KgCj/buk/wDQTtP+/wAv+NH9u6T/ANBO0/7/AC/41e8qP+4v5UeVH/cX8qAKP9u6T/0E7T/v8v8AjUtrqdleytHaXUU7qNxEbBsD8Ks+VH/cX8qoxKq6/PtUD/RY+g/23oA0aKKKACiiigAooooAKKKKACiiigAooooAKKKKACiiigApkv8Aqn/3TT6ZL/qn/wB00AcP4P8ADulanoxuLy0EsvnOu4sRwD7Gn3+nW3h/xNpL6Vui+0uY5YQxIZeOap+FtBu9R0o3EGs3NonmuPLjHHXr1rpNJ8LQWN6L65up726UYV5j936CgBl/4oaDVJ9NtdPmuruMAqqsAGBGSc9sVYvfEKWFhbS3FpMLu54jtF5ct6VQ0tQfH2rNjkQpg/lVTxVDcTeLtNjhvPsZeFhHNjOGycj8eKANC38UTx3UUOr6VNYLM22OVm3LnsCccV0tcNq2gX4tQuq+Jh5DOMCROC3bvXbRArEgLbiFAJ9aAH0lFFABXOmD7fqN5abvLCS+YXH3vugcf1roq51oXvL+8t4D5UiTbjN3UFV4HrnFRM6cP1ZIspucaURGhTh3XoQP7o9en0pDIYSdIXYVJ2iUjIAPOD/tfzpci4VdNihENzEclx0j/wBoHvn/APXQrbIzpZiV7k8lm6MP75P9PWpNv6/4IjOdMzYR7XWX7rt/yzzx8/8AT16UGQ6Sxs4sSCXlXb+AnjLe3p+VLn+zwbGZBPLccJIT9/8A3vTFKCNLDW1wn2hp/uOern+6fp/KgN/O/wCPmBxoI4xNHKORjDBh3/3f5U0QnS8X5ZJd/wB9B2yf4P8ADvQgOjkyXi+csg2owySn+wM9vf8AOhYH05heXKB4RyEBz5APp60Bv53/ABFKlgNYYxkqciMdNvTr/e//AFUrRm/B1LekTR/6tXHTHXf/AJ4pvlOG/tMxgW2d/kZ/8f8ATPt/WleJr1zfwIDb5yYScedjuew9s/jQHn/XoIv/ABO8yviDyR8qkc565b/Z9u9Cn+3PkkxCsIzwOWPTI/2f5050Osf6RbARxoMZbjzf9kj0pCf7ZwluBAYPlZu+f7ox296A28rfh/w4i51djZysiLBncydXPTK+g9fypWdr7GmNsVozh5V9B/d9D0+lDB77FnBGLWa34aRf4PZfXNBP2mNdOhiEVzEfmcHiP/aB7k//AK6A/r08wEjRj+x8R7j8vm9tvXkf3vb8azvEBFjpk+nKGkRyrh15KfMD83+NaOQsf9lmEfajzvzx/v59fbrWdrziy0eeyuCWnkZWE2M+Z8w6+npSexcPiWn/AAfM6yH/AFKf7op9Mh/1Kf7op9bHnPcWiiigQUUUUAFFFFABRRRQAUUUUAFFFFABRRRQAUUUUAFFFFABRRRQAUUUUAFFFFABRRRQAUUUUAFFFFABRRRQAlcNJbv4u8TXdvczOlhYHaI0OCxz/wDWrua4e++1+E/ENxqSW7XGnXhzJsHKH/8AXSAj8K6dbpruv6cgZbfb5QG7nbkjrU3hpJdD8V3Oh+c0lq8fmRhu3esfSPFVnYa5qt+8UzpdHMSADPUnn0rd8LWl9qOt3HiC/h8lZF2Qxnrj/wDVVAzsqKKKQBTSQASTgU6sbXLDUNSdLeG7FtZFT55QfO3sPQUAX7K+ttQjeS0lEqK5QsOmR1qDU9c07SXjW/uRC0gJUbScj8BWN8PVCaHMg6LcuB+lUNZ1G0i8bE3kDXKW9tsSJI95Zjz0oA6Kw8SaTqV0ttZ3YkmYEhdjDp9RVnUdWsdLRWvrlIQ33Qep+gFZehaxo2oXbQ21oLS7QZ8uSEI+O+MVVsraHV/GGpT3kazJZBYokcZUccnFAG/p2q2OqRl7G5SYL1x1H1FXK5S6tYdI8Z6dLZxrCl6jxyogwCRyDiuroAoa9/yAr/8A64P/ACNSaT/yCLL/AK4J/wCgio9e/wCQFf8A/XB/5GpNJ/5BFl/1wT/0EUAXKKKKACiiigAooooAKKKKACs7/mYh/wBeh/8AQ60arfZh/aAu9xz5Xl7ce+c0AWaKKKACiiigAooooAKKKKACiiigAooooAKKKKACs9P+Rgn/AOvWP/0N60Kj8tBKZdo3kBS2OcDoP1NAElFFFABRRRQAUUUUAFFFFABRRRQAUUUUAFFFFABRRRQAU1huUr6jFOooAztD0mPRrD7JFI0i7y+W681oUtJQBnW2kR2+tXWprIxkuEClD0GKNZ0W01q3EV0rAocpIhwyH2rRooA5qz8G2sN3HcXV3dXpiOY0mfKg10tFZXiLWo9E01rgjfK3yxJ/eb/CgDVoqnpF29/pVrdSKqvNGHIXoCauUAFc46TS6jdLZkrcrNkydlXavB9c10dc45lXUbw2PN2ZeV/hK7V+9+uKiZ04fr/X3kgEbwxW9rE8d+jZJbkoe7Me4P60YX7MbVkY6luzkHnd/fz/AHf/ANVH7oIj2jO2osSDu+8T3DD0/wDrYoHlCBppHZdSDYJAy27soHdak3/r+vIchjgimhv0L3cnfr5vpt9MenakQC3EqaovmzyLhGA++P7q+hz/AI0nySpJLqLlLyLlQONnpt9c/r0pVMcyyvqp23EY+VR/AOxX1JPf8KBf1/w3kJAptH3auC4ZNsRJ3BR/d/3vfvSRxyW8kUt+rG0XJjBOfJ9Nw7/XtSp+9JGtEhQpMW/ABHqcfxf5FIjPI8aaiX+xk/utwwG9N/6YoH/X/DCbGEnn7HGmb93l/wDs2P7ue340sqNNI81srNp5IMiKf9Z6kD09fX+YGOdm5/7Jzjd/T12e/wDSiQtG8iWxcacDiUp/Ce+329fTtSD+v68xZ1a6d5NMBEGAJtvHm+y++O/4fR05F00Y0n5JUXDOOAo/ukev8qSRjbuyaScxlQZQgyEHqvvjtQ+23Kf2QS8ki7pFHzAj+8ff+dMS6fh/wRoTzFii09GhvIwfMd+dvqGPfJ/xpSFkhjt7VGS/Rskk8oe7Me4P60nyrsfS3Ml64Jff/F67/THalPliJJLNmOosSDnqT3D+g/8ArYoH/X/D+QYQW5tmjb+0S27Pct/fz6f/AKqoa2wg0a6iuyPtrsp3kffG4fd9BjjFXv3XleYzP/am7A/vbvTH939MVR1tRJo9092FN+pXIP8ACNw+77UnsVH4l6/1byOrh/1Kf7op9Mh/1Kf7op9bHnPcWiiigQUUUUAFFFFABRRRQAUUUUAFFFFABRRRQAUUUUAFFFFABRRRQAUUUUAFFFFABRRRQAUUUUAFFFFABRRRQBlLrKt4gbSfs8m5Y9/m/wAPTpWRqnjSKwv57NtNuJfKbaWHRq6vHOa5rRNVu7rxHqlleOirC37mMqAceoPf/wCvQBkr40sFfeugSBvUIuf5VtaD4qTWr1rZbGaAhC25+n0roNq+g/KlAA6DFAC0UUUAJSP9w/SnUhGRigDmPAH/ACBp/wDr6f8ApVyHV7D/AISG5spYUt7pFGJXwPNHsav6bptrpcDQ2iFEZy5BYnk9etRaroenauF+3WwkZejAkMPxFAGDqskF5410lbBlknhLNO8fOF9Cfz/OptOni03xjqltcuI/teyaIscBuORW1pejafpCFbG3WPd95sksfxNGqaNYavGq31uJNv3WyQw/EUAYl9cR6l410yC2cSfY1eSUqcgZHArpLyGWe2eOGdreRukigEr+Bqtpej2GkRlLG3WLd95s5Y/Umr9AHMavpWpR6ReO+uTyIsLEoYUAYY6VuaT/AMgiy/64J/6CKj17/kBX/wD1wf8Akak0n/kEWX/XBP8A0EUAXKKKKACiiigAoopKACiiuFj0uTW/FGrxSahdQJA67RE+ByKAO6orh9W0m98M2f8AadjqtzL5TDfFM2VYE4rp5dasra1tJ7uUQi5XcmQcdMmgDSorK0/xBp+o209xFIyRQffaVSuB61Sj8a6LJcCITyKpOBK0ZCH8aAOiopqsHUMpBUjII706gAooooAKKKKACiiigAooooAKKKKACiiigAooooAKKKKACiiigAooooAKKKKACiiigAooooAKKKKACiiigAooqKVZWI8uQIO+Vz/WgCWkqrYPNLbRTSyK3mRhsBcYJGfWrVAEVxPHbQSTzOEjjUszHsK5GaJ9V03Utcu+Fa2dbOJv4Ewfm+prqdSsItTsJbOcsIpRhihwetcrqfgiwttLuZbea9eSOJiiGQEEgcDGKTA6DwwQfDlhz/yxWtSue8HaPHpulxzgzCW4jUyLIeFPsO1dDTEgrnWlktdQu5bYeZO020w/3wFXn2xmuirnvONjf3t2AJA0wRk/iPyjG38+lRI6sP1HgLDCmoxTeZcucMMf6z/Zx2x+lIQskbao8ojukOApH3f9gjvmlEZhxq+6NmfrEuMYP93/AGv50mwy51fcisvSJuBgf3v9r+VSbef9egYF8r3ly/kT2/3EP/LL6+uaUKNQD3V032ea3+4p/wCWfufXNIVOpf6eSsRg+5G3tz8/9PTrS7DqpN5kQGD7qP3xz8/t6fnQPbyt+HkLEw1bIvj5QjXcsXKk/wC3z+np3pkcz3zpa3j7bY52tjH2jHv2+nelwddGW2wCHkDglj/8T/OnCZtW/wBDYJEij52HV8H+D2460C28rfgM81zJ9g8wmy3bPOx/45n9M/h1p0szWMjWVu4FucfvMZEGe3+HpStI6H+yTsIPyiXAwF9CP73/AOuk3nTj/ZybJA/3ZHP3c/3/AOnrQG/9fiI5/sgmGyPmRuNzAjPlf7Z9vb2ofGklWsj5zTAs6dST/f4/z6Uuf7EBhXE4l5BOAVPTLf7P8ulJj+xPnUicT9RwCp9v9n+VA9/O/wCP/DAc2QS5s5PtVxccug6S+49MUHEEMd9byebeSnDLj/Wf7OO2P0xzSgtpWbs7J/tHLJGBkH/Z9vX86cY2s1/tQMjvJy6DGCD2X3/nQL+vXyGqFa3bUmmxeKcEY+7/ANM8f59azteUXuk3F5cpieJlVYT/AMs8sPzz1rQKGYf2vuRWTpEemB2P+1/Ks/xABf6VNqDbo/KKosY4b7w+9/hSexcNJJ3/AOB5HWQ/6lP90U+mQ/6lP90U+tjznuLRRRQIKKKKACiiigAooooAKKKKACiiigAooooAKKKKACiiigAooooAKKKKACiiigAooooAKKKKACiiigAooooASuL1bwpNq+szXEetKrqfljAy0Q9ODWz4gfXojE+iJDKp4kRwMg+uciuJ0ubxGviLUHtLeJr5v9epxgc9uaEBu/8ACHaz/wBDJcfm/wD8VV3QdJudM1Yi715rxzGf9Hdzn64JNUftfjr/AJ8rb/x3/wCKqbQNI1l/ET6xrIjjfy9gVCOfyoA7CiiigAooooAKSlooASilooAKKKKAM/Xv+QFf/wDXB/5GpNJ/5BFl/wBcE/8AQRUevf8AICv/APrg/wDI1JpP/IIsv+uCf+gigC5RRRQAUUUUAFFFFACVwUK603ivWf7Ge3Q718zzvpxiu9rG0rSZrLW9TvZHQx3bKUA6jHrS6h0MqXQ/EGsFIdavbdbMMGeOAcvjt0p3i62ikvNAtmQeT9pC7e2OOK6ysjWtKm1C90yeJ0VbSfzHDdSPamBl+PjImlW0MCLia4VWU8BvQH2qpdW/ii6097OTS9NEDLtwCBtHqOeK6jWdLh1fTpLSclQ3KuOqsOhFc8+g+JZ4PsM+tRm0I2swT5yvp/k0Abnhy3ubTQ7W3vAPOjXacHPGeOfpWnVews47CyhtYclIlCgk8mrFAC0UlLQAUUUUAFFFFABRRRQAUUUUAFFFFABRRRQAUUUUAFFFFABRRRQAUUUUAFFFFABRSUZHrQAtFJketGR60ALRSZHrRketAC0UmR60ZHrQBW03/kG2v/XJf5CrVVdNI/s215/5ZL/IVZyPWgBaSjI9aMj1oAKWkyPWjI9aACueEqWep3t3cLuhEu0N12Havb34FdDketc8Ggj1S7kvRm383Ck/dVto6/Wol0OnD/a9B3kPby/2jIgWAMW8jP3M/wAfpn1HvR5TzOdSjUG3yH8nP3wP4/r/AIUkYaN0muFcaduzGjn7noWHp6en8h0MjNcxozacTloh/H6sB6e3epN/6/4HqLJG2pM19bACBcZQnHn49fTHah4zqrG7tMCJQFKk487B6H0A/wA8USqbl3nsVYWnWUKdvnfT/Hv0olVrt2l08H7NjEoU4832Hv2z+FAbeX6eT8/69CVTrJ32gEIiUqzk8sf7nHb3/KnSSLqAS2tYRFcQEBn6eR9PXPp0pHIuWB0cFHVcSMPlAH90/wC1/KkYwzLFHpyMt4vf/nn67/X6d6Bf16eoAgQnS/JH2tuSc8Hn/WZ6/wBc0ufsYewnQXE85JRmP+t/3vTH/wCqm/u/L8jY41PdnJPzbv72f7v/AOqnBoo0kgvYzLfORwOr+hU9gP0oD+v+D6An/Ep3R3Y+0NOAqOTyx6bTnoKSNTo5Et3iVZF2qwOSh/uDPb3/ADoTFoHXVlM0si4RuoYf3R6H+fWiMfY236qDIrKRET8wQf3fr796A331v+PoEK/2Uxu7uNVhkHG0k+Tk/dHsfbvQsbWjC+nT/RQSwiznyc/xf56Z4oiUW8iyagrLan/Uq7ZEXs3v6flSIPLKTXSt/Z27Mat/B6Fh6enpQPf+t/Jef9eqvC8rnUlQC3DB/JJxvA/jPbPp9Kz/ABB/pmmz38DmK3+VcDrL8wHI7Y/Or+0585Uf+y92Smev+1j+77fjVHxFmbTri4s2CWmVEh6iU7hyP8aT2Kg2pL+vl6nVw/6lP90U+mQ/6lP90U+tjznuLRRRQIKKKKACiiigAooooAKKKKACiiigAooooAKKKKACiiigAooooAKKKKACiiigAooooAKKKKACiiigAooooASuY1zxEbHUfsGk2Iu9QcZfaPu/XFdPXF+GnS38Z6zDdELcyNmPd1YZzx+GKAJdA1/WL6bVILuCL7RaR5SJF5388Hmr/hnxIdYaW1u4Ps17B9+P1HqKzvC//I5a/wD7/wD7MajsJI7r4k3MtoQY44SsjL0JwB/OmDO1paSlpAFJRVHVdWtNJtjNdyhf7qfxOfQCgC9RWL4V1ibWtNkupkVCJmVVXsBjFQaxrl6upjStFt0nuwu+RpDhYx2oA6Giue0bWr59SbTNZtkt7opvjZDlZB3xRrOt3y6mNL0W2Se6Cb5GkOFjHagDoaK57RtbvX1NtL1m2SC72b42Q5WQd8V0NAFDXv8AkBX/AP1wf+RqTSf+QRZf9cE/9BFR69/yAr//AK4P/I1JpP8AyCLL/rgn/oIoAuUUUUAFFFFABRRRQAUlLRQAlFLVS+81LeaaOZkKIWAwCMgUAW6SmRKyDDyFz6kAfyqSgBK4/wAV+IbiG6itNNcgRyoLiVf4STwla/ijWf7G0zzEx58zeXFu6AnufpXJard6RBoFta2l9HPP9qSadxnLHuxpAejDoKKr2N7b39sJ7SVZYjxuXpkVYpgLRRRQAUUUUAFFFFABRRRQAUUUUAFFFFABRRRQAUUUUAFFFFABRRRQAUlLSUAZHiqR4vD108bsjfKMqcH7wFcB50v/AD1f/vo13vi7/kW7r/gH/oYrz+uXENpo97KYRlCV0P8AOl/56v8A99Gjzpf+er/99GmUVzcz7ns+yh2Q/wA6X/nq/wD30aPOl/56v/30aZRRzPuHsodkP86X/nq//fRo86X/AJ6v/wB9GmUUcz7h7KHZDxLIAAJHAHQBjR50v/PV/wDvo0yijmfcPZQ7If50v/PV/wDvo0edL/z1f/vo0yijmfcPZQ7If50v/PV/++jR50v/AD1f/vo0yijmfcPZQ7If50v/AD1f/vo1t+GTBNcSx3spMeNwR2O1m9T74rBrb8MW0N3cTQXEm1GUHYDjfj39q0ptuSObFwhGjJ2t6G9GzSOkNwznTtxEbuPv+gY+np6/zC2CYQzDS9+N47f7Of7ue/4UqytduLGeQG0JKiUDHm4/h9v69qN7K39niTFnu8vzvT/Y+vbP9a6jwf6/4PqJPuSSRbDd9j48/Z/D67P64/nTpmaGR10zJhKgzbBkJ7r747f5JLK+nMbK2YNAQBvPPkA+vr7USE6UTb2JBiYbnyCfJz/F7j2oBa2/q/qI223K/wBjnzHZMyKOQR/eP+1/OhhDEsUmnOz3jfw/89PXf6fXtSv/AMSwg2Dee0wLuh5z/t8fy79qGVLJUurSbzbiflk/57fT0x/+ugX9evqN/d+T5+9zqW7GCPm3f3cf3f8A9dKRG0cs12zJfq3AXllPYKO4P60fL5X9p+cDeZ2bccf9c8f5NLhZ0e/nl8m6hOFUj/V+xHfP/wCqgf8AX/A9AjKSiVtXyk6rwnQKPVfU5/HNEIMjgaxwuz9yG4BHqf8Aax/9aljU6kWmvH8iaD5kQceX/tHPXNETHWP3N7+6RBuCjjzP9oe1Atr/AI+XoMgKzSiK9Z2sxnyDIMCT6n27Z69aEJkZIrlm/s7cRG7fx+gY+np60sZ/tF/sd3IGtlzsYAgzY759vbrQsjXbCxnk/wBFJKrL087H8P8Anrjigb/r/Nef9eibju8lWc6XvwXx0/2c/wB33/CqHiAvHp1zDZKrWW5d+eiHI4X8a0PNYP8AYBIDZ7vLM2On+xn19/61n+IC1rplxY20fm2wK5Of9VyDjPek9iofEv6+fqdZD/qU/wB0U+mQ/wCpT/dFPrY857i0UUUCCiiigAooooAKKKKACiiigAooooAKKKKACiiigAooooAKKKKACiiigAooooAKKKKACiiigAooooAKKKKAErC1/wAM2utMs/mPb3afdmj6/jWT4qvtRvtcg0HS5TCWXfLIDg/n6AVRutO1jwj5Wox6i91bBwJo2zjB9jSAli8Caik0rf22VE3+tZVO5/rzzXR6HpWm6F/oVtIrXUi7nLEb3A7+w5rE1vxZdXNz/Zvh6IzTsBumXnbn0/xNXPC/hifTLl9R1C6aa8lXawzkDPv3NMDqKWkpaAEqpc6daXFyl1PAkk0SkIzDO36Vcpr/AHD9KQHM+AP+QNcf9fT/ANKPD4DeLdfduWDRqD7YNSeB7ea30mdJ4njY3LkB1wccc1X1KO/0PxBNqtpaPeWt2gWaOP7ysOhpgSeIvl8U6A6/eMjqfpineHvm8T6+7feEqLn2xUWmpfa7r8OqXtk9na2iEQxyfeZj1NGpLf6Fr82qWdk95a3aKJkj+8rDoaAJdeG3xZoLr94tIp+mBXQ3FxDawtNcSpFEvV3OAK5jTEv9b8QRareWb2draoVgjk+8zHqa6l0V1KuoZT1BGRQBhazruky6Nexx6jau7QuFUSgknFamk/8AIIsv+uCf+giquuWtuuh3xWCIEQPghB6GrWk/8giy/wCuCf8AoIoAuUUUUAFFRySxxAGWRUB7scVH9ttf+fmH/v4KALFFV/ttr/z8w/8AfwUfbbX/AJ+Yf+/goAsUVX+22v8Az8w/9/BR9ttf+fmH/v4KALFVtQ/5B1z/ANcm/kaX7ba/8/MP/fwVXv7y1On3IFzCSYm43j0NAF+lqv8AbbX/AJ+Yf+/go+22v/PzD/38FACXdja3yKl3bxzqpyodc4Nc/wCIfC1tcWcK6bYW6SiZWYqoX5e9dD9ttf8An5h/7+Cj7ba/8/MP/fwUALaWsFnAIbaFIoxztQYGamqD7ba/8/MP/fwUfbbX/n5h/wC/goAsUVX+22v/AD8w/wDfwVMrK6hlYMp6EHINADqKKKACiiigAooooAKKKKACiiigAooooAKKKKACiiigAooooAKKKKAMXxd/yLd1/wAA/wDQ1rz+vQPF3/It3X/AP/Q1rz+uTEbo+hyf4JBRRRXMe2FFFFABRRRQAUUUUAFFFFABRRRQAVteGrIX080TSbEABJH3vbB7Vi1teG7SS8mmSJxGQAfMHVfp9aun8SOTGO1GTvY6ASG7xpTeWuw4aVeAQOy+h6Z9KC5iX+xgqMxGFkYfLt9x/e9u/WlMgmVdMSER3Sc5XogH8YP9PzpNwjRtMeISXTnIYnhv9sntj/8AVXYfO/8AD/8ABAudMzYYWUzn5JG9+Pn/AKHv0pRIdIb7IMTNPyjseQenze3ofwpMixV7O5j8+e4+4/8Az1+vpilDDTw9rdp9omn+4x/5aex9MUD387/j5ibf7BywInEw+YYwQ3qP9n+VHknTMX4dJTJ99B3yf4P8O9Kh/sc7rwecZRtRxyc9k57e/wCdC276a322dFeLqUBz5AP931HrQK9/O/4ibDj+2d8Zbr5Y6bemP973/ClELXzHU1Ko6H5I24GB13+/8qQKzN/aaRgWwO/yf7w/v/X2/rQ0bag7XtsgNuOsZOPPx6+mPegP6/4AY/twGZCIViGADyWPXDf7P8+tGf7c+RcQCDOW6knpx/s/zocf2uTNZDy40G1iePN/2T7e9KxGq7Vsh5DQja79CP8AY4/n+VA9vK34f8OAB1X/AEJ9kS2/EjRnkntt9B/+qkDG8xpTFFEZw0qjhgP7vofX0o2m/AtraP7LLbja8gP3P9kY656//XpxZb2MadBEIp4vvt/zy9we5P8A+ugW39beY0uUH9j5jOflEvbb1x/vf/rrP8QMun6TLpxy4ch0cckfMCd3+NaJcRRf2U0Km5b7pHRv9snsf1rO15hZaTcWdwxM8pVlmxnzMMOvpik9i4K8lp/wfM6yH/Up/uin0yH/AFKf7op9bHnPcWiiigQUUUUAFFFFABRRRQAUUUUAFFFFABRRRQAUUUUAFFFFABRRRQAUUUUAFFFFABRRRQAUUUUAFFFFABSUtFAHGxf8lQl/69//AGUVq+NBnwrf5/uD/wBCFY2t6Pr3/CTyanpAjG5AgZmHpzwaq3un+NL+0ktbloWikGGGVGec0dB9Tf8ABWn29n4etpYkHmToJJHxySa6CuCtLLxtZ2sdtA0KxRLtUZU4FbPh9PEy3zHWXjNvsONu3O78KbEdJS0UUgCiiigApKWigApKWigApKWigDP17/kBX/8A1wf+RqTSf+QRZf8AXBP/AEEVHr3/ACAr/wD64P8AyNSaT/yCLL/rgn/oIoAuUUUUAeffFIkPpoz2k/8AZa4HJ9a734p/6zTfpJ/7LXA0ALk+tGT60lFAC5PrRk+tJRQAuT60ZPrSUUALk+tGT60lFAC5PrRk+tJRQAuT60ZPrSUUALk+texeCjnwpYf7rf8AoRrxyvY/BP8AyKdh/ut/6EaAN2iiigAooooAKKKKACiiigAooooAKKKKACiiigAooooAKKKKACiiigDF8Xf8i3df8A/9DWvP69A8Xf8AIt3X/AP/AENa8/rkxG6Pocn+CQUUUVzHthRRRQAUUUUAFFFFABRRRQAUUUUAFbPhuO4kuJPsmRMAMPn5VHfPrWNWz4ckuY7iX7GC0pA+Qjhh7ntirp/Ejkxl/YysdCBGYkghjddRVt3PJU92J7j+dHCwtC6v/aZbcCp5Y9iD/doHleTHPbyM+oO2ASPmY91I7AfpQcCFp3dhqYbbwO/ZQP7v/wCuuw+e/r+vIUGNYpY9QRmvpMDA/i9NnoP5d6F2RCWPU1MlzIMIV/jHYL6Y/wDr0gKSRSzX0jR3sZ4A/gJ6BR3B/WlUJKJX1RtlzGu5ccbB2K/59qBf1/w3kEQEDMdZG4sm1GY5XHdfr/OmxiSOSN9QD/Y1P7rJzt9N/wCmKWEm6crq7FQq7ogRtBA/iP8Ate3akjkkneOK/dhaNxGSMeb6bj2+negff+vuBkJYzIj/ANmb9zJ6/wC0B/dz2olVriSSWzVmsWx5qoceZ67f6+tHmMX8nzGOmb9vmY7/AN3P93Pf8KWXdDJJHZl1sVP77YPueu3+vpQH9f15hKPtLM+kgiPbiUr8ocDsP9rGeaHxcFP7IBR0XbI33QB/dPv/ACok/csy6QSY9oMwTkKPVf8AaxQ+Iin9jkl3XdIByCPU/wC1/OgP61/X9BNnmBE0tGiuY1IkZv4fZvU5/wAacxRoYorJGW/Q9CeVPfee4/n2pN6wrHJpjNJdSA70c/fx1LehB/woO2OGOe1dnv5Dggjlz3DDsB+lAf1/w/kH7r7O0MiOdRZs4P3t394H+7/SqGuN5Ok3Ud4R9tkZcOejruH3fT6VfynkG5aRv7RDbcY53f3Men/66o62BPo11LdhftyMo2H+Abh936jvSexUPiXr/VvI6qH/AFKf7op9Mh/1Kf7op9bHnPcWiiigQUUUUAFFFFABRRRQAUUUUAFFFFABRRRQAUUUUAFFFFABRRRQAUUUUAFFFFABRRRQAUUUUAFFFFABRRRQAlFLRQAUlLRQAUUUUAFFFFABRSUySWOPHmSKmem44oAkoqJJ4ZG2pKjH0DAmnsyopZmCgdycUAOopqsrqGVgwPQg5p1AGfr3/ICv/wDrg/8AI1JpP/IIsv8Argn/AKCKj17/AJAV/wD9cH/kak0n/kEWX/XBP/QRQBcooooA89+Kf+s036Sf+y1wNd98U/8AWab9JP8A2WuBoAKKKKACiiigAooooAKKKKACiiigAooooAK9j8E/8inYf7rf+hGvHK9j8E/8inYf7rf+hGgDdooooAKKSqsup2EEjRzXtvG69VaQAigC3RVaC/s7lttvdQyt6JICas0AFFJRQAtFJSFgCASMnoPWgB1FFFABRRRQAUUUUAFFFFABRRRQBi+Lv+Rbuv8AgH/oa15/XoHi7/kW7r/gH/oa15/XJiN0fQ5P8EgooormPbCiiigAooooAKKKKACiiigAooooAK2vDd3LaTzPCnmsQB5QHLe4+lYtbXhq9NjPNL5fmKQAVH3u/Qd6un8SOTGK9GStc6DAt1XUo5hNcSnDIBxJ/sgdiP8A9dHBi/tUyhbkHGwjgf7GOuf60oQ2gGqkxuZPvRoMjB/u+/8AOkwSn9sgoD18onjHTn/a/wD1V2Hz3/Df8AMC8VtQmlENxCflQj/Vex9c/wD6qVR/am6e6b7NJAMoh/g77j65pfKfUMakNiFOY427gf3vf+VIB/bJNwAIPJ+6rjknr83t/wDroFt5W/DyERv7ZPl3ZESxjKqBgv6OM9vb86FmfUWWyuXCQ/38Y88D09P84oDHXfkIEAhHJHJY+3+z/OlE7apiwKpFs++474P8H5de1AWt5W/DzE81i39mGQG2zs8/Hb+56Z9/60rStZObCBwsBOPOIz5Oex9/T9aTzGz/AGPtj/u+b2x1/wC+vb8aUyGzY6WoSQufllfkAH+/7+nrQO3+f/B/4ASZ0pmhsSXRhlx97yv9r/61DAaYVNgfPaYbnTrn/b4/yaDIdF/0ZAJhLyrngqenze3v+FDL/YQ81f3yzH5lHDbv9n29u1At/O/4h/x4Ri9tpPtMk/307yn29MenpQQLaNdSikEtxKfmQD/Wf7IHYj/9dCg2DDUpNkgm+8qDO3P9319/XrSYNoo1X5X8w5aIY6H+77/zoD+vXyDAaP8AtUzD7SDjZjgD+5jrn365qhrqLe6RPfXCkTxsqrF0MfzDr6+tX9pZf7YzHkc+V2x0/wC+v/1Vn6+gv9Jm1ElowrKqxjg/eA+b39u1J7Fw0kv6+R1kP+pT/dFPpkP+pT/dFPrY857i0UUUCCiiigAooooAKKKKACiiigAooooAKKKKACiiigAooooAKKKKACiiigAooooAKKKKACiiigAooooAKKKKACiiigAooooAKKKKACiiigBK4rxElhqHixINUlCWdral3Jfb8xPH9K7WsE6boOo69cyOiT30YAljfJC+hweKAIfD+keHUuBe6PIJJEBGRKWxn1BqrdWv/CS+J7q0uZJBYWCqDGjY3uRnmo76yt9I8YaU2moITdFkmiTgFfXH+elXNBxD4r12B+Hd0kUeqkUAV7O1PhvxRbWVvLI1hfI22N2zscelddXM62wm8YaHCnLx+ZIwHYY/+tXQ3Xn+Q32Xy/O/h8zO38cUAVde/wCQFf8A/XB/5GpNJ/5BFl/1wT/0EVj6x/bv9j3nnHTvL8lt21XzjHOOa2NJ/wCQRZf9cE/9BFAFyiiigDz34p/6zTfpJ/7LXA133xT/ANZpv0k/9lrgaACiiigAooooAKKKKACiiigAooooAKKKKACvY/BP/Ip2H+63/oRrxyvY/BP/ACKdh/ut/wChGgDdooooASuIttJstW8a6wl9AJVjCFQSRg49q7euCGl3Gp+M9XS31CayKBSWi/i46dRSDoT+KPDum6TpD6hp6G0uYGVkZXPJyOOTW7ea9FpmjW13dq7SzIu2JB8zsR0FUIvBoeeN9T1S6vkjbcsbnC59+TTPEOyPxboTTYEALAZ6Bu39KYD08WzW8sf9raRPYwSnCzFtwH144rS1rXI9KWBUgkubi5OIYo+rVW8bPCvhe7ExGWACZ/vZGMVR1HT4r7T9GjbUPsWpJGDAx6sdoyKALVl4nmOow2WqaXNYSznETFgyt+NZOr6zcQeN4WWwupRBEyLGoP7zP8Sj0/wqX7Zr2hXtourm3vraWURrKB86k+lXb3/koVh/16t/WgDpY23xqxUqWAOD1FOoooAWiiigAooooAKKKKACiiigDF8Xf8i3df8AAP8A0Na8/r0Dxd/yLd1/wD/0Na8/rkxG6Pocn+CQUUUVzHthRRRQAUUUUAFFFFABRRRQAUUUUAFbfhm6is5555o8oFAL9SuT/WsStvwxLbQ3Ur3afIFGHIyFPvWlP4kcmMV6MtDfETWbC/mjUWwJbyQc+Vn+Ids+v14o8tnb+0ggNqWD+T6j+/j174/rREjRuk86OLDOUjY/6v0JHp7dv5I2DI0i7xpZb5gOhPr/ALuf84rrPnt/6/D1FdGuma6tYz9jY5kTOPO9x/nmnSxnVGNxZYWFV2nOR52P4T7UyTJaQ2W/7ACPOCd/XZ7euPwpZg0sjvpufswA84Rn7/8Au++OtAen9evmK/8AxNjiyHkNCCjv0IP9zjt7/lQXW/VbO2hEU9uQGfP+p+nrn/8AXRIq3LKNI/dsqYeRflGP7v1/lSMYp1ih0+Nku4+rf88vXce+fTvQL0/4b1AY8r+yvJAuvvbweOv+sz1z/WlJFur6dNEJ7mYkqxPEnuT2x/TikzELcRqrrqIfjPLl/Un+7j8MU4GBYJYrxGa+LchfvMf4Svt/LvQH9f8AB9ATGmB4r1fPefhZOpk/2TnpSQhtLYS34MocbY2HPl/7H/16RMQ+YNYy8zL8h6gj0X3zREPJcHWMspUiItyAPQ/7WO/egO99f19ASM2EgvLtAtsclUBz5Gfb39ulAVrVv7Qljxaglljz/qwf4sep9Pei3zHMjX+9bXBMAkIwv+97+mf50iAxuk0yt/ZobMasM7PQn/Z9PSgf9f8AAXmL5TFv7SEai13eYYM9ePv+mfb+tZ+vg3elz38EhitiVG0f8tecZI7Vf2Et9oWN/wCzd24xZ6/7WP7vfH41R8Q7pLC5lsmVbTK+ZnlWbI5X+tJ7FQ+Jf18vU6uH/Up/uin0yH/Up/uin1sec9xaKKKBBRRRQAUUUUAFFFFABRRRQAUUUUAFFFFABRRRQAUUUUAFFFFABRRRQAUUUUAFFFFABRRRQAUUUUAFFFFABRRRQAUUUUAFFFFABRRRQAlYOr+Gkvr8X9pdzWN5ja0kR+8PcVv0UAYWj+G49PvGvri6lvbxht82X+Ee1LrXh1NSu4723upbO8jXaJYu49626KAMTRfDsemXUl5PdS3l5INpll7D2rbpaKAM/Xv+QFf/APXB/wCRqTSf+QRZf9cE/wDQRUevf8gK/wD+uD/yNSaT/wAgiy/64J/6CKALlFFFAHnvxT/1mm/ST/2WuBrvvin/AKzTfpJ/7LXA0AFFFFABRRRQAUUUUAFFFFABRRRQAUUUUAFex+Cf+RTsP91v/QjXjlex+Cf+RTsP91v/AEI0AbtFFFACVm2ejxWmsXmpLKzPdABkI4GPStKigAqjq2lWusWZtrtCVzlWU4ZT6g1epaAOZtfBlpHcRy3d5dXixHMccz5UfhWlrWh2utQRx3G9GiOY5IzhlrTpaAOcsPCNvbXsd1c3l1eyRHMYmfIU+uKsa34ch1e4huftM9tPCNokibBxW1RQA2NdkaruLbQBk9TT6KKACiiigAooooAKKKKACiiigDF8Xf8AIt3X/AP/AENa8/r0Dxd/yLd1/wAA/wDQ1rz+uTEbo+hyf4JBRRRXMe2FFFFABRRRQAUUUUAFFFFABRRRQAVueF0tZLuRbs/LgbQ33Sff+lYdbvhe2jvLieCWTEZUFkHV8GtKfxI48a7UJXNxXZ3WCR3OmbsLIw+96KT/AHffv/NWfDNaqxXTS2DKO3+zn09/woWV7iQac7hrUkr5wH38fwfX39qN7Kx0oMot93l+djoMfc/3v89a6z5/+v8Ag+oO5tma2tHb7EDiRwM+T7D/ADxRKWt5Hj07P2bH74oM+X7r7+340NK2nsdPgZTCcDzCP9SD2Prnt+tEjtpbG1tCDAQCzHnyMnqfUH/PFAb/ANb+b8/69SQi2YDRyZNygyKvzAD+9/vfzpz+TbJFLp8jPcOPudfO9d3p9e1Eh/sfH2U+cJQWMZ5Of7+R29f0pCg04LewSrLLORvQD/W/7vp/nNAt/wCt/UTCeX9t81jqG7G3GDn+5j0//XS4jlWS6upGivozgADJj9AB3B/WkxmL+1/NU3PTYBxjONn1/rSsouVfUpJFhnhJCqw4jA7N65/rxQP+v+B6CqUu1kfVSYpo1+VOmwdmHqf/ANVNjP2lgNXJRVUmIN8oYf3j/tY7dqVV/tXfcXDC3kt+UQjmM9dxz1zSxk6wSl3+6SIBgg4LH+99PT9aBbeX6eg2L/S3EF+zG1H+p3rjzfcn29OPWhHMzJbXEjfYc4SQ8eb6An0/nSRsdVb7HdOpgUEq4GDNg9R6Ad8fypwka8YabMwEAJXzQMeaB2HofX6cUD/r0815/wBejWYqzQRM/wDZm7DyD+H/AGQf7vv2/lQ8Q5i0+4gslDWeVMmfuxnI4X/CtATOkg0xZF8jds8/HQY+56bv89aoeIM2mmz2Fuhlt/lY4P8AqjuBwfXNJ7FQ+JL+vX1Orh/1Kf7op9Mh/wBSn+6KfWx5z3FooooEFFFFABRRRQAUUUUAFFFFABRRRQAUUUUAFFFFABRRRQAUUUUAFFFFABRRRQAUUUUAFFFFABRRRQAUUUUAFFFFABRRRQAUUUUAFFFFABRRRQAUUUUAFFFFAGfr3/ICv/8Arg/8jUmk/wDIIsv+uCf+gio9e/5AV/8A9cH/AJGpNJ/5BFl/1wT/ANBFAFyiiigDz34p/wCs036Sf+y1wNd98U/9Zpv0k/8AZa4GgAooooAKKKKACiiigAooooAKKKKACiiigAr1/wAFzxJ4VsVaVAQrcFh/eNeQV2uhQ276VbQva20izD95eNECbbJIwTjkntnpnmgD0b7TB/z2j/76FH2mD/ntH/30K4280vT9Im+zWtpbXUbgF2lj3tbDpvYgcj2P8qdeaRp+jmM2dnDfmZMujpvK8f6wYHA9R+VAHYfaYP8AntH/AN9Cj7TB/wA9o/8AvoVx0+j6dpsEN3awQajNOMmAoD5vfKAD5cflj3pX0fTbeyi1OKC3ubiRv+PcR/JJn+BVxwRjr9c0Adh9pg/57R/99CoLzUIbW2eZczlf+WcRBY/QZrlRo+mtZHVWS2S4DY+z+WNgP/PIrjO73659qWLR9OvbWfULi3t7GeE8QGP5YsdnGPmz/wDqoA04vFsMtw0K6dfb0I3DYPlz0zzW59pg/wCe0f8A30K4+10fTtWSWa7toNNkhTIhVApTvvbI5B9OmPeiz0rT9YkaO7soLIRISgjj2GYf89M4+77fnQB2P2mD/ntH/wB9Cj7TB/z2j/76FcbaabYancizuLW1hhXOyaKLYbvHdTjgDvjr9KItMsLi6XTHtbcWwbaL1YwDNjHyA4wG9SOuOKAOy+0wf89o/wDvoUfaYP8AntH/AN9CuMk06wiuzpi29r9mLbTemLJjz/yzJxjd7/1pbrTLDTrlrGC0t5IHI3XEkYc2mf7xxz7Z6d+KAOy+0wf89o/++hSrNE5wkiMfQMDXG3ml6fo8ogtLS3u1dQX82Pe0A6eYSB932/Kq2oaVZ6RqumiwAkaZozKwx8v7xMOMdM9MdKAO/ooooAKKKKACiiigDF8Xf8i3df8AAP8A0Na8/r0Dxd/yLd1/wD/0Na8/rkxG6Pocn+CQUUUVzHthRRRQAUUUUAFFFFABRRRQAUUUUAFbXhuya+mmjEnlgAEuPvDr0rFrZ8N2s11PKsDeW4APm55X8O+aun8SOTGO1GTvY6MO10P7KASNk+9IhGAB3Uev8qbkhDo+1C//AD1PTHXJ/wBr/wDXRkTxpp8MPk3UZyzA/wCr/wBoHvn+vNGB5B0zyt13nO/PX/ppmuw+d/r/AIIu42AOmlUlab7sjEc5/v8Av/Ol3f2Rm1wJhN9xmPOenze3v+FNBFqj2NxF51zMflfP+t9ye2P/ANVOUjTd8V/m4aYYSQjO/wD2PagPxv8Aj5jVU6EC8m2dZhjjgqfQf7P8qUQNpZ+3uUlVvvIP4M/3P8O9EOdLPm6gMxuu1GJ3eX/se/19qSOJ7N1vLiItbDO1Ccm3B7+/v6UD387/AI+QeU2f7XzHt+95ORjHrn+9/wDqpTE16x1NCiBORE3AYDu3ofT0pBExkGohP9D3b/Jz/wCRPr3x/WiRDcyNfxITaZBaIf8ALYD+LHt+uKAv/X6AUOs/6VGVhWLgK3O8jnDe3/66Vh/bmCmIBDwT1LH0/wB3+dE0Z1R2uLIYhUAE5wJ8dvp70Sn+02X+z8xPEpWR+mP9j/PSgW22lvw9QYnVD9iwtu0H33RhkH/Z9v8A9VJk3ijSwqRtF96VegA7r7/ypflukjtbOM29zD99v+eXtnvn/wCvQR9oiTT4YvKuojlnz/q/9oHvn/8AXQG39beYbiq/2Ptj3n/lr2x1zj+9/wDrrO19xYaRNpz5kLsrLKOSfmB+b39+9aHCw/2YYf8ASychs9f+mmaoa64s9HuLO4Ym4kZWEv8Az1+Yfljpik9i4K8kv69Tq4f9Sn+6KfTIf9Sn+6KfWx5z3FooooEFFFFABRRRQAUUUUAFFFFABRRRQAUUUUAFFFFABRRRQAUUUUAFFFFABRRRQAUUUUAFFFFABRRRQAUUUUAFFFFABRRRQAUUUUAFFFFABRRRQAlZGs+IbXSZY4HjmuLmQZWGFdzEeta9cxoii58Xa1cyDc8JSKMn+EY5xQBoaP4htNXlkgRJYLmMZeGZdrAVr1zGsott4y0a4jG15w8UhH8Qxxn866ckAZNAFDXv+QFf/wDXB/5GpNJ/5BFl/wBcE/8AQRUOuuv9hX+GH+ofv7GpdJdf7IsvmH+oTv8A7IoAu0U3zE/vL+dHmJ/eX86APP8A4p/6zTfpJ/7LXA13vxRYF9NwQeJOn/Aa4KgAooooAKKKKACiiigAooooAKKKKACiiigAr0Pw3qLw6DbaYIoWa6B2SFfkUMxB8z34OPWvPK9F8M3UCeHIdOa0je5ugWjGeJBk/Mx7bcfyxQBpq/8AwjbjT49lx9qH7lpDhg3A+c/3fT8qML4WcEkTi6XGOhVx2HonP4fjTYymlxvZalD9uubobUlHP2j/AGTn7uP/AK9ELf2IW/tY/a2uF2RSD5u3+q5/n370AKYv+Ebb+0pmjlE+RNGi4Kk5P7v29R+NK0R00rr0xjZpW/eQpyoVsD5PVumfWmQA6G/2vVAJYCCsW1i/2UH+DB6g8DP4dKWKNtMmXUrxQLAElLcHP2TP8WO/vjpnigBWgdh/wkZMKsPnWHA2mPpyf7+O/wCFK8Z1ZTriNHEIeYY3IwwXOfM9+uPSmCFlm/tUwj+zd3m/ZN3I7+bjpnvt/HrRJG1/KdTtUzp5IZrYnBusfx4/LAPXHNADzF/wk4F6hSCOAYiDrlmbgneP7vTj8aAR4qAXIgS1GGZeWZyOg/2P50ydTrUhvdNAW2xiVWcp9rx/CR2x0yfp0pZm/twhtJ/0XyF8uV2+Td/0y4/n27UAOWQ+IV/s1hHCLY/vpIzzkEgeX6Djr+FCsb1R4exErQ8SSoABsXGNg/vcjPpTZWXVkS10uP7Dc2o2PKfl8j/YGPvZ/LvQXS7hj0q0iFrf253NIDkQf7Yb+Ld+vegBwleMt4cQQu54ErdPLPJJHd/bv1oD/wBjs2ixbJnuTmKSUZ+9nPmep4OPXpTdyfZ/7G+zA6jnf5ueM/8APbd1/Dr2oEkVjbS6bfx/ab64OUkBP+knsc/wkfpjigBwceGG+xIBcG6A8pnYA7uFw57L0wfwrLv7D+xL+xhZxL9rkTBC4KsJIyRn+7gcDtWnE0ekRyQawpvZbkBVnC7vP9I8diPy71lXkM2n6hZi9l8w3DoIfmLeWBLGdh+gB570Ad9RTfMT+8v50eYn95fzoAdRTfMT+8v50eYn95fzoAdRTfMT+8v50eYn95fzoAx/F3/It3X/AAD/ANDWvP67/wAWup8OXQDAn5O/+2tcBXJiN0fQ5P8ABIKKKK5j2wooooAKKKKACiiigAooooAKKKKACtnw4l088v2IlZto+Yn5QPf1rGrY8Oy3MVxKbTJl2j5SPlI75/pV0/iRy4y/sZWOixG0aQ2kbJqCnJLdVPcse4P60gKeQETf/am7J5+bd6n/AGf6Uu+OKKG4s5jLeSnkE/6z1BHbH6UmY1tPtwmxfhsHjkt/cx6f/rrsPnf6/ryHAwCKVb8Mb1iM+pP8Oz2/yaFCjf8A2yMylP3fcY9B/tZpqslxDLd3U/k3cJ4X/nl6DHfP60qML0SS6i/2eWEZRd3+rH94euf/AK1Av6/4byFiwr/8TcnYFPkiTkY75/2sU2PdujXUN62Of3Oeh9N/9P1ogk/tJtmpPsCLujX7u4f3/wD63akiuGvZI7a8l22zZCNjH2jHqe3070Dtv/X3C5O7GX/snd1P+c7P89KJfvutuGOmhv3u3177fb1pPPJl+xedmx37PO/9kz+mfwolmNrI9pBJsswQHkH/ACxz/CD/AJxmkGt/6+/1HSk+Y/8AZRJtzjz/AC+g/wB33x/nNLJgMn9jDJCfvSvTb+P8Xp+tNnkOnu0Fg+YcAyfxeTn+L3z6fjRM405lGmt5nmLukX72P9v6+3emC6W/r1FJQLH/AGQSbvB3bu477/fP40Hy/LQ2ZY6iSc5+8T33+3T9MUMy2axT6fJ9onnGWQt/rf8Aa9sf/WpCyQwR3tvL5l5KcFf+eh7rjtj9MUB6f16+Qv7poPL2P/aJbPP3g/rn+7+mKoa4wi0e5jvCv292U7j0Ybh932x2q8HQ2xvzOftwbbt9Dn/V4/z61S1oLc6HdXE6g3iuoKHnyxuHA/Dv3pPYqPxL1/H/ACOqh/1Kf7op9RQuvkp8w+6O9P8AMT+8v51sec9x9FN8xP7y/nQGB6EH6UCHUUUUAFFFFABRRRQAUUUUAFFFFABRRRQAUUUUAFFFFABRRRQAUUUUAFFFFABRRRQAUUUUAFFFFABRRRQAUUUUAFFFFABRRRQAUUUUAFFFFACVyL3sXh3xZePe7o7S/VXSbBKqwGCDXXVHNBFcIUniSVD/AAuoI/WgDlYrxPEXi60lsgz2dgjMZsEKzHsK6m5tobuBoLiMSRv95T3p0MMUEYjhjSNB0VFAH6U+gDKPhnRiMGwjI+p/xoHhnRh0sI/zP+NatLQBk/8ACNaN/wA+Ef5n/Gj/AIRrRv8Anwj/ADP+Na1FAHO6l4N0i+gWNITbMGzvi6/Tms3/AIVvpv8Az93X/jv+FdpRQBxf/Ct9N/5+7r/x3/Cj/hW+m/8AP3df+O/4V2lFAHF/8K303/n7uv8Ax3/Cj/hW+m/8/d1/47/hXaUUAcX/AMK303/n7uv/AB3/AAo/4Vvpv/P3df8Ajv8AhXaUUAcX/wAK303/AJ+7r/x3/Cj/AIVvpv8Az93X/jv+FdpRQBxf/Ct9N/5+7r/x3/Cj/hW+m/8AP3df+O/4V2lFAHF/8K303/n7uv8Ax3/Cj/hW+m/8/d1/47/hXaUUAcX/AMK303/n7uv/AB3/AAq/b+B9EiiRXhkldRjzGlYE/kcV0lLQBz58F6ESCbRyR0/fv/jQfBehNjNo5x0zM/8AjXQUUAc+fBehMMG0cj0Mz/40HwZoRGDauR6Gd/8AGugooA5//hDNCxj7K+PTz3/xoHgvQgMC1cD089/8a6CigDnx4L0JRgWjgegnf/GhfBehL920cfSZ/wDGugooA58eC9CBJFo4J64mf/Gj/hC9CBLfZHye/nP/AI10FFAHP/8ACF6Fu3fZHz6+e/8AjQfBehEgm0ckdD5z/wCNdBRQBz58F6Eetq5x/wBN3/xoHgzQt6sbRmKnI3TOf610FFAGT/wjWjf8+Ef5n/Gj/hGtG/58I/zP+Na1FAGT/wAI1o3/AD4R/mf8aP8AhGtG/wCfCP8AM/41rUUAZP8AwjWjf8+Ef5n/ABo/4RrRv+fCP8z/AI1rUUAY7+GdHZCoskUnuCeKr/8ACI6d6zf99/8A1q36KlxT3NadapT+B2MD/hEdO9Zv++//AK1H/CI6d6zf99//AFq36KXs49jT63X/AJ2YH/CI6d6zf99//Wo/4RHTvWb/AL7/APrVv0Uezj2D63X/AJ2YH/CI6d6zf99//Wo/4RHTvWb/AL7/APrVv0Uezj2D63X/AJ2YH/CI6d6zf99//Wo/4RHTvWb/AL7/APrVv0Uezj2D63X/AJ2YH/CI6d6zf99f/Wo/4RHTvWb/AL7/APrVv1Vu9RtLJlW5nWMtyAe9Jwgug44rESdlJmV/wiOnes3/AH3/APWo/wCER071m/77/wDrVuRSpNEskTBkYZBHeiSRIkZ5GCqoySewp+zh2D63iL25mYf/AAiOnes3/ff/ANamHwfY7iRJIR2DAHH6VsWmo2l6zLbTrIyjJA7VaoUI7pCniK/wzb+ZzY8G2IOfMcjsCFwP0o/4Q6yz/rHx/d2rj8sV0lRzzR28LSzMFRRkse1PlRHtqje5z58HWWf9Y4HcBVwfrxQfB1kekjj1AVRn68Vpf29pf/P5HU9tqdldttguI3b0B5pe6zRyrx1aenkYx8HWR6SOvuqqP6UHwdZY4dlPYhVBH6V0lFPlRl7afc5v/hDrLbje312rn+VA8HWWOZGb3KqT/Kukoo5UHt59zmx4Osh1kdj6sqk/yoHg6yHWR2/3lB/pXSUUcqD283fU5seDrIH/AFjEdgVBx9OKP+EOss/6xyPQquB+GK6SijlQ/bz7nN/8IdZZ/wBY+P7u1cflig+DrIniVwO4AAH8q6SijlQKvUWtzJHhrRwBmxjPvk/40v8AwjWjf8+Ef5n/ABrVoqjEyv8AhGtG/wCfCP8AM/41asdLstPLmzt1iL43YzzVyigAooooAKKKKACiiigAooooAKKKKACiiigAooooAKKKKACiiigAooooAKKKKACiiigAooooAKKKKACiiigAooooAKKKKACiiigAooooAKKKKACiiigAooooAKKKKACiiigAooooAKKKKACiiigAooooASkZlX7zAfU0tcL49gF1rmj2zsypKSjFTzgsBQB3HmJ/fX86cCD0Oa5D/hXemf8AP3e/99r/AIVmyxXXg3X7JIbyWexum2skh6c4/rQB6AzKvUgfU0nmJ/fX864v4jr5g0uMkgPKQce+Km/4V3pna7vf++1/woA7AHPSiuEsFu/C/iy20sXT3Nndj5Q55Xrz+lbXjbVJtL0JntiVllcRhx/DnOT+lAG3LdW8JxLPFGfRnAqVHV13IwYeoOa4/T/AmnzWkc2oTT3FxIoZmEmBk+lVpdKvfCmsWkultc3NlO22WEgttH4fXr7UAd3RSUtABRRRQAUUUUAFFFFABRRRQAUUUUAFFFFABRRRQAUUUUAJS0UUAFFFFABRRRQAUUUUAFJS0lABXKeK4hcarYQno+V/M11dcz4h/wCQ/pf+9/UVnUV1Y68E2qt12f5FjwnOzWMlrIfntnK/h/nNTeJ5zHphgT/WXDCNR9etU4v+Jb4sZDxFeLkf73+c/nUl1m+8UQQ9Y7VPMb6np/Spu+W3yNXFOt7Xpbm/r5lLwtCLbWb2Ec7FC/rXRX+pWunRh7mQLnoOpP4Vh6Fx4l1P6n+dZ1zqFufEU81/E8yRHZGijIGPakpcsUa1KTr1m32T/A37TxLp91MIg7Rsxwu9cA1P4h/5Ad1/uf1rndV1fTL6zaNLORJcfI2wDB/A1eWd7jwU7SElghUk+xxRz3TRLw6g4TSa1Ssx2g6Pp9zpEE01sryMDknvzVbxHpdrp1vHd2Q8iVXAAU9aZpGl6ncadFJb6k0MRB2oM8c0zUdP1HT5I767kF9FEeQxPH4VL+HY3V/bv95fV6a/d2OqjufL05bm4+XEYd+OnGTWfN4l06FI28xm3jICrzj3qS6ukvfDk1xGMK8LHHpx0ql4TsIP7KE7xq7ysclhngcYrVtt2RwxpwUJTqLZ2sbttcR3Vuk0RJRxkZGKlpqIqKEUAKBgAdqdWhyO19ApaSloEFJS0UAJS0UUAFFFFABRRRQAUUUUAFFFFABRRRQAUUUUAFFFFABRRRQAUUUUAFFFFABRRRQAUUUUAFFFFABRRRQAUUUUAFFFFABRRRQAUUUUAFFFFABRRRQAUUUUAFFFFABRRRQAUUUUAFFFFABRRRQAUUUUAFFFFABRRRQAUUUUAJXCePpzba5o86xmQxksEXq2GHFd3XFeNP8AkZ9B/wCun/sy0dUBJ/wm9128PXv6/wDxNVY7XVvFOuWl3fWRs7K1O4K3U8579c8V3dFAHEfEneBpZjALiVtoPrxipftnjjH/AB4Wv5r/APFUz4ikK+kkkACckk/hXU/2vpn/AEEbT/v8v+NAHE6PdyQeK1k8TRSpfSDbbucbF7YAH867LW9Kh1nTZLOclQ3KsOqkdDXH+Lb221vW9MstNkWeVJPmdOQOR3/DNbPjO51LTra1vrGVxFC/79F/iHGM/wAvxo6B1MyO28YaEohtTHfWqcIDgkD9DVvS/GpN4tlrVm1lMxwrYO3PuD0rf0zW7DVLZZra5jORkoWAZfqK5Xx/d2d8tnY2rJPfGYbfLOSo6YJHvj8qAO6oqO3Vkt40c5ZVAP1xUtABRRRQAUUUUAFFFFABRRRQAUUUUAFFFFABRRRQAUUUUAFFFFABRRRQAUUUUAFFFFABSUtFACVzPiH/AJD+l/739RXTVDLawTSpJJEjun3WIBI+lTJXNaNT2cuZ+Zi+K4mSC3vox81tICfoad4XDTxXOoSD57iQ4+grblijmjMcqK6N1VhkGkhhjgjEcSKiDoqjAFLl965p7f8Ac+ztr38jnNC/5GXU/qf51FJJ/YfiGaS5jJtbnkPjODXTR2sEUzyxxIsj/eYAAmlnt4bmMxzxrIh7MM0uTQ0+srnba0aszFv/ABFp8MBNqUnmP3VC/wA6k1GSWbwvNJPEIpGjyUHbmr0Gk2FvIJIrWNXHQ46ValiSaMxyKGRuCpGQaOWTTuQ6tKLjyJ6O+pzeh67p9ppMEE85WRQcjaT3pNa1+2vbJrOx3TSzfLwpGK2/7I07/nyg/wC+BUsFla2xzBBHGT3VQKXLK1rmjrUOf2ii777mWto9l4TkgkHziFiw9Ceak8Kf8gGD6t/6Ea1nRZEZHUMrDBBGQRTYYY4IxHCiog6KowBVqNmYyr80HF7t3JKKKWqOcKKKKACiiigAooooAKKKKACiiigAooooAKKKKACiiigAooooAKKKKACiiigAooooAKKKKACiiigAooooAKKKKACiiigAooooAKKKKACiiigAooooAKKKKACiiigAooooAKKKKACiiigAooooAKKKKACiiigAooooAKKKKACiiigAooooASqF/o1lqF3bXVzGzS2xzGQxGDnP9Kv0UAFLRRQBm6voljrSxrfxs4iJK4crjP0rM/4QTQP+faT/AL/N/jXS0lAGfpuh6bpWTZWqRseC/VvzNXpI0ljZJFDowwVYZBp1LQBzF34E0S5kLrHLASckRPgfkQavaT4Z0vR38y1gzL/z0kO5v/rVsUtABRRRQAUUUUAFFFFABRRRQAUUUUAFFFFABRRRQAUUUUAFFFFABRRRQAUUUUAFFFFABRRRQAUUUUAJRS0UAJRS0UAJRS0UAJRS0UAJRS0UAJRS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AutoShape 4" descr="data:image/jpeg;base64,/9j/4AAQSkZJRgABAQAAAQABAAD/2wBDABALDA4MChAODQ4SERATGCgaGBYWGDEjJR0oOjM9PDkzODdASFxOQERXRTc4UG1RV19iZ2hnPk1xeXBkeFxlZ2P/2wBDARESEhgVGC8aGi9jQjhCY2NjY2NjY2NjY2NjY2NjY2NjY2NjY2NjY2NjY2NjY2NjY2NjY2NjY2NjY2NjY2NjY2P/wAARCAR6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CiiigAooooAKKKKACiiigAooooAKKKKACiiigAooooAKKKKACiiigAooooAKKKKACiiigAooooAKKKKACiiigAooooAKKKKACiiigAooooAKKKKACiiigAooooAKKKKACiiigAooooAKKKKACiiigAooooAKKKKACiiigAooooAKKKKACiiigAooooAKKKKACiiigApKKyvEupTaRos97bqjSR7cCQEjkgdiKANWiuD8P+PLi91NLbUoreKKT5VeJWGG7ZyTxXeUAFFFZniLUZtK0ae8gVGkjAwHBI6+xFIDTorlfBviW81+W6W7igQQqpXylIznPXJPpXUOwRCzEBQMknsKbAdRXDa38QY4JGg0qFZmU4M0mdv4AcmsNvFniqY74mkVT0CWwI/VTQB6rRXmVr4+1e0lVL+3jmXuGQxv/h+ldxoWv2eu25ktmKuv34m+8v8A9agDVpaS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d8ef8AIqXf1T/0IV0Vc748/wCRUu/qn/oQpMDydIJWge4RT5cbAMw7E5x/KvUvBGvjVtO+zTt/pduAG/2l7NXPfDyzh1C01W1uF3RyKgP681hypeeE/EXykh4Wyp7SIf6Gq8gt1PZKwfG3/Ir3n0H861NMv4dSsIruA5SRc/Q9xWX42/5Fe8+g/nUyBHNfC7/j41D/AHU/ma2fiHfyWmgiKIlTcPsJ/wBnGT/Ssb4Xf8fGof7qfzNdD440qXVNDb7Ou6aBvMVR1YY5ApyCO5z/AMOtFtriKbUbhFlZX2RqwyF4yT+tegqoUYUAD0FeTeFPFLaAZIJojJbSNuIBwyn1Fd9Y+LtFvgAt6sTn+Gb5CPx6frTfkIvanpNnqts8N3ArBhwwHzKfUGvL9Kebw54uWAufkm8l8fxKTjP8jXrkciSoHjdXQ9GU5BqCTTrKWbzpbO3eXOd7RKW/PFJaO4+liyOaWk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nfHn/Iq3f1T/ANCFdFXO+PP+RVu/qn/oQpMDA+F3XUP+Af1rd8Z6ANZ07zIV/wBLgBaM/wB4d1rC+FvXUP8AgH9a9AqpAjzDwLr/APZl6dPu2K28zYBY/cf/AOvXY+Nv+RXvPoP51yHj/QTZXo1G2TEE5+fHRX/+vU8evf2p4GvLW4fN1bqoJJ5dc8H+lJ6oNmP+F3/HxqH+4n8zXodeefC7/j41D/dT+ZrT8XeKtQ0LUY4LeC3eN49wMitnOfYimwRc1vwXp2rSNOha1uG6vGBtY+pX/DFcnefDzVYcm2lhuF7AHaf1r0PRr7+0tJtrwhQZYwzBegPcfnV2lawXPGGttc0CQvturT1ZCQp+uOCPrXWeF/HElzOlnq23e5wk4G3J9GHT8q7l0WRCrqGU9QRkV5P440yDS9d/0RfLjlQSBV6Kc84ov3Cx61RVDQ7h7vRbOeT77wqWPqcVfoas7CQtFJS0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rnvHn/ACKl39U/9CFdDWfruljWNKlsTKYhJj5wu7GDnpSYHH/C3rqH0T+tegVgeGPDK+Hjcbbo3HnbeqbcYz7n1rfqmBXvrOG/s5bW4TdFIuCP6143remXGh6lNZyE4x8rDgOh6GvbKw/EvhuDxBDEHlMMsR+WQLu47jGakZzHwu/1+of7qfzNbfjrQ31XTRPbruuLbLBR1Ze4+tWPDHhdfD0lwy3Zn84KMGPbjGfc+tdBTlqJHlnhHxYdFU2d4rPalsgr1jPfj0rvrfxJo1ygePUrYD/po4Q/kcVR1zwbp2rytON1tcNyXjAwx9SO9c5L8NrsH9zfwsP9tSP8aLgdVqHi3RrGMk3sczdkhO8n8RxXns8t34x8SDYhAcgAdo0HrW5afDZ9wN3qChe4iTJP4muw0bQ7HRIDFZREFvvyMcs31P8AhQt7gXbaFba2igT7sahR9AKloooAKWkpaACiiigAooooAKKKKACiiigAooooAKKKKACiiigAooooAKKKKACiiigAooooAKKKKACiiigAooooAKKKKACiiigAooooAKKKKACiiigAooooAKKKKACiiigAooooAKKKKACiiigAooooAKKKKACiiigAooooAKKKKACiiigAooooAKKKKACiiigAooooAKKKKACiiigAooooAKKKKACiiigAooooAKKKKACiiigAooooAKKSigBaKSigBaKKSgBaKSigBaKKKACiiigAooooAKKKKACiiigAooooAKKKKACiiigAooooAKKKKACozLGDgyKD9RT6800Pwhbavdams91ODbXLRBhgluTyc96APSP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fOi/56p/30KPOi/wCeqf8AfQrjv+Fbaf8A8/t1/wCO/wCFH/CttP8A+f26/wDHf8KAOx86L/nqn/fQo86L/nqn/fQrjv8AhW2n/wDP7df+O/4Uf8K20/8A5/br/wAd/wAKAOx86L/nqn/fQo86L/nqn/fQrjv+Fbaf/wA/t1/47/hR/wAK20//AJ/br/x3/CgDsfOi/wCeqf8AfQo86L/nqn/fQrjv+Fbaf/z+3X/jv+FH/CttP/5/br/x3/CgDslkRjhXVj7Gn15p4j8Np4VsotQ06+uRMZljySBxgnt7qK9LoAKKKKACiiigAooooAKKKKACiiigAooooAKKKKACiiigAooooAKKKKACiiigAooooAKKKKACiiigAooooAKKKKACiiigAooooAKKKKACiiigAooooAKKKKACiiigAooooAKKKKACiiigAooooAKKKKACiiigAooooAKKKKACiikoAKry31pDJ5ct1BG/91pAD+Wa5Dx14hubaePStOdklcAyMn3ueiis6y+Hl7dW4mvb5beZudmzzCPqcjn86APR1YMoZSCDyCKWvMoJNW8EarFHdSGWxlODg5Vh3I9CK9KjlSSFZVYFGG4H2o8wFd1RSzsFUdSTgCoYr60nfZDdQSP/AHUkBNedX8+o+M9dktLGTZZwk4JOFAHG446k9qlvfh7eWdu09jfieVOdnllCfocnmjzYHpFFch4F8QS6hFJp985a6g5Vm6svv7iuvo2EFLRRQMKKKKACiiigAooooAKKKKACiiigAooooAKKKKACiiigAooooAK5XwX/AMfmvf8AX+/8zXVVyvgv/j817/r/AH/maAOqooooAKKKKACiiigAooooAKKKKACiiigAooooAKKKKACiiigAooooAKKKKACiiigAooooAKKKKACiiigAooooAKKKKACiiigAooooAKKKKACiiigAooooAKKKKACiiigAooooAKKKKACiiigAooooAKKKKACiiigAooooAKKKKAOQ+Jn/ACLsP/X0v/oLV19ch8TP+Rdh/wCvpf8A0Fq6+gAooooAKKKKACiiigAooooAKKKKACiiigAooooAKKKKACiiigAooooAKKKKACiiigAooooAKKKKACiiigAooooAKKKKACiiigAooooAKKKKACiiigAooooAKKKKACiiigAooooAKKKKACiiigAooooAKKKKACiiigAooooAKSlpKAPNNVeOz+JEc14QIfMVtzdACOD+Br0oEEAjkGud8V+F49djWWJhFdxjCsejD0Nc1bWfjfTlFnbNJ5K8Kco6gexbkCktrA97mp8TZ4l0m2gJHnNNuUdwADk/qKt2l26/Dsz7/nW0YAn1xiuY8QeH7mx0eTUtYu2uL+R1RBuJCjvz34H0roYYD/wrRk5z9lLf1o6MfVEXwzgVdLuZ/wCJ5dv4Af8A167SuP8AhowOiTqDyJjn8q7CmyUebWwNh8TSkZCrJKwIHoy5xXpNebyET/FFNp6Sgfkv/wBavSKFshvcWiud8RX3iG2u4o9FsEnh8vc8jc/Nk8dR2H61k/2t44/6BMH/AHz/APZ0AdxRXG6T4i1wa9badrNjFD9pBKleCAATnqc9K7KgAooooAKKKKACiiigAooooAKKKKACiiigAooooAKKKKACuV8F/wDH5r3/AF/v/M11VYXhzSrnTbjVXuAm26umlj2tn5ST1oA3aKKKACiiigAooooAKKKKACiiigAooooAKKKKACiiigAooooAKKKKACiiigAooooAKKKKACiiigAooooAKKKKACiiigAooooAKKKKACiiigAooooAKKKKACiiigAooooAKKKKACiiigAooooAKKKKACiiigAooooAKKKKACikpaAMXxPoja/pqWi3AgKyiTcU3dARjqPWtqiigAooooAKKKKACiiigAooooAKKKKACiiigAooooAKKKKACiiigAooooAKKKKACiiigAooooAKKKKACiiigAooooAKKKKACiiigAooooAKKKKACiiigAooooAKKKKACiiigAooooAKKKKACiiigAooooAKKKKACiiigAooooAKSlpKAOM8Xa3q2h6vbSxSk2D4JTYpBwfmGcZ6e9bUPirRJbcTf2jCoIztdsMPw61o31jbahbNb3cSyxt2YVzEnw70l5d6TXKLn7gYEfqM0eQMwPEerN4s1e107TVdoEbgkfeJ6t7ACvREsYl0wWJGYvK8o/TGKr6RoWn6MpFlAFZvvOTlj+NaVHSwdbnmXhrVB4U1m70/UgyQs2C+OhHQ/QiuwvvF2jWlo0yXsU7Y+WONtzE/0qxrPh7TtaA+1w/vAMCRThhWNB8PNJil3SS3Ey/3GYAfoKNwMvwJaT6jrlzrc64QFgpI6s3XH0H869CqG2tobSBYbeNY41GAqjAFTUCCloooGcnrP/JQND/65P8Ayausrk9Z/wCSgaH/ANcn/k1dZQAUUUUAFFFFABRRRQAUUUUAFFFFABRRRQAUUUUAFFFFABRRRQAUUUUAFFFFABRRRQAUUUUAFFFFABRRRQAUUUUAFFFFABRRRQAUUUUAFFFFABRRRQAUUUUAFFFFABRRRQAUUUUAFFFFABRRRQAUUUUAFFFFABRRRQAUUUUAFFFFABRRRQAUUUUAFFFFABRSUUAFFcLrXja/07XJrCO2tmSNwoZg2cHHvXcodyKfUZo6XAdRSUUAFFcv4w8S3egSWwtoYZFlBJ8zPGPoa1PDepy6vosN7OiJJIWyqZxwSO9C11A1KKKKACisvxJqU2k6PLeQIjvGR8r5xyfasvwd4luvEEl0tzDDGIQpXy885z6n2oWoHU0UUlAC0UUUAFFFFABRRRQAUUUUAFFFFABRRRQAUUUUAFFFFABRRRQAUUUUAFFFFABRRRQAUUUUAFFFFABRRRQAUUUUAFFFFABRRRQAUUUUAFFFFABRRRQAUUUUAFFFFABRRRQAUUUUAFFFFABRRRQAUUUUAFFFFABRRRQAUUUUAFFFFACUUtFACUtFFABSUtFACUtFFABRRRQByes/8lA0P/rk/wDJq6yuT1n/AJKBof8A1yf+TV1lABRRRQAUUUUAFFFFABRRRQAUUUUAFFFFABRRRQAUUUUAFFFFABRRRQAUUUUAFFFFABRRRQAUUUUAFFFFABRRRQAUUUUAFFFFABRRRQAUUUUAFFFFABRRRQAUUUUAFFFFABRRRQAUUUUAFFFFABRRRQAUUUUAFFFFABRRRQAUUUUAFFFFABRRRQAUlLSUAVtRu0sLCe6k+7EhauA034iXcbhdRt0mj/vR/Kw/xr0dlDAhgCD1BrmPE2m+HLOxe6vrGJW/hEXyM7enGKWw9zh9b1Cyv/FS30LMLZ2jZiwwRjGf5V0OqfEUgsmmWw9pJf8ACuKWyuLi2uLyC3b7NCwDsDkLnpXbeDdP8N6pbDdZhr2MfvElcsD7gZxj8KdugmdF4Q1iTWdGWecg3COUkwMe4/QiuY1Dx5eWeuXMcMcU1oj7QpGDxwea7+3t4baIRW8SRRjoqKFA/AVQ1PSdIuYpJtQtLdlAy8jLggf7w5pPcEefeL/ENnr9pZvAjxzxFt6N2Bx0P4VoWXjW10jQbSztYGnnjj+YscKCeT9etc1d2sOp6zJBoNq/lc7ELEkgDk81oeEINEurs2mr27Gdm/ds0hVSfQgEc00DOo8G+KrrWtQube98sNsDxBBgAA8j9RR4y8U3Wi39vb2XlltpaQOMg56V09lptlp64s7WKDPUogBP1Pelu7C0vl23drDOO3mIGx+dDBHBah40tdY8P3VncwNBcMo27eVJB/SqfhHxHZ6Bp120yvJcSuNsa+gHUn8ah8Yw6NBfrZ6RbYmU4lZXJGf7oGazrO1t9N1pbfX7aTyhw6hsFc9Dx1FCBnT6d48u7zXbaKaOKG0kfYVAyeeASfrivQqytK0XRrWOOfT7OAAjKSY3HH1OTWrQIWiiigYUUUUAFFFFABRRRQAUUUUAFFFFABRRRQAUUUUAFFFFABRRRQAUUUUAFFFFABRRRQAUUUUAFFFFABRRRQAUUUUAFFFFABRRRQAUUUUAFFFFABRRRQAUUUUAFFFFABRRRQAUUUUAFFFFABRRRQAUUUUAFFFFABRRRQAUUUUAFFFFABRRRQAUUUUAFFFFABRRRQByes/8lA0P/rk/8mrrK5PWf+SgaH/1yf8Ak1dZQAUUUUAFFFFABRRRQAUUUUAFFFFABRRRQAUUUUAFFFFABRRRQAUUUUAFFFFABRRRQAUUUUAFFFFABRRRQAUUUUAFFFFABRRRQAUUUUAFFFFABRRRQAUUUUAFFFFABRRRQAUUUUAFFFFABRRRQAUUUUAFFFFABRRRQAUUUUAFFFFABRRRQAUUUUAFFFFACVxPjnw9qeqXMNzaMZo1ATyemz3967aigDJ0rQ7ew0Iaayh1dCJT/eJHJrkNI8HanaeJGeKU29tbvlZ+pcegHf3r0Wii+tw6WCsPxdpV5q+kG3sp9jA7jGeBJ7ZrcooA5TwN4efSbR7m7j2Xc3G09UX0rJ8T+Drq515J9MjAjuTukPQRt3P416DRR1Ar2EEttZQwzzmeSNQpkIwWovoZbiymhgmMEroVWQDO0+tWKKHqC0PP/DHg66ttdefU0BjtzmNgciRuxFanjnw62q2q3dnHuu4eNq9XX0/CusooAwvCOk3mj6UIbyfezHcIx0j9s1u0tJRuAtFFFABRRRQAUUUUAFFFFABRRRQAUUUUAFFFFABRRRQAUUUUAFFFFABRRRQAUUUUAFFFFABRRRQAUUUUAFFFFABRRRQAUUUUAFFFFABRRRQAUUUUAFFFFABRRRQAUUUUAFFFFABRRRQAUUUUAFFFFABRRRQAUUUUAFFFFABRRRQAUUUUAFFFFABRRRQAUUUUAFFFFAHJ6z/yUDQ/+uT/AMmrrK5PWf8AkoGh/wDXJ/5NXWUAFFFFABRRRQAUUUUAFFFFABRRRQAUUUUAFFFFABRRRQAUUUUAFFFFABRRRQAUUUUAFFFFABRRRQAUUUUAFFFFABRRRQAUUUUAFFFFABRRRQAUUUUAFFFFABXnN5c+K5PFlza2dwUmCl0iDr5YjzwcHIz0969Grk4v+SmTf9eP9RQBn+X8QP8AntH+UP8AhR5fxA/57R/lD/hXeUUAcH5fxA/57R/lD/hR5fxA/wCe0f5Q/wCFd5RQBwfl/ED/AJ7R/lD/AIUeX8QP+e0f5Q/4V3lFAHB+X8QP+e0f5Q/4UeX8QP8AntH+UP8AhXeUUAcH5fxA/wCe0f5Q/wCFHl/ED/ntH+UP+Fd5RQBwfl/ED/ntH+UP+FHl/ED/AJ7R/lD/AIV3lFAHB+X8QP8AntH+UP8AhR5fxA/57R/lD/hXeUUAcH5fxA/57R/lD/hR5fxA/wCe0f5Q/wCFd5RQBwfl/ED/AJ7R/lD/AIUeX8QP+e0f5Q/4V3lFAHB+X8QP+e0f5Q/4UeX8QP8AntH+UP8AhXeUUAcH5fxA/wCe0f5Q/wCFHl/ED/ntH+UP+Fd5RQBwfl/ED/ntH+UP+FHl/ED/AJ7R/lD/AIV3lFAHB+X8QP8AntH+UP8AhR5fxA/57R/lD/hXeUUAcH5fxA/57R/lD/hR5fxA/wCe0f5Q/wCFd5RQBwfl/ED/AJ7R/lD/AIUeX8QP+e0f5Q/4V3lFAHB+X8QP+e0f5Q/4UeX8QP8AntH+UP8AhXeUUAcH5fxA/wCe0f5Q/wCFHl/ED/ntH+UP+Fd3RQBwnl/ED/ntH+UP+FHl/ED/AJ7R/lD/AIV3lFAHB+X8QP8AntH+UP8AhR5fxA/57R/lD/hXeUUAcH5fxA/57R/lD/hR5fxA/wCe0f5Q/wCFd5RQBwfl/ED/AJ7R/lD/AIUeX8QP+e0f5Q/4V3lFAHB+X8QP+e0f5Q/4UeX8QP8AntH+UP8AhXeUUAcH5fxA/wCe0f5Q/wCFHl/ED/ntH+UP+Fd5RQBwfl/ED/ntH+UP+FHl/ED/AJ7R/lD/AIV3lFAHB+X8QP8AntH+UP8AhR5fxA/57R/lD/hXeUUAcH5fxA/57R/lD/hR5fxA/wCe0f5Q/wCFd5RQBwfl/ED/AJ7R/lD/AIUeX8QP+e0f5Q/4V3lFAHB+X8QP+e0f5Q/4UeX8QP8AntH+UP8AhXeUUAcH5fxA/wCe0f5Q/wCFHl/ED/ntH+UP+Fd5RQBwfl/ED/ntH+UP+FHl/ED/AJ7R/lD/AIV3lFAHB+X8QP8AntH+UP8AhR5fxA/57R/lD/hXeUUAcH5fxA/57R/lD/hR5fxA/wCe0f5Q/wCFd5RQBwfl/ED/AJ7R/lD/AIUeX8QP+e0f5Q/4V3lFAHATf8J9DE8sk8YRFLNxD0H4V0vhG/udS8PW91eSeZM5cM20DOGIHA4rQ1P/AJBd3/1xf/0E1jeAf+RStP8Aek/9DNAHR0UUUAFFFFABRRRQAUUUUAFFFFABRRRQAUUUUAFFFFABRRRQAUUUUAFFJRQAtFFFABRRSUALRSUtABRRRQAUUUUAFFFFABRRRQAUUUUAFFFFABRRRQAUUVRv9WsNNZFvbuKBnGVDnk0AYOs/8lA0P/rk/wDJq6yuJutSs9S8eaM9lcJOqI4Yoeh2tXbUAFFFFABRRRQAUUUUAFFFFABRRRQAUUUUAFFFFABRRRQAUUUUAFFFFABRRRQAUUUUAFFFFABRRRQAUUUUAFFFFABRRRQAUUUUAFFFFABRRRQAUUUUAFFFFABXJxf8lMm/68f6iusrk4v+SmTf9eP9RQB1lFFFABRRRQAUUUUAFFFFABRRRQAUUUUAFFFFABRRRQAUUUUAFFFFABRRRQAUUUUAFFFFABRRRQAUUUUAFFFFACUUVw198QzZ3s1v/ZgfynK7vPxnH/AaAO6orz7/AIWa3/QJH/gR/wDY1Pa/Em2dwLnT5IlP8SSB8foKAO5parWF9b6japc2sgkifoRVmgAopKWgAooooAKKKKACiiigAooooAKKKKACiiigAooooAKKKKACiiigAooooAKKKKACiiigAooooAq6n/yC7v8A64v/AOgmsbwD/wAilaf70n/oZrZ1P/kF3f8A1xf/ANBNY3gH/kUrT/ek/wDQzQB0dFFFABRRRQAUUUUAFFFFABRRRQAUUUUAFFFFABRRRQAUUUUAFJRUVxPFbQtNPIscaDLMxwBQBLTJZo4Yy80iRoBks5AArhdZ8dyTS/ZdChZ3bgSlMk/7q1mR+FPEetuJ9QlMYJz/AKQ+SB7KOn6Uagdnc+MdBtmKtfq7D/nmrOPzAxVMeP8AQycbrge/l/8A16zYPhrEB/pGoOT/ANM0A/nVj/hXGnbcfa7jPrxQBr2vi/QrpgqahGjf9NQUH5kAVsxyJKgeN1dTyGU5Brhbj4bJj/RtQYH/AKaJn+VZb+HfE3h9zNYM8iDkm3bOfqvf8jQB6jRXCaH49Pm/Ztbj8pgdvmhcYP8AtDtXcRSxzxLLE6vGwyrKcgigCSikpaACiiigAooooAKKKKACiiigAooooAKKKKACsnVfDumaxcLPf25kkVdgIkZeMk9j7mtaigDhH0ex0fx3o8VhEY0dHZgWLZO1vU13dcnrP/JQND/65P8AyausoAKKKKACiiigAooooAKKKKACiiigAooooAKKKKACiiigAooooAKKKKACiiigAooooAKKKKACiiigAooooAKKKKACiiigAooooAKKKKACiiigAooooAKKKKACs1dHgXXW1cSSee0XlFMjbjj2znj1rSooAKKKKACiiigAooooAKKKKACiiigAooooAKKKKACiiigAooooAKKKKACiiigAooooAKKKKACiiigAooooAKKKKAErzXw2iv8AEC5DqGG6XgjNelV5Tp+q2+j+M7q7ug5jDyL8gyeaX2h/ZPUfs0H/ADwj/wC+BWbruiWOo6bNHJbxhwpKOFAKnHWsr/hYmi/887v/AL9j/wCKrN1rx/BPZSQabBL5kilfMkwNufbmhiQ34ZXMgmvrNjlAA49jnBrrTr+li6uLZrtVltlLShlYBQPfGPyrB+Huiy2NnNfXKMklxgKrDBCjv+Nc7d2Dap49urLeyRyzfvCP7oAJp9bC8zsLDxrpF/fC0jaZGY7UZ0wrn2wSfzArfmmjt4mlmkWONBlmY4AFZVt4X0e0nhmgs1SWE5VgTkn3rk/GV62q+I4dHN0tvaxkCR3bCg9ST9BR5DNu5+IGiwSlE+0zgfxxxjH/AI8RWrpHiLTNZ+WzuMygZMTjaw/Dv+FY1ro/g63gWN7ixmYdXkuVyf1rn/EthpelPDqWg6hD5qycxRzqxHuMHOKAPTqWqWkXo1HSra7Ax5qBiPfvVygBaKSloAKKKKACiiigAooooAKKKKACiiigAooooAKKKKACiiigAooooAKKKKAK99G8thcRxjc7xMqj1JBrM8I2Fzpvh63tbyPypkLll3A4yxI5BxW3RQAUUUUAFFFFABRRRQAUUUUAFFFFABRRRQAUUUUAFFFFABSUtJQAVh+JdBbX47aE3BhijctJgZJ47VuUUAZukaDp2jR7bK3CuRhpG5dvx/wrSopkskcKF5XVEHVmOAKAJKSsmXxRocRw2p25/wB1t38qj/4S3Qf+glF+R/woA2qKxv8AhLdB/wCglF+R/wAKsWOvaXqNx5FneJNLjdtGen5UAM1jw/p2spi7gHmAYWVOHH4/41D4Z0STQrSa2a48+NpS8Z6YGB2raooWgBS0lLQAUUUUAFFFFABRRRQAUUUUAFFFFABRRRQAUUUUAcnrP/JQND/65P8Ayausrk9Z/wCSgaH/ANcn/k1dZQAUUUUAFFFFABRRRQAUUUUAFFFFABRRRQAUUUUAFFFFABRRRQAUUUUAFFFFABRRRQAUUUUAFFFFABRRRQAUUUUAFFFFABRRRQAUUUUAFFFFABRRRQAUUUUAFFFFABRRRQAUUUUAFFFFABRRRQAUUUUAFFFFABRRRQAUUUUAFFFFABRRRQAUUUUAFFFFABRRRQAUUUUAFFFFABRRRQAleW6Tp9rqfje6tr2LzYS0hK7ivI9wRXqVebeGP+Sg3P1lpfaDodT/AMIT4e/6B/8A5Gk/+Kq1ZeGdGsXD2+nwhxyGfLkfQtnFa1LTASvPtM/5Kdd/Vv5CvQa8+0z/AJKdd/Vv5Cl1B7HoNeT6xYLfeOprOebyVnmwJNucZHHH5V6xXEeOvDdxdSrqunIzzIAJUX7xx0YUdbj6WIf+FZx/9BVv+/H/ANlTJPhzBEAZNY2AnA3QgZP/AH1UFl8Q7y0hEV/YCeReN+8xk/UYPNUbu+1jxrqEUEUPlQIcgIDtT/aY+tMR6Pounf2VpcNn5pmEQI3kYzz6Veqvp9otjYw2qElYlC5PerFDEgpaKKBhRRRQAUUUUAFFFFABRRRQAUUUUAFFFFABRRRQAUUUUAFFFFABRRRQAUUUUAFFFFABRRRQAUUUUAFFFFABRRRQAUUUUAFFFFABRRRQAUUUUAJRS0UAJXkvi/V7nWNbe1iZmhjfy4o1P3j0z9Sa9aryXSI1tfHscd1gbblhlvXnH64oSu7B0uaNr8OLyWBXuL2OCQ9UCb8fjkVN/wAKzm/6Cif9+T/jXodLQB53/wAK0m/6Cif9+T/jWt4a8GyaHqf2tr1ZhsK7RHt6/jXW0UXsAUtJS0AFFFFABRRRQAUUUUAFFFFABRRRQAUUUUAFFFFABRRRQByes/8AJQND/wCuT/yausrk9Z/5KBof/XJ/5NXWUAFFFFABRRRQAUUUUAFFFFABRRRQAUUUUAFFFFABRRRQAUUUUAFFFFABRRRQAUUUUAFFFFABRRRQAUUUUAFFFFABRRRQAUUUUAFFFFABRRRQAUUUUAFFFFABRRRQAUUUUAFFFFABRRRQAUUUUAFFFFABRRRQAUUUUAFFFFABRRRQAUUUUAFFFFABRRRQAUUUUAFFFFABRRRQAUUUUAJUKWltHKZY7eJZD1dUAb86nooAKKKKAEqFbW3WYzrBEJT1kCDcfxqeigBKKWigCvLZWs7bpraGRvV4wTUscaRLtjRUUdlGBT6KACiiigAooooAKKKKACiiigAooooAKKKKACiiigAooooAKKKKACiiigAooooAKKKKACiiigAooooAKKKKACiiigAooooAKKKKACiiigAooooAKKKKACiiigApKKKACvMPHE+lTanJLavLFqEL7ZBs+VyO4PrXp9c9e+DNIvruW6mjl8yVtzYkIGaAOc0v4ivFCkWo2hlZRgyxtgn6g9/xrR/4WRpv/Pnd/wDjv+NW/wDhAdD/AOec3/fw0f8ACA6H/wA85v8Av4aBFT/hZGm/8+d3/wCO/wCNaOh+MLPW7/7JBbzxvsLZfGOPoah/4QHQ/wDnnN/38NXtJ8LaZo939ptEkEu0rlnJ4NCt1GbdFJS0AFFFFABRRRQAUUUUAFFJRQAtFJRQAtFJRQAtFJS0AFFFFAHJ6z/yUDQ/+uT/AMmrrK5PWf8AkoGh/wDXJ/5NXWUAFFFFABRRRQAUUUUAFFFFABRRRQAUUUUAFFJS0AFFFFABRRSUALRRRQAUUUUAFFFFABRRRQAUUUUAFFFFABRRRQAUUUUAFFFFABRRRQAUUUUAFFFFABRRRQAUUUUAFFFFABRRRQAUUUUAFFFFABRRRQAUUUUAFFFFABRRRQAUUUUAFFFFABRRRQAUUlFAC0UlFAC0UlFAC0UlFAC0UlFAC0UlFAC0UlFAC0UlFAC0UlFAC0UlFAC0UlFAC0UlFAC0UlFAC0UlFAC0UlFAC0UUUAFFFFABRRRQAUUUUAFFFFABRRRQAUUUUAFFFFABRRRQAUUUUAFFFFABRRRQAUUUUAFFFFABRRRQAUUUUAFFFFACVz/i3xBNoFvbywwpKZWKkMcYwK6Cq15p9pfoq3ltFOqnKiRQcUAip4c1R9Y0eK9kjWNnLAqpyODiuX1fx5dafqlzaJZxOsMhQMWOTiu2tbaCzgWG2iSKJeiIuAKqT6FpVxM802n20kjnLM0YJJoe4dDiP+Fk3n/PhD/32aP+Fk3n/PhD/wB9mu0/4RvRf+gXa/8AfsUf8I3ov/QLtf8Av2KAOL/4WTef8+EP/fZrY8MeMbjW9V+yS2scS+WW3KxJ4xW5/wAI3ov/AEC7X/v2KntNI06xl820soIZMY3IgBxTQF6ikpaQBRRRQAUUUUAFJS0lAHK+N/Ec2j28dvZkLczgneRnYvqPeueh8Fa1qsS3d7fBZXG4CVmZv/rVqfELRrq6MGo2kZl8ldrqoyQM5Bq5YePNIltEN5I9vOBh0MbNz7ECkgZzttqGteENVhttRlea0fgKzll256rnpj0r0tXVkDg/KRkH2rzfW76TxnrFra6XA5ggJzI4x1xkn0HFdvrMjWPh27dGw0VuwU++MU9bXDqcZqeq6r4p1iTTtJlaK1jJBKttDAdSxHb2qKfwVrOlRtd2V6HlTkiEsrH/ABrV+Gdsq6ddXP8AE8gXPsB/9eu2otYL3OW8F+JJNXhktb0j7ZDyTjG9fXHrXU15tYg6b8S2ijACSSMpHswz/hXpNG6uGzsFLRRQByes/wDJQND/AOuT/wAmrrK5PWf+SgaH/wBcn/k1dZQAUUUUAFFFFABRRRQAUUUUAFFFFABRRRQAlMlkSGNpJXVEXksxwB+NPrH8Xf8AIsah/wBcv6ik2C3Ln9rab/0ELT/v8v8AjR/a2mn/AJiFp/3+X/GvM/DXhD+37J7n7d9n2Pt2+Vvz+O4Vsf8ACs/+ov8A+S3/ANnTA72OWOZN8UiuvqpyKfXk+o6Zq/g27iuYLktExwsiZ2t/sstel6Pfrqml294oC+auSuc4PcUAXqKSigBaKKSgBaKSloAKKKKACiiigAooooAKKKKACiiigAooooAKKKKACiiigAooooAKKKKACiiigAooooAKKKKACiiigAooooAKKKKACiiigAooooAKKKKACiiigAooooAKSlpKACqmpyvBptzNGdrpEzKfQgVbqlrP/IHvP+uL/wAjSexVNXkjiP8AhJNW/wCfw/8AfC/4Uf8ACSat/wA/h/74X/CsqivP55dz7FYWh/IvuNX/AISTVv8An8P/AHwv+FH/AAkmrf8AP4f++F/wrKoo55dx/VaH8i+41f8AhJNW/wCfw/8AfC/4Uf8ACSat/wA/h/74X/Csqijnl3D6rQ/kX3Gr/wAJJq3/AD+H/vhf8KP+Ek1b/n8P/fC/4VlUUc8u4fVaH8i+41f+Ek1b/n8P/fC/4Uf8JJq3/P4f++F/wrKoo55dw+q0P5F9xq/8JJq3/P4f++F/wo/4STVv+fw/98L/AIVlUUc8u4fVaH8i+41f+Ek1b/n8P/fC/wCFH/CSat/z+H/vhf8ACsqijnl3D6rQ/kX3Gr/wkmrf8/h/74X/AAo/4STVv+fw/wDfC/4VlUUc8u4fVaH8i+41f+Ek1b/n8P8A3wv+FH/CSat/z+H/AL4X/Csqijnl3D6rQ/kX3Gr/AMJJq3/P4f8Avhf8KP8AhJNW/wCfw/8AfC/4VlUUc8u4fVaH8i+41f8AhJNW/wCfw/8AfC/4Uf8ACSat/wA/h/74X/Csqijnl3D6rQ/kX3Gr/wAJJq3/AD+H/vhf8KP+Ek1b/n8P/fC/4VlUUc8u4fVaH8i+41f+Ek1b/n8P/fC/4Uf8JJq3/P4f++F/wrKoo55dw+q0P5F9x1XhzWb+91VYbm4LxlScbQP5CuvrgfCP/IcT/cau+rrotuOp85mcIwrWirKwUtFFbHnBRRRQAUUUUAFFFFABRRRQAUUUUAFFFFABRRRQAUUUUAFFFFABRRRQAUUUUAFFFFABRRRQAUUUUAFFFFABRRRQAlFLRQAlcd4q8af2VcmysI0kuFH7x2+6h9MdzXY149ZWi6t4xFvdk7ZbhjJ6kDJx+lLd2H0uSN4315mz9qUewjFJ/wAJtr3/AD9j/vgV6tb2VrbRCOC3ijQdFVABUvlR/wDPNPyFMR5J/wAJtr3/AD9j/vgVv+C/Emqaprf2e8uBJF5TNjaBzxXeeVH/AM81/IUqoq/dUDPoKadgHUtFFIAooooAKKKKACkpaSgDgPGGrX19rkehadIY8kKxU43MfU+grTs/AGkx26rd+bcTEfM+8rz7AVg+KPN0HxpDqnll4nIce/GGH1rtbLxHpN7bLMl9AmRysjhWHtg0LYHucbr2iXHhGSPU9IuZBDv2ujHp6Z9RXS6pdDVPA9xdLx5ttvI9COT/ACrB8deI7S+s10ywcTs7gu69BjoB6810+jaYY/C8On3HBaEq49Mj/wCvS+yw2aMj4akHQ5gDyJjn8hXYV5p4T1ZPDeq3em6kTGjPjeeisO/0NdpfeJdKsrRpzewSYHypG4ZmPpgU33Euxx03734optI4lH6LXpFed+CbaXVvEdzrUyYjVmIJH8Ten0FeiUbJD6nN+Jdb1fTbyKDS9Ke7Qx73kETuAckY+Xvx+orH/wCEr8Vf9C8//gNLXeUtAHnNlqWpan430p9TsTaOiuqqY2TcNrc/NXo1cnrP/JQND/65P/Jq6ygAooooAKKKKACiiigAooooAKKKKACiiigBKx/F3/Isah/1y/qK2Kx/F3/IsX//AFy/qKT2GtzG+Gn/ACBZ/wDrt/SuxryTw7pOv39m8mk3jwQh8Mq3DR5P0Fa3/CNeMTwdUlx/1+PTZKNH4lX0CaXDZbgZ5JA+3uFGef1rR8IRyW/g+AtlWKM6/TnFY2nfD52uBPq9353OWRCcsfdjXazIsVk8aKFRYyFA7DFJ6Jj3Z5jpuua9qkb6XbXEstxO+fMZvuIBzz2/+tXUeFdF1zStQk/tC7Elr5fAWQsC2ffmsb4ZRqdRvpCPmWNVB+pP+FeingGmLfQ4jxT4kv5NT/sfQ1Yzg4d0GWz6D0+tZ/8AwiPilx57XyeZ12m4bdn8sfrWPpeq6pbateXenWxuJ5Sd/wC6LkAn26Vs/wDCVeLf+gYf/AR6FsU9y14e8S6jYasuka+H3OwVXf7yk9MnuD613teQ6vNr2s3MNxdaZMskQwGjt3XvmvWbVme1iZwQxQEg9QcUdCepLS0lLQMKKKKACiiigAooooAKKKKACiiigAooooAKKKKACiiigAooooAKKKKACiiigAooooAKKKKACiiigAooooAKKKKACiiigAooooAKKKKACiiigAooooASqWtf8ge8/wCuL/yNXapa1/yB7z/ri/8AI0nsXT+NHmdFFFeYfcIKKKKBhRRRQAUUUUAFFFFABRRRQAUUUUAFFFFABRRRQAUUUUAFFFFABRRRQAUUUUAbfhH/AJDif7jV31cD4Q/5Dif7jV31dtD4D5fNv94+QtFFFbnlhRRRQAUUUUAFFFFABRRRQAUUUUAFFFFABRRRQAUUUUAFFFFABRRRQAUUUUAFFFFABRRRQAUUUUAFFFFABRRRQAUlLSUAFed+KtGutG1pde09N0QcSOB/A3fPsf616JXk3izWrvWNZktIWfyEk8uOJf4jnGfcmlrfQfQ7rTvGGj3sCu12lu/eOU4IP9avf2/pH/QRtv8Av4K4C2+HmqyxK8s1tCSM7CxJH1wMVN/wrfUP+f22/Jv8Kqwjuf7f0j/oI23/AH8FS22q2F3L5VteQyyYztRwTiuB/wCFb6h/z+235N/hWz4W8H3Wiar9rnuYZF8srhAc5OKEkB2VFFFIAooooAKKKKACiiigCnqOm2mqWxt72ESxnnB4IPqD2rkLj4awPITb6lJGnZXiDn8wRXdUUAc3ongvTdJnW4YvdTr91pANqn1A/wAc10lFLQBha/4WsNcIkl3Q3AGBLHjJ+o71g2/w1t1lBuNRkkj/ALqRBD+eT/Ku6paAKthY2+nWqW1pEI4k6AfzqzRRQAtFFFAHJ6z/AMlA0P8A65P/ACausrk9Z/5KBof/AFyf+TV1lABRRRQAUUUUAFFFFABRRRQAUUUUAFFFFACVj+Lv+RYv/wDrl/UVsVS1ixOp6XcWXmeWZl278Zx+FJ7DW5zfw0/5As//AF2/oK7GsbwxoR0CxktjcefvfduCbcfqa2abJQVFdf8AHrL/ALh/lUtMlTzInTONykZpPYZ5/wDDD/j71H/dT+Zr0M9K5zwv4XPh6a4kN2LjzgBgR7cYz7n1ro6YjzHTLz/hFPF91FeApbysVLY6KTlWr0KPVdPkh85L2Ax4zu8wVW1vw/Ya5GFukKyL92ROGFcs3w1XzMrqZCehhyfzzR0G97lq98dEa1HZ6XbJeRMQmdxUsxPY+n4V2aklRkYOORWHoXhTT9EbzYg0twRjzZOo+g7Vu0AFLSUtABRRRQAUUUUAFFFFABRRRQAUUUUAFFFFABRRRQAUUUUAFFFFABRRRQAUUUUAFFFFABRRRQAUUUUAFFFFABRRRQAUUUUAFFFFABRRRQAUUUUAFFFFACVS1r/kD3n/AFxf+Rq7VLWv+QPef9cX/kaT2Lp/GjzOiiivMPuEFFFFAwooooAKKKKACiiigAooooAKKKKACiiigAooooAKKKKACiiigAooooAKKKKANvwj/wAhxP8Acau+rgfCH/IcT/cau+rtofAfL5t/vHyFooorc8sKKKKACiiigAooooAKKKKACiiigAooooAKKKKACiiigAooooAKKKKACiiigAooooAKKKKACiiigAooooAKKKKACkpaSgAryfTkXS/HyJdfKEuGGSPXOD+or1ivLvHGpWN7qEsP2SSK8tnKecrDDgeooWjuPoeo0V5Xpvj3VLKFIZkiukTgNJkPj6g/0rR/4WXN/wBAyP8A7/H/AAoEeh0V55/wsub/AKBkf/f4/wCFa3hrxlJrmp/ZHslhGwvuEmemPahK4HXUUUUAFFFFABRRRQAUUUUAFFFFABRRRQAUUUUAFFFFABRRRQByes/8lA0P/rk/8mrrK5PWf+SgaH/1yf8Ak1dZQAUUUUAFFFFABRRRQAUUUUAFFFFABRRRQAUlLRQAlFLRQAlFLRQAlLRRQAUUUUAFJS0UAFFFFABRRRQAUUUUAFFFFABRRRQAUUUUAFFFFABRRRQAUUUUAFFFFABRRRQAUUUUAFFFFABRRRQAUUUUAFFFFABRRRQAUUUUAFFFFABRRRQAUUUUAFFFFACVS1r/AJA95/1xf+Rq7VLWv+QPef8AXF/5Gk9i6fxo8zooorzD7hBRRRQMKKKKACiiigAooooAKKKKACiiigAooooAKKKKACiiigAooooAKKKKACiiigDb8I/8hxP9xq76uB8I/wDIcT/cau+rtofAfL5t/vHyFooorc8sKKKKACiiigAooooAKKKKACiiigAooooAKKKKACiiigAooooAKKKKACiiigAooooAKKKKACiiigAooooAKSlooASoZ7q3t2QTzxxGQ4QO4XcfQZ61NWL4m8Pp4gtoomnaFoiWUgZBz60AbXWsy48PaRczvNPYQPI5yzFeSa4s+GfFGjc6ZetLGvRUkx/46eKE8a67pjiPVLHPbLoUJ+h70Adh/wAIvon/AEDbf/vmj/hF9E/6Btv/AN81l2Hj/SbnAuRLat/tDcv5j/Cuis9Qs79N1pcxTDGTscEj6jtQIo/8Ivon/QNt/wDvmrFloum2E3nWlnFDJjG5VwcVfooGLRRRQAUUUUAFFFFABRRRQAUUUUAFFFFABRRRQAUUUUAFFFFAHJ6z/wAlA0P/AK5P/Jq6yuT1n/koGh/9cn/k1dZQAUUUUAFFFFABRRRQAUUUUAFFFFABRRRQAUUUUAFFFFABVF9Mjd2cz3YLEnC3LgD6DNXqKAMTTLEXFs7y3V6WFxMg/wBJccLKyjv6AVsqMADnj1qjov8Ax5Sf9fVx/wCjnrQoAKKKKACiiigAooooAKKKKACiiigAooooAKKKKACiiigAooooAKKSigBaKSloAKKKKACiiigAooooAKKSloAKKKKACiiigAooooAKKKKACiiigAooooAKKKKACiiigAooooASqWtf8ge8/wCuL/yNXapa1/yB7z/ri/8AI0nsXT+NHmdFFFeYfcIKKKKBhRRRQAUUUUAFFFFABRRRQAUUUUAFFFFABRRRQAUUUUAFFFFABRRRQAUUUUAbfhD/AJDif7jV31cD4R/5Dif7jV31dtD4D5fNv94+QtFFFbnlhRRRQAUUUUAFFFFABRRRQAUUUUAFFFFABRRRQAUUUUAFFFFABRRRQAUUUUAFFFFABRRRQAUUUUAFFFFABRRRQAUUUUAJTJIo5UKSorowwVYZBp9ZFz4o0W1uJILi+RJY22spVuD+VAFXUPBWiX2SLY2zn+K3O39On6Vzl38O7u3fzNNvwxByA4KMPTkf/WrqP+Ew0D/oJR/98N/hR/wmGgf9BKP/AL4b/CgDk1vPGeh8SpJcxJ/z0XzQf+BD5v1re8M+MG1q+NlPZGCZULFg2Rx14IyKvf8ACYaB/wBBKP8A74b/AApkXiHw09wJUvLVZsEBypU/mRTXmBv0tV7a8tbxC9rcQzqOCY3DD9KnpALRRRQAUUUUAFFFFABRRRQAUUUUAFFFFABRRRQAUUUUAcnrP/JQND/65P8Ayausrk9Z/wCSgaH/ANcn/k1dZQAUUUUAFFFFAEc0qQQvNKwSONSzMegA5JrL/wCEp0L/AKCcH51Y17/kAal/16y/+gGvD6APaP8AhKdC/wCgnB+dH/CU6F/0E4PzrxeigD2j/hKdC/6CcH50f8JToX/QTg/OvF6KAPaP+Ep0L/oJwfnR/wAJToX/AEE4PzrxeigD2j/hKdC/6CcH50f8JToX/QTg/OvF6KAPaP8AhKdC/wCgnB+dH/CU6F/0E4PzrxeigD2j/hKdC/6CcH50f8JToX/QTg/OvF6KAPW9K8SaNDaSLJqMCsbidgCexlcg/iCDV3/hKdC/6CcH514vRQB7R/wlOhf9BOD86P8AhKdC/wCgnB+deL0UAe0f8JToX/QTg/Oj/hKdC/6CcH514vRQB7R/wlOhf9BOD86P+Ep0L/oJwfnXi9FAHtH/AAlOhf8AQTg/Oj/hKdC/6CcH514vRQB7R/wlOhf9BOD86P8AhKdC/wCgnB+deL0UAe0f8JToX/QTg/Oj/hKdC/6CcH514vRQB73bzxXUCTwOJInGVYdCKlrI8J/8ixp3/XEVr0AFFFFABRRRQAlFedeNtT1O38RrbWN5PEGRQqJIVBJqD+zPHf8Az0u//AtP/iqSBqx6ZRXmUkXjjT0NxI10VXk/vVl/QE10Pg7xW2ss1neqq3aDcrKMCQd+OxFMDrKWkooAWiikoAWkoooAKKK5vxN4lk0m9tLKCENJcEEyMeFG7HT1oA6WikHIFLQAUUUUAFFFFABRRRQAUUUUAFFFFABRRRQAUUUUAFFFFACVS1r/AJA95/1xf+Rq7VLWv+QPef8AXF/5Gk9i6fxo8zooorzD7hBRRRQMKKKKACiiigAooooAKKKKACiiigAooooAKKKKACiiigAooooAKKKKACiiigDb8If8hxP9xq76uB8If8hxP9xq76u2h8B8vm3+8fIWiiitzywooooAKKKKACiiigAooooAKKKKACiiigAooooAKKKKACiiigAooooAKKKKACiiigAooooAKKKKACiiigAooooAKSlpKACvJvHNpZ2uty+RM8txKxeVTjame31r1ntXkmlquo+Ok+0jcHuWYg9yMkfyotdj6XLuj+Aby+t0nvJhao/ITblse/pWq3w2ttp26hLu7ZQYruaKBHkHiDwlfaHH5zFZ7bOPMQfd+o7Vb0LwfFrmni5t9RCODteNo87T+demX8MdxYzwzAGN4yGz6Yrzv4bXDR63cW4yUkiJP1B4/nQuwPa5m6no+q+E7yO4SUhc/JNGeD7Ef0r0jw1rC63pMdzwJQdsqjswqHxlCk3hm83gHYu4fUGud+F8zFL+A/dBRx9eR/QULW4Pud/RRRQAUUUUAFFFFABRRRQAUUUUAFFFFABRRRQAUUVzfiXwqfEF1DM1+8CRJtEYTcM5yT1Ht+VAFfWf+SgaH/1yf+TV1lec2Xh8eH/G+lQi5Nx5qu2Sm3HysPU16NQAUUUUAFFFFAGfr3/IA1L/AK9Zf/QDXh9e4a9/yANS/wCvWX/0A14fQAUUUUAFFFFABRRRQAUUUUAFFFFABRRRQAUUUUAFFFFABRRRQAUUUUAFFFFABRRRQAUUUUAe0+E/+RY07/riK16yPCf/ACLGnf8AXEVr0AFFFFABSUtFAHmXjT/kdbb/ALZfzr0yvL/HrtF4sSSMbnREZRjOSOlW/wDhM/E//QJj/wDAaT/4qkthvc9FNeXWWyP4kAWmAn2hh8vTGDmrMniPxbqSGCCw8ksMbo4GU/mxNa/g3wpNpk7ajqODcspCJnOzPUk+tNLW4ntY6HWdXttFsjdXROM4VR1Y+griH8ba7qErf2XY/IvZIjIQPenePGfUPEtjpoYhflXjsWPWu8sLK30+0jtbWMRxIMADv7n3oXcH2OH0/wAfXUFyINZtNgzhmVSrL9VNd9FKk8SSxMHjcblYdCKwPG2kwahoc87IPPtkMiPjnA6j6VW+H9y114baBjzE7ID6A80XAo6145nF+9lott5zqxXftLFiP7oFZ58YeJrHEl/YkRE4/e27Rg/jVDRtTl8Iaxcx3tmZC3ysejAZ6g+hrrofGug6lC0F0zwrICrLKnGPqKFtoBp6HrsOtaa11CpRkyHQnocV5lrXiKfWNRtryWCONrfGFUnBwc16b4f0jTNMtS+lsXjlwTIZN27H6Vynjwf8VRpX0X/0Oj7SBbG34Q8TXGvvcpPBHF5IUjYTznPr9K6ekUAKPpS0MBaKKKACiiigAooooAKKKKACiiigAooooAKKKKACiiigBKpa1/yB7z/ri/8AI1dqlrX/ACB7z/ri/wDI0nsXT+NHmdFFFeYfcIKKKKBhRRRQAUUUUAFFFFABRRRQAUUUUAFFFFABRRRQAUUUUAFFFFABRRRQAUUUUAbfhH/kOJ/uNXfVwPhD/kOJ/uNXfV20PgPl82/3j5C0UUVueWFFFFABRRRQAUUUUAFFFFABRRRQAUUUUAFFFFABRRRQAUUUUAFFFFABRRRQAUUUUAFFFFABRRRQAUUUUAFFFFABRRRQAleTeKrC60HxGbuHciO/nQyDoDnJH516zVe+sbbULdoLuJZYz/CwpeYGFo3jTS7+3QXU6WlwB86yHC59Qelaja9pCruOqWeP+uy8/rXLX/w4hkkLWN4YlP8ABIu7H41QX4b3xfDXsAT1Ckn8qYF3xT43tntJLPSXMryja82CAo74z1NO+G2lSQxT6jMpXzRsjyOo7mreleANPs3WS8ka7cfwkbU/KurUxRbIVKJx8qDjgego2Dc4zx/4hgjtJNIgJa4YjzeOEHXGe56VP8OLB7bSJbmRdpuXyue6jp/Wrc3guxu9Xl1G8llmaR9xiOAvsK6OONIo1jjUKijAA6AULRAx1LSUtABRRRQAUUUUAFFFFABRRRQAUUUUAFFFFABRRRQByes/8lA0P/rk/wDJq6yuT1n/AJKBof8A1yf+TV1lABRRRQAUUUUAZ+vf8gDUv+vWX/0A14fXuGvf8gDUv+vWX/0A14fQAUUUUAFFFFABRRRQAUUUUAFFFFABRRRQAUUUUAFFFFABRRRQAUUUUAFFFFABRRRQAUUUUAe0+E/+RY07/riK16yPCf8AyLGnf9cRWvQAUUUUAFJS0lAHmfjT/kdrb/tl/OvTK4XxPoGp3/imC8tbUyW6+Xl96jGDzwTmu6pLYHuFFLSUwPOfHBaw8WWN+Qdg2NkD+6ea9Bt54rmBJoHWSNxlWU5BFUNf0O31yy+zz5VlOUkHVTXFL4c8WaOWj0ydniJ48qUAfk3SkuwPudZ4x1CKx8PXQdgHmQxxrnkk1m/D9BZ+GpbqbKozs5OM8AdcCsq18F6xql0k+u3RCDqpfc/0HYV31vaw2tqltDGFiRdoX2p7JgYltfaF4tM0Hkicw45lTacHuves+++HmmTB2tJ5rZj0BO9B+B5/WqOq+CtQtL9rzQJ9oJyI9+1l9ge4qt/Zfje8Bgnmljjbgl5lA/8AHcmj0Ak+Hss9trV7p2/zIVUklTlQQcZH1p3j3/kaNK+i/wDoddJ4W8NxaDbsWcS3Mv33HT6Cs/xv4cvNXe3u9P2tNCCChbBPORg0PdAup1q/dH0pa5jwhD4gheca5vMe0eVvdWIPfoa6egQtFFFAwooooAKKKKACiiigAooooAKKKKACiiigAooooASqWtf8ge8/64v/ACNXapa1/wAge8/64v8AyNJ7F0/jR5nRRRXmH3CCiiigYUUUUAFFFFABRRRQAUUUUAFFFFABRRRQAUUUUAFFFFABRRRQAUUUUAFFFFAG34R/5Dif7jV31cD4Q/5Dif7jV31dtD4D5fNv94+QtFFFbnlhRRRQAUUUUAFFFFABRRRQAUUUUAFFFFABRRRQAUUUUAFFFFABRRRQAUUUUAFFFFABRRRQAUUUUAFFFFABRRRQAUlLSUAFcND4vfTfEt7Yaixa0M7BJD1i5/l/Ku5rmfFnhSLWojcWwWO+QcHtIPQ/40bDXY6RHWRFdGDKwyCDkEUrMFUsxAA5JNeZeGvFM2gSPp+rJKYEzgYy0Z9Poara34p1LxFMLSzjeKBjhYY8ln+p/pQ/IXqdRr/jq1sN0GngXNwON38C/wCNZXgmTUtT8RvqV55kqeWymQjCjpgCpfD3gHhLnWT7i3Q/+hH+g/Ou8hhjt4lihRUjUYCqMAU1oG4+loopAFFFFABRRRQAUUUUAFFFFABRRRQAUUUUAFFFFABRRRQByes/8lA0P/rk/wDJq6yuT1n/AJKBof8A1yf+TV1lABRRRQAUUUUAZ+vf8gDUv+vWX/0A14fXuGvf8gDUv+vWX/0A14fQAUUUUAFFFFABRRRQAUUUUAFFFFABRRRQAUUUUAFFFFABRRRQAUUUUAFFFFABRRRQAUUUUAe0+E/+RY07/riK16yPCf8AyLGnf9cRWvQAUUUUAFFFFACUtFFABRRRQAlFLRQAlFLRQAlFLRQAlFLRQAlFLRQAUUUUAFFFFABRRRQAUUUUAFFFFABRRRQAUUUUAFFFFACVS1r/AJA95/1xf+Rq7VLWv+QPef8AXF/5Gk9i6fxo8zooorzD7hBRRRQMKKKKACiiigAooooAKKKKACiiigAooooAKKKKACiiigAooooAKKKKACiiigDb8I/8hxP9xq76uB8If8hxP9xq76u2h8B8vm3+8fIWiiitzywooooAKKKKACiiigAooooAKKKKACiiigAooooAKKKKACiiigAooooAKKKKACiiigAooooAKKKKACiiigAooooASs3Wdcs9EjjkvS4WQkLtXNaVYviTw8niCCGJ7hoBExbKrnOaARS/4T7Q/wC/P/37pP8AhPtD/vz/APfus3/hWlv/ANBKX/v0P8aP+FaW/wD0Epf+/Q/xoAoeKdV8O65D5sTyxXiD5X8rhvY1neDvEMGh3Ti6hDRS9ZFXLr/9aug/4Vpb/wDQSl/79D/Gj/hWlv8A9BKX/v0P8aFoD1NL/hPtD/vz/wDfur2k+KdM1i7+zWbSmTaW+ZMDArn/APhWlv8A9BKX/v0P8a0/D/g2LQ9R+1pePMdhXayAdfxpq3UDp6WiikAUUUUAFFFFABRRRQAUUUUAFFJRQAtFFJQAtFFFABRRRQByes/8lA0P/rk/8mrrK5PWf+SgaH/1yf8Ak1dZQAUUUUAFFFFAGfr3/IA1L/r1l/8AQDXh9e4a9/yANS/69Zf/AEA14fQAUUUUAFFFFABRRRQAUUUUAFFFFABRRRQAUUUUAFFFFABRRRQAUUUUAFFFFABRRRQAUUUUAe0+E/8AkWNO/wCuIrXrI8J/8ixp3/XEVr0AFFFFABRRRQAUUUUAFFFFABRTHDFGCEKxHBIzg/SsG60/WoLWaYeIZSY0Z8fZY+cDPpQB0NFcxpVrrV/plreN4gkQzxq5UWsZAyOnSujiEixqJXDv3ZV2g/hk0ASUUUUAFFFFABRRRQAUUUUAFFFFABRRRQAUUUUAFFFFABRRRQAUUUUAFFFFACVS1r/kD3n/AFxf+Rq7VLWv+QPef9cX/kaT2Lp/GjzOiiivMPuEFFFFAwooooAKKKKACiiigAooooAKKKKACiiigAooooAKKKKACiiigAooooAKKKKANvwh/wAhxP8Acau+rgfCP/IcT/cau+rtofAfL5t/vHyFooorc8sKKKKACiiigAooooAKKKKACiiigAooooAKKKKACiiigAooooAKKKKACiiigAooooAKKKKACiiigAooooAKKKSgArnfGEWsvb20miGUSRuS4jYDIxxx3roqKAPOYfG2u6Y4j1axEoHUuhif8xx+lb1j490a6wJmltX/AOmqZGfqM/riullijmXbLGrr6MMisO+8HaLeg5tBC5/iiO3mgDXtb+0vF3WtzFMD/ccGrFef3fw8uYG8zStQw3ZZMqf++h/hVRrnxloH+tSaaEdyPNXA9x0/HFAHpdFcFY/EhflXULEj1eFv/ZT/AI11OleItM1dtllchpcZMbAqw/Pr+FFgNWiiigAooooAKKKKACiikoAKWuI8ReF9b1LWJrqyvY4oXxtUzOpHHoBWb/whHiX/AKCMP/gRJ/8AE0AekUV49q9hqulXsVnLqHnXEnSOGZ2Iz0zkDrXqGgWtxZaNbQXbFp1X5yTnn60dLgaNFed63r2q65rL6XobOsaEqWQ43Y6knsKr3Hh7xTpETXsd4ZdnLCKZmIHrggZoA9Morm/BviNtbtHjucC7h+9gYDDsa6SgBaKSloA5PWf+SgaH/wBcn/k1dZXJ6z/yUDQ/+uT/AMmrrKACiiigAooooAz9e/5AGpf9esv/AKAa8Pr3DXv+QBqX/XrL/wCgGvD6ACiiigAooooAKKKKACiiigAooooAKKKKACiiigAooooAKKKKACiiigAooooAKKKKACiiigD2nwn/AMixp3/XEVr1keE/+RY07/riK16ACiiigAooooAKKKKACiiigAqrqf8AyDLv/ri//oJq1VXU/wDkGXf/AFxf/wBBNAFXwz/yLWm/9e6fyrUrL8M/8i1pv/Xun8q1KACiiigAooooAKKKKACiiigAooooAKKKKACiiigAooooAKKKKACiiigAooooASqWtf8AIHvP+uL/AMjV2qWtf8ge8/64v/I0nsXT+NHmdFFFeYfcIKKKKBhRRRQAUUUUAFFFFABRRRQAUUUUAFFFFABRRRQAUUUUAFFFFABRRRQAUUUUAbfhD/kOJ/uNXfVwPhH/AJDif7jV31dtD4D5fNv94+QtFFFbnlhRRRQAUUUUAFFFFABRRRQAUUUUAFFFFABRRRQAUUUUAFFFFABRRRQAUUUUAFFFFABRRRQAUUUUAFFFFABRRRQAlIWCjJIH1pa5Xx3pV9qtpapYRGRkdiwDAYGPegEdR5qf31/OjzU/vr+deR/8Id4h/wCfNv8Av4v+NH/CHeIf+fNv+/i/40Aeuean99fzo81P76/nXkf/AAh3iH/nzb/v4v8AjR/wh3iH/nzb/v4v+NAHpl9pGkaiSbu0t5Gbq+AG/wC+hzVLSfCunaVqf22xkkB2lTGWDDmuA/4Q7xD/AM+bf9/F/wAa6DwX4e1bTNa8+9tzHF5TLkuDzx700B39FJS0gCiiigAooooAKKKKAErN1/VY9G0qW7fBYDCL/eY9K0q898czyar4gs9GgJO0jdj+8f8AAUvICXwNpMuoXkuv6jukdmPlFu57t+HQV1+t3DWmi3s6fejhYr9ccVPZ20dnaRW0K7Y4lCqPpWf4rUt4Z1ADr5JP5c0S2BbnPfDO1UWV3dkAu7hAe+BXcEZFch8NSP7CmH/TY/yFdfTYkebaWP7K+JD28agRyOyY9iMj+lek15vP+8+KKbccSj9F5r0ihbIb3ClrnPEfieTRLuK3h0ya8Z03syttVeSAOhyeD+lZP/CwLv8A6F6b/v6f/iKALus/8lA0P/rk/wDJq6yvO7TW5Nc8b6TLLYvZmNXUKzE7vlY56CvRKACiiigAooooAz9e/wCQBqX/AF6y/wDoBrw+vcNe/wCQBqX/AF6y/wDoBrw+gAooooAKKKKACiiigAooooAKKKKACiiigAooooAKKKKACiiigAooooAKKKKACiiigAooooA7vRvF8tlpNtbL9gxEgUeZK4b8QFqxcePp4I94hsZTnG2OVyf1UU/TCdH0fTbvT4xcT3UQ82xGczYH31wDtI7noR74rodAt4Zbc6g8sdzdXP8ArJFXCpj/AJZqDyAvTB5zyaAOej8dzPGrldOQsM7WmfI9j8tMufH88EYdYbGY5xtjlcn68qK2tcUWF/Fd6YivqU3ytagcXCDu3oV7N+HOateHoLZrRroOJ7qc5uJGXDBh/Dj+EDoBQBzyeO53jViunKWAO1pnyPY/LUdz4/ngjDLBYzEnG2OVyR78qK2daL6dqAn0iJZr6ZD5trjKuoHDn0I4Hv0q74ftrQWRuYZRdTXB3TzsuGZx2I/hA6Be1AHPDxzMQDjTRnsZn/8AiahufiDcW4Ui3sps9opWOPrlRWvq7SaZqTvokK3F1OjPPZ7crwpxJ/snIAx/F9ea09Ct7RbATQSi5ec75Z2XDSP3yP4cdNvbpQBzf/Cczf8AUN/7/Sf/ABNR3Pj+eCMMsNjMScbY5XJ+vKitfVydDvTcaZGksl1lpbLBIYgf60YBxjv2P1rR0Ozt0tTdLKt1NdYeW4x98+g9AOgHagDnP+E5m/6hn/f6T/4mquo+Op/sckfk2UvmqUPlSsSMg88qK2dVmfQr2Q6ZGk/2hTJJalWIiP8Az1+UHj1HftWrotjbQ2nnxyrdy3OJJbogZlPt6AdAB0oA5DSvGEtnpdrbD+z8RRKnzyuG4HfC1NN4/niaMCGxk3nBKSvhfc5XpWjqMz6BdyxaXHHcRzKZHtipItT/AM9OAfk7lfXp3rb0ixtrazVopFuWm/eSXBwTKx/i+noO1AHMf8JzN/1DP+/0n/xNQzeP54pI1ENjJvOCySvhPc5WtG/lbQbqS10wxmCYb3RlLCxJPLjAPynrtOOeRxmt7TNPtbOyVIMSh/neVvmMrHqxPfNAHLf8JzN/1DP+/wBJ/wDE1FJ4+nSaNBFYuH6usr4X6/LV68uJNFuJrDT3i+ytgtK6FhYZPOcDBHcAkY78V0FhplnaWIt4UEsb5Z3f5jKT1Zj3JoA5b/hOZv8AqGf9/pP/AImon8f3C3CRCGxYMM+YJX2r9flzV24uZdJnl0yxkRrPKg3LqW/s8E8qeMN/s5PHfiujtNNs7axFrHEjwlSG3gN5mepPrmgDlP8AhOZv+oZ/3+k/+JqFvH863KQ+TYsGGfMEr7R14Py57ener000mnzvo9rcAWO4J9rILNaA/wDLLdjBP90k8Z57V0kOm2UNgLJLdPs23bsIzkHrn1zQByf/AAnM3/UM/wC/0n/xNRf8J9P9pEXk2ONufM819v0+7nP4Vca5mhmOjx3QWx8zy/7RwS0Q/wCeWcY39gxPH1rpF0qxXTv7PFrH9l2bPLx2+vXPfPXNAHKf8JzN/wBQz/v9J/8AE1b0/wAU391q9raPYwGG4dlE8UpKnauTgkc4rN1rULmHS7zTUlSW0QMg1BkJLADPknjBftuz0/2q1pY0i1bwokaqihJsBRgf6oUAdTRRRQAUUUUAFFFFABRRRQAUUUUAJVLWv+QPef8AXF/5GrtUta/5A95/1xf+RpPYun8aPM6KKK8w+4QUUUUDCiiigAooooAKKKKACiiigAooooAKKKKACiiigAooooAKKKKACiiigAooooA2/CP/ACHE/wBxq76uB8If8hxP9xq76u2h8B8vm3+8fIWiiitzywooooAKKKKACiiigAooooAKKKKACiiigAooooAKKKKACiiigAooooAKKKKACiiigAooooAKKKKACiiigAooooASilooASmu6xoXdgqgZJJwBTq8l8Vavea3rbWcTO0KyeXFCvRjnGcetLrYD0hvEOjKSp1S0yPSVTSf8JHov/QUtP8Av6K4aD4c6i8QaW6giY9VwTipP+FbXv8Az/Qf98mmB2v/AAkei/8AQUtP+/oqa01fTr6XyrS9gmkxnajgnFcJ/wAK2vf+f6D/AL5NbHhfwfcaJqn2uW6jkXYV2qpB5pqwHY0UUUgCiiigAooooAKSlpKAEJwMnpXnnhD/AImvjO+1FskKWZfxOB+legTo0kEiIdrMpAJ7HFYHhPw0/h8XHm3CTNLjBVcYxQtwex0dQXtut3ZT2z/dlRkP4jFT0UmB5v4I1SPRdRutL1BxDufAZjhQw4wfrXe3+o2unWbXV1KqRgZBJ+97D1rG8Q+D7PWpTcK5t7k9XUZDfUVhQfDZvN/0jUFMf+wnP609wIfBkUmseLLnV3T93GWbJ/vNwB+Wa9HqlpWmW2k2a2tom1BySerH1NXaPIApaKKAOT1n/koGh/8AXJ/5NXWVyes/8lA0P/rk/wDJq6ygAooooAKKKKAM/Xv+QBqX/XrL/wCgGvD69w17/kAal/16y/8AoBrw+gAooooAKKKKACiiigAooooAKKKKACiiigAooooAKKKKACiiigAooooAKKKKACiiigAooooA9d8E2dvHoVtdRv5s0sYDuW3Fcfwj0A9KNblk0m9W40pPOu7kMXswMiXA+/x0I4579OtZOmPJpmkaZLpC+bfXMIMlmPuygfxn+6R69+ldF4fSGW2N95xuLuc4mkZdrIR/yz2/whfT8aAF0GC3NqL+O4+1zXQ3SXJHLf7IH8IHTb2+tUtbaSx1GOTRl8zVJwS1qB8kqD+N+Rtx2bPJ457N1d30q/36OC95c5eWzUZVx3lI/hI9f4unWtHQorb7J9rhm+0TXPzSzsPmYjsR2A6Y7UAM8PLA9kbqOR5riY/6RJIu1946qV/hx029v1qjrbSWGoLJowLalcKWltlXcroP+WjDIwR0B7njns7WWntdS3aIofUZUJmh/gZQDhm9DngevSrvh5LQ2bXFu7Szyt/pMsoxIZBwVYdsdAvQdqAH6DHaDT1ntZDMZ/mlmb77t33ehHTHas7WpZdIvRPpUfn3VyGZ7MAkPgf6zjoRwPfOOtLq7yaXqCyaOvm3tzlpLIfdlA/5aH+6R69+lXNASGS1N8JTPdT/AOukZdrAj+DH8IHTFADtBgtzaC+juPtk10N0lyRy/sB/CB029vrWbq802i32dGj+0T3KPJJYgEgYB/ejH3ecAj+LOBzTtXeTSr8vo677u5Bea0UZVh3lx2P/AKF061o6FDbC0+1QTG4lufmluG+85HY+mOmO1ADtEgt1sluYZ/tT3IDvc95D/QD07VkavNJod4w0n5muFaSa2CllhHeYAdPcfxfgadqs0+lX0i6KpllmUyT2wXcI/wDpoBnr/s/xVqaJb2iWYubWb7S1zh5LljlpT059MdMdulAEmkWltb2avbyef5+JHnJyZSf4iawtUuptEu5odLO6KRPMnTYXFmCQDJgdsZO32z0zTtQmn0i9lg0NTMGUyT26puW2z/GPc8nZ36itrR4LWGxWS1l88T/vGnJy0pPcn+nbpQA7S7K1tbMC3bzxN+8eZjuMxI+8T3z+Vc/qF1Not1PZ6W+622CSf5C408FgN/uCCTt7Yz0p2oTSaPdy22jsfII8y4jVN62YJ++o7Z5O38a39LtbW2sVW1Ikjk/eGXO4yk9WJ7k0ALp9nbWtksUGJI3G5nJ3GXPVie+a52+uJNHu5NP0+cpYnaZnwW+wbj2PYHsD93r0ovbmbSrie00yRhYrgzyLHvFlnrt9fXH8PWuh0+ytLewENsFkhkBZnJ3+aW6sx/iJ9aAH2ljbWtmLaFAYSOQed+epJ75rmbq8m065k021ujHpokVJbvGfsW7PyZ6c8YJ+7u57Utxdz6dNNY6dM502MhZp9u/7Dnqqnvx9dtdJaWVrBYC2hRGt2U5B+YOD1J9c/rQAQafaW9j9ijhX7OQQUPO7PUn1J9a5qW8ntbiTSoLpv7LWVYnvSCTbEg5i3dz90bv4d2Dziia5ksZ5NOtLqRdKRxHLcgbjak/8sw3p05/hziumhsbWKwFlHCn2bbt8vGQQeufXNAAlhapY/YhAht9u0xkZBHvXMtcSpeHRlu3/ALLEvkm753Kcf6jf69s/h1pHvJoZDYR3cqaOsnlNfAcx/wDTMN6Z439unvXTLp1mun/YBbx/ZNuzyscY/wA85oAo+ILeGDwnfQRRqkUdswVQOBgVzemXc8+v6DCzm4toTMsV103/ALrlffaeMjg/hSa1qF2mk3lpFO8ulqGjW9Kbixx/q89xnjf+HXmtWZFj1fwoqKFUJLhQMAfuhQB1NFFFABRRRQAUUUUAFFFFABRRRQAlUta/5A95/wBcX/kau1S1r/kD3n/XF/5Gk9i6fxo8zooorzD7hBRRRQMKKKKACiiigAooooAKKKKACiiigAooooAKKKKACiiigAooooAKKKKACiiigDb8I/8AIcT/AHGrvq4Hwj/yHE/3Grvq7aHwHy+bf7x8haKKK3PLCiiigAooooAKKKKACiiigAooooAKKKKACiiigAooooAKKKKACiiigAooooAKKKKACiiigAooooAKKKKACiiigApKWkoAK8n0+IaV4+jS8+QLcMNzdOc4P6ivWK4T4iPpBVVkLf2kBlPKAOB/te360r2dx9LHd0V5Rp3jvVrGBYX8q5VeAZQdwH1BFXv+Fk3/APz5W35t/jTEek0V5t/wsm//AOfK2/Nv8a2PC/jC61vVfsk1tDGuwtlM54/GhK4HZUUlLQAUUUUAFFFFABRRRQAlLRRQAUUUUAFJS0UAFJS0UAFFFFAHJ6z/AMlA0P8A65P/ACausrk9Z/5KBof/AFyf+TV1lABRRRQAUUUUAZ+vf8gDUv8Ar1l/9ANeH17hr3/IA1L/AK9Zf/QDXh9ABRRRQAUUUUAFFFFABRRRQAUUUUAFFFFABRRRQAUUUUAFFFFABRRRQAUUUUAFFFFABRRRQB694JsreDQLa4jJeWdAZHY5PHRfYD0pNZkm0/URPpCedfzIfNtcfLIoHDn0I6Z79KxtNnn0jR9Pk0hDc3NzbF5bIAkHAP73jpzgY/izgc11GhQ24shdw3P2yS5G+S5IwZD9P4QOm3tQA3w/DbfYzdRTm5uLg5uJ3GHZx/CR/CB0C9qz9Wkn0zU3fQ4xPdzozz2ePk4U4k/2TkAY/i+vNLrjSWOorJouW1OdSZbZFDLJGP42GRgjsc8njnto6DHaiwWe1kMzTHdLK/33fvu9COmO1ABoEVsLHz4JzcyTndNO4wzv3yP4cdNvbpVDX5Dpd4t9pql9RlXElqgyLhB/EwHQr2b8Oabr1w+i3Ru9NAkuJ1ZpbXs4UE+YfTHr36da0dDtYUtVvVmNzPdqsj3LDBcEZAA/hUdh2oATQbeEWn2wTC5uLrDzT92P90egHQDtVDWZJtO1HztGTzr2ZCZrXHyuADhz6EHA9+lM1eabRb4to0ZuLi5V3lsQCRwD+9GPu84GP4s4HNamhwW62S3UM4u3uRvkuT1kP07AdMdqAGeH4bYWbXUM5up7g7ri4cYdnHYj+EDoF7Vl63cyaLfSTaNGZ55UL3NoqllHHEvH3TnGR/EPcZpdYmk0W/kbSfnlug0txbBSwj9Z8Dp6EfxfUVs6Ra21vZq9tJ5/n/vHuCcmUn+ImgA0a1gt7MSQzfaXn/eSXJ6yse/sPQdhWPqskul6jN/Yg3SzqZLqBV3LH/02x2b2/i/DNM1W5m0W7mi0o5jlXzJ0CFxaAkAygD8Tt9s+tbulWdtaWam1fzRL+8actuaYn+InvmgBuiwWsOno1nJ5yy/O8xOWlY9WY+v8ulYOq3cuj300ekviKYg3Pybks2Yj956dMkr7Z+pqN1No1/dw6U2+KYeddHYX+wkkAycdcjJ2/wCznpmui06ztrWyWO3IkjcbjITuMpPVie+aADTLK2sbNY7Yl1Y72lZtzSserMe5Nc7ez3GmXV1baIxa1I3XACbxYsWGWT1yCTs7EZ6cUX1xJpF3LYadOVsmw077d32Dcex7A9QD93r0rpbG0t7K1SG2UCMc5zksT1JPcn1oAZplva29hGlmQ8JG4PncZM9WJ7k1zd5O2m30mnaZOYrCVwJ5AuVsWJ5CnoN3p/CTnvikvbmSw1O5tLK4MGmyOguJ1XK2bNnIB6Atxz0XOTXTW9ha29iLOKFfs+CCp53Z6k+pPrQA60s7eztEtreMLCowF659SfXNcvcXE1lJPY2FxJHpAkCy3SLk2mc7kQ+nTn+HP5E15PZ3Eml29039lrKsUl7gk2uc5i3d/wCEbv4d2Dziuqt7WC2tlt4Y1WFRgLjjH9aAGWtnaQWCWtvFH9l2YCDlSp/nn175rljdSw3X9kWtzINHklEX2zBzBwcwq/fJAAbtkjnAwtzKLTVjo1tPLFpjyKsxC48hmGRGrE8K304zgdeOp+xW32H7H5CfZ9uzy8cYoAWO0t47QWiQoLcLs8vGV2+mK5UysrnTEuZP7CEvl/aeSV/6Y7/7ueN3YcZ70q3Us10ukSXbjSjKYlvOQZiAP3O/t3G7vjA5rqhaW62n2UQxi3C7PL2/Lt9MUAZ3iGKOHwrfxRIqRpbMFVRgAAcYrmtLuLiXXNAjd2ntYjMILl+GceVyvvg8bu9R6zd3KaVeW1tPO+hruSO6CbiWxxFuzkx5434/2c962bgBdY8KgAAbJeB/1yFAHUUUUUAFFFFABRRRQAUUUUAFFFFACVS1r/kD3n/XF/5GrtUta/5A95/1xf8AkaT2Lp/GjzOiiivMPuEFFFFAwooooAKKKKACiiigAooooAKKKKACiiigAooooAKKKKACiiigAooooAKKKKANvwh/yHE/3Grvq4Hwh/yHE/3Grvq7aHwHy+bf7x8haKKK3PLCiiigAooooAKKKKACiiigAooooAKKKKACiiigAooooAKKKKACiiigAooooAKKKKACiiigAooooAKKKKACiiigApKWigBK8dW3k17xc0E0hUzzsGY9gM/0FexV5jrdlceGfFKarHFvtWl3qQOOfvL7Hk0LfUfQ7O38JaHBGqCwjcgYLPkk1N/wjOi/9A2D/vmptP1nT9RgSW3uo23fwlgGHtirvmJ/fX86BGZ/wjOi/wDQNg/75qez0bTrCbzrSzihkxjco5xVzzE/vr+dKHVjhWBPsaAHUUUUAFFFFABRRRQAUUUUAFFFFABRRRQAUUUUAFFFFABRRRQByes/8lA0P/rk/wDJq6yuT1n/AJKBof8A1yf+TV1lABRRRQAUUUUAZ+vf8gDUv+vWX/0A14fXuGvf8gDUv+vWX/0A14fQAUUUUAFFFFABRRRQAUUUUAFFFFABRRRQAUUUUAFFFFABRRRQAUUUUAFFFFABRRRQAUUUUAev+CrW2i8PW00GGkmQGR9245HbPoPTtUWryzaZfudGUyXE6mSe2VdwUf8APXGRg+38VZOlST6dpli+hoJ7ua233Fpj5OAdsh9GyAMfxfrXT6BFbCx+0QztcyztunncYd37gj+HHQL2oAdocFolkLm1m+0tc/PJcty0p9/THTHbpWfrDSabqCy6Ovm39zlpLMfdlA/jP90j179Kbqsj6LfmfSwJZrrLS2IzhyP+Wox90jv2b61oaFbwi1N4s4up7r5pbjH3j6AdgOgHagBvh9IZLU3olM91OcTyOu1lYdU2/wAIHTFZ2pzP4fudmlDzBOrSPZgEiEd5QB0XPUdz0707VJ5dEvpG0pBO1yDJNa4JCH/nrx09x37c1p6Ja28Vp9pin+1y3WJJbo9ZT/QDoF7fnQA7SLSCC28+KX7TJc4eS46mT0/D0HasnVpZ9Lv3GiqZZplMk9uq7gn/AE0xkc+38VJqc83h24K6YqTJdbn+yHJ8k9TIoHOz1X16da19GtYIbISwz/anuP3klyesrHv7DsB2HFADdDgtEshc2s32k3PzyXLHLSn39MdMdulZGpTT6TfSw6EpmLqZLi3VNy2+f4xyOTydnfrTtUkl0zUpv7DG+adTJdW4XcsfHEuOze38X4ZrX0SC1h09Gs5POWX53mJy0jHqzH1/l0oAXRoLWKxWW0l88T/vGnJyZSe5/wAO3SsXVXk0O48jS5CsdwDJLAqb/sy/xSqOw9umenen6ncTaJfSf2UgnM6mSW1wSIj/AM9eO3qvftWpolrbxWn2iKf7XLdYkluj1lP9AOgXt+dAE2l21rb2KC0Ikjk/eGXO4yk9WJ7k1z19czaXcz2ulyMLFcG5dY94ss9Sv4c45x1p2pzT6LcXFto581JkZ3gUE/Yyf+WowD8vfZ6jjvW9pFvb2+mwpaussZXcZRz5hPVj7k0ALp9naW1isVqFeGQby5O7zd3Vif4ifWufvbybQ55bHT28222B3yC32AFgMnHVcEkL1GPSnX08mhXUtrpTKbeQb5IypYWOTy4A/hPXb68jjNbul2VtaWSpbt5qyfO8zHcZWPVie+aAF0+xtrXTI7WLE0JXlmw3mZ6k+uc1z15M+mXZ0u2u3TTuDNIAWazU9F3dge2eQPbFLd3c+jTz2OmyL9k4LSspcWGTzx3HcDt34rf0/T7S0sBBAPNikBZ3c7zMW6sx/iJ/zxQBLDZW0NiLSKFPs23bsxkEHrn1zXNXF/cabcPpltc4sg6o14w3fY85+QnoT0wT0yM0k95caVLNpthNvsVIBuWBb7ACeVP94emfu9+K6O0sLW3sBaxRq8DKQ2/5vMz1Leue9ACQ6XZw2DWQhDwPnzA/zGQnqzHuT61zYvJzJ9h+1SnRfN8r7fjn/rnuz0zxv/D3onc21w2jrdyf2OrhZJhktAD/AMsC/p79QOPeupNrbfY/spij+zbNnl4+Xbjpj0oAR7G1exNk1uhtiuzyscYrmIrl7idNPmu5X0dpDGl2es5/55l88jtu74xmmCeSTZp81zINCMpjF3yGlHGIi3Zc5G7uBj3rq5bK2msjZyQIbYps8rGFC9gPSgCh4ijSLwvfxxqERLZlVVGABjpXMadPJJ4i0KFJmuLSISiKZuu7yvmTP8QHHP4dqNa1O8j0i805J/OskDRrqDqWLYH+qPGC3bf0/GtWWNItX8KJGqooSbCqMAfuhQB1NFFFABRRRQAUUUUAFFFFABRRRQAlUta/5A95/wBcX/kau1S1r/kD3n/XF/5Gk9i6fxo8zooorzD7hBRRRQMKKKKACiiigAooooAKKKKACiiigAooooAKKKKACiiigAooooAKKKKACiiigDb8If8AIcT/AHGrvq4Hwj/yHE/3Grvq7aHwHy+bf7x8haKKK3PLCiiigAooooAKKKKACiiigAooooAKKKKACiiigAooooAKKKKACiiigAooooAKKKKACiiigAooooAKKKKACiiigAooqpeajaWLwrdTLF5xKoW4BPpmgC1XmniHQfEd5q14YYJpLV5CUHmrtI7cZr0oEEAg5B70tAXPHh4P8Qqcrp7g+okT/Gn/APCKeJf+fOb/AL/L/wDFV69RQB5D/wAIp4l/585v+/y//FV0HgvQtZ0/WvPv7d44fLK5aRTzx2BrvqKadgCikZlRSzEADqT2qtY6jaagJTZzLMsT7GZemcevekBbooooAKKKKACiiigAooooAKKKKACiiigAooooAKKKKAOT1n/koGh/9cn/AJNXWVyes/8AJQND/wCuT/yausoAKKKKACiiigDP17/kAal/16y/+gGvD69w17/kAal/16y/+gGvD6ACiiigAooooAKKKKACiiigAooooAKKKKACiiigAooooAKKKKACiiigAooooAKKKKACiiigD2DwVBbReG7V7cJukXMrKckt3z9PSma5LLpV6LnSk868uAfMswCRKAPv8dCOOe/T0rJ01pNO0jS5dHXzNQuIAXtB92VR/G3I249e/Suh8PJDLam9ErT3UxxPI67WVh1Tb/Djpj+dADtBgt/sn22K4+1zXI3S3JGCx9MfwgdNvb61naxLNo18X0aP7Rc3Cs8tiASDgH97x05wMfxZwOadrDPpuoB9GBe+uQXltFXKuo6yEZG0j1/i6c1o6DFbfYvtUEpnkuPmlnYfMzeh9MdMdqAF0KC3FkLqG4+1vc/PJckYMh+nYDpt7dKzdXlbw9cfadOAf7UTvseSGbGTIoUEjH8XGCPfqa3cNoVy1zp6iSScM8tp2bAyZPbHf1+taGi2kQhXUGm+1XN0is1wRjKnkKo/hX2/OgB2i2kSQfbPPW6uLkB5LgdG9Avoo7CsnWZ5dBnP9myALdZaSHyzJ5HPzTBR2A6g8Z/Gn6pNLoV5/wASmM3L3CvI9goJ24BPmDHQZwCO5PHNaeiW8H2UXqXAu5boB3uMff8AYDsB6dqAJdJtLa0s1+yP5qy/vGnLbmmJ/iJ75rC168bw9ctPpa+dJOrPPZhSyqAP9dx93BwD2P1Gafqkz6BclNK/eCdWkktACwhHeUAdBnqO56d62NItIILXzopftD3GHkuCcmX0P09B2oAXSrKK1tvMWb7TLP8APJccfvSe/Hb0A7Vi6vNJol639kfM9wpkntgpZYh/z2AHT3H8X1BpNSupdBuZLfTMPC6eZJHtLCzBIy+B/DyTt9vStvSrK3tLbfBJ57z4kkuCdxmOODn09McAUAGkWttb2StbSeeJv3jzk5MpP8RNYGrXr6HfNBpkiiO5IMwKFksizAeYewByeDjkZo1W6l0XUZItIIMLr5l4m0slpkgCTA6dSSvtnFdBp9jbW9kY4yJ1mG6SRsMZsjkk980AO07T4LC28qHLlzukkc7mlY9WY9ya53ULqbRrue00l91sVDz4QuNPywBcY6ggsdnbGemaW8updGuX06xn/wBEwpd2Bb7AGPHPoewPT6V0dhZQWVqIYBlT8zMTkuT1YnuTQA3T7S2tbJYrbDxMNxcncZM9WJ75rnLy4fS9SGk6dcGO0nYCRsZFiW7Bug3dlPQ8jqBSX95JpV49np0zJYvIqTyhMrZMx7EnAz6Hhc/hXRwaZZwWDWSwhoHzvD/MXJ6lj3J9aAJLSxt7O0FrDGBEBgg87s9SfUmuYurqXT7mTTbS6aPTPMVJbsDP2LdnKA9OeOT93dz2pZdQubO4fS4bomxWVYnvyCTbZz+7J6E8Abu24Z5rpreyt7azFrHEvk4IKtzuz1z6570AJb2Frb2Is4oU+z7cFCMhs9c+ufWuUa4ZdTOim4mOiidYfOC5O8jIg35+7xycZHQ4HNSz3D2dxLYWlzIujo4Sa4UZ+yk9Yw2enTn+HOPp0n9nWZ077CIE+y7doQdMev175oAma2ge2Ns0SGArsMZHy49MVyrTyJdnR1u3/skS+UbrnKnH+o3/AKbu33etKt9czXS6S92y2JlMIvxkNKQB+6Ddm6jd3xxzXSiwtBYfYRbp9l27PKxxigCh4hgig8KX0MUapGlswVQOBgVzemXU82v6DCzm4toTKsN0eN/7rlffaeN3f8KZrV/dppN5awTyyaQoaNLwpuLNjiPOeVzxvx7e9bEyqmr+FFRQqhJcADA/1QoA6iiiigAooooAKKKKACiiigAooooASqWtf8ge8/64v/I1dqlrX/IHvP8Ari/8jSexdP40eZ0UUV5h9wgooooGFFFFABRRRQAUUUUAFFFFABRRRQAUUUUAFFFFABRRRQAUUUUAFFFFABRRRQBt+EP+Q4n+41d9XA+Ef+Q4n+41d9XbQ+A+Xzb/AHj5C0UUVueWFFFFABRRRQAUUUUAFFFFABRRRQAUUUUAFFFFABRRRQAUUUUAFFFFABRRRQAUUUUAFFFFABRRRQAUUUUAFFFFABWR4i0GDXrMQzO0bod0br2PuO9a9JQB5sJvEng1tjj7VYA8bssgHseq/wAq2rH4haZOoF3FNbP9Nw/MV1zKrqVYBgeoNc3qngfSNQZpI0a1lPeHp/3z0/KgDSg8RaPcf6rUID9Wx/OrH9q6ftz9utsf9dV/xrgbr4b3yN/ot7byr/00BQ/pmqv/AAr3Wv71r/38P+FAHfXHiXRrbPmahDkdlOf5Vg3/AMRbCHK2VvJcN6t8i/41l2vw2vGb/S76CMf9MlLn9cV02l+C9H04q5hNzKOd8xzj6DpQByq/8JJ4ybDn7NYk84BVP8WruNB0S30Kx+zW7M5Y7pHb+Jvp2rSUBQAoAA7CloAKWkpaACiiigAooooAKKKKACiiigAooooAKKKKACiiigDk9Z/5KBof/XJ/5NXWVyes/wDJQND/AOuT/wAmrrKACiiigAooooAz9e/5AGpf9esv/oBrw+vcNe/5AGpf9esv/oBrw+gAooooAKKKKACiiigAooooAKKKKACiiigAooooAKKKKACiiigAooooAKKKKACiiigAooooA9e8E2dvB4ft7iI75Z0Bkdm3HjovsB6UmsvNY6kJtHQS38yHzbb+F1A4dvQjoD36VjabNPpOkafLoyfaLq4ty8tkASDgHEvHQ5wMfxZwOa6jQobcWQuobn7XJcfPLckYMh+n8IHTb26UAM8PR232NrmGY3FxO2biZxh2cfwkfw46Be1U9Wd9I1AT6WnnXN1ky2I6S4H+sH90jueh+tO1wnTbuO90wbtQnOxrRelyo7kdio53fgeoq14fihe1N6JvtFzcczSkYII/gx/CB0xQAaBHFLbtqDTC4u7n/WybcbMf8swDyoXpg89zWdfzt4anMengTQXAaT7Hz/o56l1x0TPUevTuKXV7mTw/dvJp4SX7XueS1IY7G7zfKCQP7w79ua1dHsoYLc3AnF3PcgPLdcHzfTHoo7AdKADR7KOCA3PnC5uLnDy3H/PT0A9FHYVl6nPNot9IdJQTtcAyTWuCRGf+evHT3HftzUep3cvhy5aPTQk8U6mRrYhj9m9ZflBIj9R+XetrSbOK2tvNSb7TLP8AvJLnj96T3GOg9AOgoAZolrbxWn2mGf7XLdYkluj1lP8AQDoF7fnWTf3E2h3ksOjoLhJFMslttJFqT/y0GOx67O/bvTdWuH0PVX/s6SMJdpumhwxW3bP+vIAOB2I4yRnnnG9pljDZWwELmVpDvkmY5aVj/ETQBHo1tbwWQkgm+0tcfvJLg9ZWPf8AwHbpWLfTyaFdS2uksGgkHmSxbSy2OTy4x/CeTs9eRxmjULibw/dNaWc0KQXrmTfJk/ZCT8zkAcqSeM4APfFb+nWFvYWvlQ5fed8kjnc0rHqzHuTQA3S7O2tLJVtm81Zf3jzE7jKx6sT3zWBd3c2jTzWWmSD7JwXkKFxYZPPHcdwO30pNQuZ9Hu57XSG3WzLvuAELiwywBcAdQQSdnbGema6LTrS2trJI7UiSJhuMhO4yE9WJ75oAbp1haWlgIIAJYpMs7ud5mLdWY/xE/wCeK5+e8uNJlm07T5t1ihAa4Kl/sAPVf9oDtn7vfin6hcyeH7k2mnSp9nnG4o4ZhY5PL8A/IfQ456cZxu6bYW9nZ+VEfNEhLySMcmVj1YnvmgB1nY2tvp4tYkV4GU7t/wA3mZ6lj3z3rnJbqbT5ZNKtLthpysEa6OWazz/yz3d/Yn7uee1JdXMun3MunWVy0emb1WW6C5+xZzlAenPHP8Oee1dNbWNpb2K2kMKC2242dQwPXPrn1oASCwtINPFlHCn2baVKHkMD1z65rmnvbi3c6VFeMmmiTyv7Q5LRD/nnu6Z7B+31pJbqa0nk0u2uX/sgSrHJe4JNrnOYg3foo3fw7sHtXUR2VtHZCzSFPs23b5ZGQR7+tACRWFrDp4sIoVS12GPy1yOD1568+vWuXju5owujx3BXSlk8gaiowQv/ADyz0z/Dv6fjT55Gtr4aH9tb+zSwDTfMXhB6Qs/QZ7EnOOPQ105s7b7F9k8lPs2zZ5ePl2+lADH06zk07+z2t0Nps2eVjjH+e/WubS6muZV0ma8d9NMhiF9yGnA/5ZFumexYdceuaatzLNcLpMt240gymJbzkGbGMQ7+3cbu+MDmuoksbWWy+xPAn2bbsEYGAB2x6UAUPEMUcPhW/iiRUjS2ZVVRgAAcAVzWnXEr+IdBtjMbm3gEojuD1JMXKE99vqPWjXNUu4dOvdJFwktuisn291Y7sLnyScbTJ2znp23cVqSRJDq3hRIkVECTYCjA/wBUKAOpooooAKKKKACiiigAooooAKKKKAEqlrX/ACB7z/ri/wDI1dqlrX/IHvP+uL/yNJ7F0/jR5nRRRXmH3CCiiigYUUUUAFFFFABRRRQAUUUUAFFFFABRRRQAUUUUAFFFFABRRRQAUUUUAFFFFAG34R/5Dif7jV31cD4Q/wCQ4n+41d9XbQ+A+Xzb/ePkLRRRW55YUUUUAFFFFABRRRQAUUUUAFFFFABRRRQAUUUUAFFFFABRRRQAUUUUAFFFFABRRRQAUUUUAFFFFABRRRQAUUUUAFFFFACUUtFACUtJS0AFFFFACUUtFABRRRQAUUUUAFFFFABRRRQAUUUUAFFFFABRRRQAVzviPQL/AFi6ikttVezijTb5ag8nPJ4I9vyroqKAPO7TR7nR/G+kxXV+940iuwZs/KNrcck16JXJ6z/yUDQ/+uT/AMmrrKACiiigAooooAz9e/5AGpf9esv/AKAa8Pr3DXv+QBqX/XrL/wCgGvD6ACiiigAooooAKKKKACiiigAooooAKKKKACiiigAooooAKKKKACiiigAooooAKKKKACiiigD2DwVbW0Xh22lgCmSVAZHzkkjtn29KZrEsmj3gn0tPOuLncXs1GfMwPvjHQjjPr9aydKd9J0jTZ9KXzrq6hBksR0lx/wAtP9kjueh6da6HQI4poG1BpvtF3ccTSbduzH/LMKeVC+nXuaAHaFbwNbjUFuBd3FyuXuMdR/dA/hAPb8+apay0mn6gkmjr5mo3AJe0H3ZVH8bcjbj+936c0mqu+j35l0kebcXWXlsQMq+Osox90+v97681f0KCAWpvI5vtM9180s5HLH+7jsB0A7UAN8PJBJaG8WVp7mY/v5JF2uGHVCv8OOmKoavI/h1vN05lK3Rb/Q9pba3UyIB2HVh0+h6v1SZ9BuzPYRmc3RZ3sl6lgMmRfT39frV3RLWN0/tR51u7q6UZmX7qr2RB2UH8SeTQBNo9rBBaiaGX7Q9xiR7gnJlPr9PQdqxdTupdCupYdLw0Ui+ZLHtLC0BPMmB26nb7fWlv7ifRL2WHRk+0CRTLLbbSwtif+Wgx2PXZ37VsaNb28VkJoJ/tTXH7yS5PWVj39h2A7dKAHaXY21taboX+0G4G+SdiGM2R1J7jHTtisXUb2TwzMYbPbPBKjOLc7ibUDq5wD+79f0pb+d/Dc5j04CaGcNJ9k5P2c93GOiZ6r69O4rX0iyigga4EouZ7rDy3H/PT0x6KOw7UAGm2EUNu0jyLdS3I3SzkAiQEdv8AZ9BWLqNxJoMy2FpchbWcbsMC7WS5wW/3Owz0Pt0W+vJPDsz2tgFlgdfMEZBIs8kZY4/g5Jx7HHFbOmadBb2zv5n2uW6+ee4fBM2R+W3HAA4AoAnsLOCytVitx8p+YsTkuT1YnuTXOanfPoF59l0518mcjerKSlkWYDeT0CnJ4OOlOur6bw9NJY2RFxb7A435P2EFgPnI6pySB14Pbkbmn6db29m0eRc/aMtNK+G84kck9sY7dMUAOsNNgsYHQZleU7ppZOWlPqf8OgrnL25m0y8udP0+WRbCMI104Tc1krf3OckEc9Dt6+1S3F5PoczaXZziS2wNssmW+wgnADHuv93PI78Vv6dYQWFr5MOX3kvJIxy0rHqzHuTQA60tbWCxSC3RGtyv+8HB7k981zFxcGzu202zuZF0nzVhllUZ+zuf+WSNn6eu3P5SXd3Po881lpkmbMYMkmwuLDJ5x6juB2+lblnpdhDosenRIJbIpjDHdvB5Jz7k54/CgCzFZ28NmLSOFBAF2+XjgjvXMXN9PptxJpltclbAOqPeEbvse7PyZ6emCfu5GadJqd3ZTtpMdz5kKyLF/aLjPkAg/K/YuMAA9ORn36K10+2tbH7HHEGhIIYP82/PUtnqT3oASDTLSCwNksKmBgd4fneT1LHuT61zDXcq6kdENzKdLE6wG5xlt5XIg3Z9uTjI6H1qSW6msJX0q0unXTUYRtdcsbTP/LMN39ifu557V0P9lWR0v+zhCv2XbgKPzzn1zznrnmgCZrK2eyNm0CG2K7PLx8uPSuZN3Ml2dHF4/wDZ4l8o3pzuU4/1O7+923fh1py6ldzXC6ObspEZDF/aK8NJgD5FPQSdRn2OOa6BdMsl03+zhbJ9k2bPKxxj/HvnrnmgChr9rBb+Er63hiRIo7dtqAcDAz/Oue028nuNf0GFm8+CAyrHc9N/7rlffb0yOKbrWp3kekXljHOZtPUNGt+yFi+B/qiehOeN/wDWtWVEj1fwokaqihJcKowB+6FAHU0UUUAFFFFABRRRQAUUUUAFFFFACVS1r/kD3n/XF/5GrtUta/5A95/1xf8AkaT2Lp/GjzOiiivMPuEFFFFAwooooAKKKKACiiigAooooAKKKKACiiigAooooAKKKKACiiigAooooAKKKKANvwj/AMhxP9xq76uB8If8hxP9xq76u2h8B8vm3+8fIWiiitzywooooAKKKKACiiigAooooAKKKKACiiigAooooAKKKKACiiigAooooAKKKKACiiigAooooAKKKKACiiigAooooASiiq2o30Om2Mt3cHEcS5Pv6CgCyTjrTQ6t91gfoa8lvtc1rxLf+Ra+aAx+SCE4AHuf6mkl8PeJtPT7R5FwoXkmKUMR+AOaAPXaK878MeOJY5UtNYfdGThZz1X/AHvb3r0NWDKGUgg8gjvQIWmrIjHCupPoDSS/6p/oa8x+HzMfE7AsT+6bqfcU0ruw+lz1KikpaQBRRRQAUUUUAFFFFABRRRQAUUUUAFFFFABRRRQAUUUUAcnrP/JQND/65P8Ayausrk9Z/wCSgaH/ANcn/k1dZQAUUUUAFFFFAGfr3/IA1L/r1l/9ANeH17hr3/IA1L/r1l/9ANeH0AFFFFABRRRQAUUUUAFFFFABRRRQAUUUUAFFFFABRRRQAUUUUAFFFFABRRRQAUUUUAFFFFAHr/guxgt9AtrhMvNPGC7scn2UegHpTdbkl0y+FzpKedezqfMtAMiUAcOcdCOOe/T0rH0y4n0fR9Pk0pDdT3NuXkshk9Af3g9OcAj+LPHNdPocEBtBex3IvJboB3ucY3+wH8IHTHb60AN0CC2+yfa4rj7VPcndNcMMM7emP4QOgXtVLV5G0O7W705POkuSRJYLnMxx99MA4I78YI98U7WidJukvNNG67uW2tZr0ueOWx2Kjnd+B6irWgRRS2/9omb7Tc3A/eS4xt/2AP4QD2oANBhSSD+0XnS6urkZeVAQqj+4oPIA6YPOevNUdXkbQbr7TpoEj3RJkseSGOOZVABIx/Fxgj36muXDaHcm604CSadWeW07MAMmT2x39frWjolpEtut/wCcbq4u0V3uGGCwIyAB/CvoKADRLWKO3N2J1up7rDy3A/j9APQDoBWZqtzJoF2zaaFlFyC8lqQxER7y/KCQvqO/bmjVpptEvc6PH9oluFeSSxUEgYBPmjHTnAI/izxzWpokEAsxdxXAu5LkB3ucff8AoOwHTHagBdHsoILY3Czi7muQHlujg+b6Y9FHYDpWPqV1L4euXi0wJPHMpka2IYi1PeX5Qfk9V/LvSapct4f1IpYPGIbqMs8BBK2zbsGYgA4XnBHHP443dNsIrKElXMssvzSzNy0h9c+noKAG6TZw29pvSYXLz/PLcHB80nv9PQdhWJqFxJ4fuWtdMkQwTje0ThmFlk8ycA/If7pxz04zht5eSaBdSWFnJF5M7eZvcEiy3Hq2BjaT0Bxz7V0Gn6dDYwMi5leU7ppZOWlPqT/SgBNNsbeztNkTeb5vzySsctKT1YnvmsC9vJtEuH0+wmjFtJgmR1ZhYZPU4GNp7AkYPXim6jfyaDemw06UG3lKhy6krYFmADE9ApySFPp6GujstPgs7UwIN+/JkZ+WkJ6lvXNADbHTrW0sjbxr5qSZMjyHc0xPVmPcmufur240e4k0uyuEa1JUfaHDN/Z4Y9GOCCP7uSMd+KL25k0e6k0+wnIsyFMrlS32AMfX0PYHp16V0dnY21rZfZ4kDRMDuLc+ZnqSe+aAEtNPtrax+yogeJwQ+/5jJnqWPfNc7Lcz6bcnRbW7AsiVUXLZLWYP/LMnGMn+Ek5HftSXN7NptxJptrclNPDqkl2Rn7Fuz8menpgn7uee1dHb6baW9ibNIVMDA7lbnfnqSe5PrQAQ6daQ6f8AYUhU25UqUPO7PUn1J9a51725guf7FivdtmXEYvzktEP+eW7GN/YMTwPemy31xaXEmlwXTHTllWJ74gk2uc/uy3c/dG7+HcM84rpU060Sw+xCBDbFdpQjIb6+p96AFt7G1trIWcUCC3C7dhGQQeuc9c+9cvFczxXT6JHd7dPacol6N37tcZ+zqcY39txJ498CpZ7iW1v10I3zfY2IBuOS8QPSJm6AnsTzj8DXR/2fa/YPsPkJ9m27fLxxigBr6bZyaf8AYGt0Nrt2+X6f/X9+tc6l1cXN1/Yk17vsw5Q3vIecD/lluxjcOhIPI9801Lyea6XSZLtxpxlMK3wyDKQB+53dj1G7vjA5rpJNNtJLAWJgUW4GFReNuOhHofegCn4hhig8K38MUapGlswVVGAABXNaZc3E2vaDCztcWsJlENy3Bf8Adcr77Txu7/hTdY1W7k0q6snuc2KiVI7/AG/8fRUDEeemfvDd/FtOO9a86hdY8KKoAASXgD/pkKAOoooooAKKKKACiiigAooooAKKKKAEqlrX/IHvP+uL/wAjV2qWtf8AIHvP+uL/AMjSexdP40eZ0UUV5h9wgooooGFFFFABRRRQAUUUUAFFFFABRRRQAUUUUAFFFFABRRRQAUUUUAFFFFABRRRQBt+EP+Q4n+41d9XA+Ef+Q4n+41d9XbQ+A+Xzb/ePkLRRRW55YUUUUAFFFFABRRRQAUUUUAFFFFABRRRQAUUUUAFFFFABRRRQAUUUUAFFFFABRRRQAUUUUAFFFFABRRRQAUUUUAJXH/Em6eLRYoFOBNJ83uBzXYVx/wASrZpdFhnUE+VLzjsCKTGtxnw60mCLTP7SZQ1xMxVWI+4oOMD612RAYEEZB6iuP+HOpwzaQbAuBPAxO091JzkfjmuxqnuSjz7xf4MWNXv9Kjwo5kgX+a/4VL4I8VtMyaXqMmX6QyseT/smu8rzbxv4aawuP7U05CsLHMip/wAs29R7GpWg9z0eX/VP/umvL/h7/wAjQ3/XJv5iuj8J+K49TsjZ30qpeouATwJR6j39q5z4e/8AI0N/1yb+Yq4rUPsnqdFFFSAUUUUAFFFFABRRRQAUUUUAFFFFABRRRQAUUUUAFFFFAHJ6z/yUDQ/+uT/yausrk9Z/5KBof/XJ/wCTV1lABRRRQAUUUUAZ+vf8gDUv+vWX/wBANeH17hr3/IA1L/r1l/8AQDXh9ABRRRQAUUUUAFFFFABRRRQAUUUUAFFFFABRRRQAUUUUAFFFFABRRRQAUUUUAFFFFABRRRQB674M0+OHR7W9dmluJYQoZv4E7KvoP50Xs6+FcyRKX0+VmItk+9E+CTsH909x2rM0a6bw7oNhe5eeyuYx5luDmRH/AL0YJ5B7r26jvW9pFu12Rq140ck8y/ukRt6QxnoqnufU9z7UAO02ye4mTVb50muGT9yqHMcCHsvqT3bv06VS1CU+G5RPaqZre5c5sl+/v6lox6dyOnekvZv+EWfzYh5unTsf9FDANFJ1zHn+E9x26jjIq/pNkxb+0rx0mvJ1+8pykSdQie3qe5oAj0q1S+j/ALTu3iupbmPChfmjjjP8C5/U96p3V4/hUJFk3FjLkW8Zb54SBnbnug9f4fpin3VwnheaWdwX065dpCq8vFKRk4HdWx+B9ulnR7CR/O1DUgkl1d5wudwhiP3Yweh9SQOSe/WgCfTLAxyNfXbie9mUAyD7qL1CJ6L/AD6msu/uz4XfZaqJrWbcyWwJzAe7DA4j9fTtSXd+3hV/I2/abOUE20fmAPC391if+Wf+1/D09K1dLsDAr3V1Ik97cAGWRfugdlT/AGR+vU0ARWOlQywy3F86X095GFkk6ps6hEHZf5nk1TuNTfw0Ft7wtc28ny2sm4b89kbJ/wDHvzplzcDwtdkKpbTbkHyYVIJjm6lRn7qEfUA56CtCx0veJLrUwlxd3CbXBGURD/yzUenr69aAG2Wjq9lN/ayJcXV2P9JJ5GOyr6AdvfmqU+p3WiTJpkjrdPKB9lmkblRnGJfpnhu/1pk+oz+H5RpibbgS4Fm8sgAiycbZD12jsep6da1bTRreK0mjuv8AS5rnm5mkHMp/oB2A6frQAkGiWws7iG8H2qS75uZZBzIe30A7AdKzZdWu9NuV0culxcuVW3uJG4AOceZ78f8AAqbdard6AyaZIBcvOQtlcSNwoJC/ve/y5HI+97HNasGjWq2Etrcj7SZ/mnkkHzSN6+3tjpxigBbXR7aK0nhuB9qkuubmWUZMpx39AOwHSsc6pd6bfNoaOs0rFFtZ5W+4GDHEh9Rt4HVuKmk1O70Zxpc5+2TycWUzMBvGcYl9Cvr/ABD3zV630O3FnPFe/wClTXWGuJmGC7Dpj0A7Y6UASw6NaJp8tpOn2hbjJneTkyse5/pjpgYrHl1K80+7GjLcrKzFRHeS8mEHoJOxb09e/vI2r3mmyjSHVbm/chbWV2wsinOGkPYjByO/brxettAtotH/ALPnd52YmSSc8O0hOd+fUHp9B1oAmi0azTTZLFo/Mily0rOctIx5LE/3s4Oe2BjpWVJq95p1yujsyXF25VYLiQ/KAc48z/a46fxUra1eWkv9jyqk2qMQsE2cRupBw7/3SApyvc9OvGlDotounyWlwv2nz+Z5JPvSN/e9vbHTjFADY9CtfsUsFwXnlnYSS3DHEjOOjAj7uOwHSsttWvF1A6A1xGLncFN7jHykZAx08wgcDp39qWTUr7T7gaIJkmuXwLe8kYfKh/56Du47f3uvrWl/YNp/Zv2QF9+/zftBP7zzf+emf739OOlAEj6LZNpq2HllY0O5HVsOr9d4bruzzmshNSvbm8OiNdIsisUe+TguAOVUdBJjr6daWPVL3Urj+xRKlvcpkXF3Gw+ZR/zyH9498/d9+K2JNHsm01bBYvLhT7mw4ZG7MD13Z5zQBn+I9LsovCN1bJboIbeEvEuPusATuz69ee+TnrWPaahJc+IdAtZ0XzrUSqzx8owMQIwfXHUdqXXdbuo9MvdGmEU12sbBrncBG8e3OcdRJj+H8elWhaw2mqeFYreMRptmbA7kxAk0AdbRRRQAUUUUAFFFFABRRRQAUUUUAJVLWv8AkD3n/XF/5GrtUta/5A95/wBcX/kaT2Lp/GjzOiiivMPuEFFFFAwooooAKKKKACiiigAooooAKKKKACiiigAooooAKKKKACiiigAooooAKKKKANvwh/yHE/3Grvq4Hwj/AMhxP9xq76u2h8B8vm3+8fIWiiitzywooooAKKKKACiiigAooooAKKKKACiiigAooooAKKKKACiiigAooooAKKKKACiiigAooooAKKKKACiiigAooooASoby1ivbWS2uF3xSLtYVNRSA8s1fwhq2j3RuNNEk8IOUeH76/UDn8q7PwXJfy6J5mpPK8zStjzQQwA4x+hroKo3us6dp5Iu7yGJh1UtlvyHNMC9TZI0lRo5FDIwwQRwRWGfGegg/8fw/74b/AAqzaeJNHvG2QahCW9GO3+dAHE+J/BVxZyteaSrSwZ3GJfvx/T1FVvh3keJSD18luv1FeqVELaATmcQxiYjHmbRu/OmnYHqTUUlLSAKKKKACiiigAooooAKKSigBaKSigBaKSigBaKSigBaKKKAOT1n/AJKBof8A1yf+TV1lcnrP/JQND/65P/Jq6ygAooooAKKKKAM/Xv8AkAal/wBesv8A6Aa8Pr3DXv8AkAal/wBesv8A6Aa8PoAKKKKACiiigAooooAKKKKACiiigAooooAKKKKACiiigAooooAKKKKACiiigAooooAKKKKAPW/BunKukWd7PIZpjCBGWHESeij+Z707U7geGHN1bp5lrOW3WinkPgncg9OOR+NZek6nL4e8P2E8zPdWs8JZYgcyRsFJOPVOPwro9Ms2dxqV46TXUq/IUOUiQ87UPf3PegBulWPmY1K7ljubqdOHQ5jjQ/wp7e/eqd9cDwqDc8vpcjYaEEb4nPTYCRkHuvbr0zS3rf8ACM5ubf5tPlfDWg6o57x/XqV+pHerOl2xvHj1a8dJZnXMCqcpAp/u+57n8OlAC6baNeMNT1Dy5JZU/dRqwdIUI6A9CSOp79uKo6hPJ4VjMkJWTT5W2pDI+0wSHptJ6oe46jqOKdfXA8K/vI1MlhKWItk+9G2CTsH931HarmnWJuHXUtQeO4nkTEaqd0cKN2X1yOrd/pQBLpunLCjz3Lrc3Vwv72UjII/ur6L7VmXl7/wimFI82xmO2CMyKrRP/dyx+57/AMNF7ef8IoAAGnsJN3lQg5kiIUsQPVOP+A/Sr+n2AmDX1+Yrm4uI9vHzRpGf4F9Qe570ALZaUWL3OqFLm7mXawxlI1P8CD09+prOvNRfwsVgl/0i0mytqDIqvG39xix+5z97t37Ut3dv4WCRA/aLKXIt42b54SB0z3jHr/D+VaNjpa4kub4pdXVymyRiMqEP8Cj+7/PvQAafpKx2k63+y4nuiWuCRkHP8Iz/AAjoKzrm/n8OPHZMRdRXB22RkkCsjf3HJPKjPDdex7Ul1qD+GWWz/wCPiCQf6MHfmHkDDn+4Mj5vwrRtdHj2TSaiVvLm5TZM7D5dv9xR2UfqeTzQAtpo8SwzG+23dxcjE8jjgj+6B2UdhWbPqdzoU8elnbcyXHy2TySgY5xiTJzgdiOvTrSXOqzeH7iLTHYXbXGFsiz/ADAlgoWT25+93wa07fRoDbTpfhbua6H+kO4+96AegHb8+tACW+iQC2mW9P2ue4/18zjBY9gv90DsB0rOm1a60e5TR5Clzcz4FnM8gXIJx+85zkeo+90HNFxqd1os6aW0i3TzAfZppW5QE4/e/wBD3+tacGiWws54bofaZLrm4lk6yHt9AOwHTtQAkWiW32KSC6H2iSY7ppm4Zm7EHtjtjpWbJqd9YXSaI0kc95MP9GuXZR8nq65zuGO33vzol1a7066XRy6T3MhVYLiQ8KDnHmf7XHH96tGPQ7X7FLBcFp5Z2DzXDHEjOOjA9sdgOlACx6HaCwktpQ0rSnfJMx+dn/vZ7EdvSs1tWvoLsaEHifUW/wBXcsy7fLx94rnJcD+Hv16UkmsXlndjRWeOW8ZlSK6bhAGBILjs+FOF78VpjQrM6e1rIHdnfzWnJxIZP74bsR29OnSgB8Wi2iWD2kimYSndLJIcvI394n1/l2rDj1G8k1eXwwblQ8fP2tjiRotoO0Du+D19ATip21W+jvP7DMsbXpIAu8DbtIzkr/fwOn49K0v7Dsxp32MBs7/N87P7zzf+em7+97/h0oAfNo1pJYx2iIYRFzFJGcPG394H1/nWUuqX9xdtoRkiS/QZlukZceX/AHlXOQ5Hbt16YoXV76a8/sRZIkvQSrXeAV2gAkqO74P3e3WtFtCtBYpbxF45I3MiXAOZBIerlu5PfPXpQBU17TbS28I3tukKlI4mcbuTvxncT6571i2V/NceItBtJ9ryWvmqZox8jgwggezDuPp61JreuXM2m32kssP2qOOQTTA/u3VVBOz/AGsMMjtzVr7NDaap4Vit41jjCTHA9TECTQB1lFFFABRRRQAUUUUAFFFFABRRRQAlUta/5A95/wBcX/kau1S1r/kD3n/XF/5Gk9i6fxo8zooorzD7hBRRRQMKKKKACiiigAooooAKKKKACiiigAooooAKKKKACiiigAooooAKKKKACiiigDb8If8AIcT/AHGrvq4Hwj/yHE/3Grvq7aHwHy+bf7x8haKKK3PLCiiigAopKWgAooooAKKKKACiiigAooooAKKKKACikpaACiiigAooooAKKKKACiiigAooooAKKKKACiiigApKWigBKRmCqSxwByTS1yvxA1N7HRRBExWS5baSP7vekwRheKvGs1xM1lo7skQO1pl+859F9B796yLDwfrep4lMHlI/PmTtjP4df0re+HugRyRnVrpFf5isCnnGOrf0r0CnawXPNV+G+oFfmvbUN6AMR/Kqd74B1q1QvGIbkDtE5z+RAr1aigDyTRPE+p+H7kW1z5klurYeCXqo/wBnPT+VepWF7BqFpHdWz745BkH+hrH8W+HYdY0+SWNAt5EpaNwOWx/CfrXOfDXUnS6n02RvkZfMQHsR1prUHpqei0UlLSAKKKKACiiigAoopKAM3XNZttEsTc3JJzwiL1c+griD4o8U6szSaXamOEHgRQh/zLA5/SneLzJrPjK10sMRGpVPpnlj+X8q7lZNO0e1igee3tIlGFEjhB+tC7g+xx2leNtQtb9bPXrcKCcGTZsZT6kdCPpXfKwZQynIPIIrE1jRNN8T28Mhn3BCds1uynI9M81bumGkaDKyMzi1gJBbqcDjNDegHO+JPGU1tenTtHiWa4B2s5G7B9AO5rIbxF4v03/SL6B2hB5EtuFX8wAaufDayWVrvUphvlLbFY9eeSa7uWNJo2jkUMjDBU9CKNg3Mzw9r1vr1l50Q8uRTiSMnJU/4VrV5t4cP9jePJrBCRDIzR4z+K16TR5h5BS0UUAcnrP/ACUDQ/8Ark/8mrrK5PWf+SgaH/1yf+TV1lABRRRQAUUUUAZ+vf8AIA1L/r1l/wDQDXh9e4a9/wAgDUv+vWX/ANANeH0AFFFFABRRRQAUUUUAFFFFABRRRQAUUUUAFFFFABRRRQAUUUUAFFFFABRRRQAUUUUAFFFFAHrfgzTkj0e1vZnM88kIVWYf6tOyKOw9fWn3M6eFmL4LaXKSViTloH5OFH90+nY+3TL0i8fw54dsb+R2m0+aMeZEWG+Nz0KZIyD3Xt19a3tMtHu2XU7/AMt5ZUzFGrB0hQ9gejEjq3ftxQAum2UtzOuqaiVa4Zf3ESncluh7D1Y92/Acdal9N/wjE32iIGSwuGO61TG9H67ox3B7r26jvSXs58KDzl/eaZK20QFwGhc9NmTyp7jt1HGavaZYuZP7RvmWW8kX5dpysKn+FP6nvQBHpdoL5Tqd+Yp5blMIinfHFGf4Ae+e57/Sqk123hXEEm640+TItRu/eRNjPlnPVPRu3Q9jReXA8KefOV36dOzOFB5ilIJx/usR+B9qu6ZprSIb3VAJry4jw6sAViU/8s1HPHqe9AD9M090ka+vmWW+mXBI5WJOyJ7ep7nms28u/wDhFpCsaedZT5MUAYBoW74z0j/9BovNRbwqVhk/0izmyLVTKqvG/wDcJY/c5+9/D37VqadpzRF7m+ZZ72YYkYD5VH9xQf4R+tADNM03Ae8vnS6vLlcO4GUVOyIOy/z6ms26v28LP9nC/abSUE20e8B4D/dYn/ln/tfw9OeKS8upPDN4tvAFks7wYtoXkA8qbPI5IxHg574PHGRWvp2mLbLJLcsLi7nH76Vh1/2QOyj0oAbp2mKkMkt60d1c3Q/fPjKkf3FB/hH69ay7i+m8NOLFCLmCYf6IJHwbfnG1yesY7HqOnpSSX0vh2caXGqTfanP2HfIFCZP3WychR2x16da1rHSY4IpTct9quLgf6RLIPv8AsB2UdhQBHb6JbmynjvcXc11zcSsOXPbHoB2x0+tUG1a70yUaQ4W6vnIW1mdsK6nODIexGOf73brSXd5deHXisotlxFduIrLzXwYnJA2t3KDOcjkdD1BrSh0S2+xSwXQNzJOd00rcMzeo9MdsdKAFtNGt4rSaK6P2uW55uZpBzKf6AdgOn61kjVbvTLuTQxi5uSVFnNK3BVgT+8P+ztPu3HHeppNUvNHkXTLhftdxNxYykgeb7SehXPJ7j3q5BoUBtZ1vT9ouLohp5sYJYfd2+m3t6UASwaLapp8tpcL9p8/meST70revt7Y6YGKyYdSv7TboLyCbUx8sd05BVozkhyP7wAxtPJIzk5zUraveafMukSoLnUZOLWQnCyrz8z+m3Bz69utW7bQII9L+yTyPNMzeY9z0kMnXcD2x29hQBNFotmmmvYuhlSX5pXc5eR/75Prnv2wMdKyTqt9Bcf2Es0bXhbZHeuQVCY6sO8mP4eh69KX+2L4Xn9gbov7SP/LzuXb5eM79uc78fw/j0rWXRrIacbJ498bcszH5mb+9nrn3oAauh2Q002JVypO9pS370ydfM3f3s85/pWUdXvhd/wBgNJGNQyFN7kBdhGQ23/noR/D079OKkOoajZ3Q0NWW4vHXdBcuRxH3aReu4e3DfnV06Bamw+z7nMxcTfaScyeaOj59f0xxQBK+h2TaatiEZUQ7kkVsSK/98N/ezzmsldTv7m4OhNPGl2pKy3sZADJ/sjtIR1HQdfSnR6re6jdPoiPHBeQ/8fVyjqfk9YxnO4+/3fyrVfRrM6ctkkZjRDuR1Pzq394H196AM/xFpdlF4RurdLdRHbxM8Y7qwH3s9c+p75OaybXUWuvEHh+1uIwlzaiUPsOUIMQKkH6duopde1u5TT77Q51ilvlhYtMHARotud2M5D4/hx79KsraQWeq+Fo7dAilZmPqSYhkk96AOtooooAKKKKACiiigAooooAKKKKAEqlrX/IHvP8Ari/8jV2qWtf8ge8/64v/ACNJ7F0/jR5nRRRXmH3CCiiigYUUUUAFFFFABRRRQAUUUUAFFFFABRRRQAUUUUAFFFFABRRRQAUUUUAFFFFAG34Q/wCQ4n+41d9XA+EP+Q4n+41d9XbQ+A+Xzb/ePkLRRRW55YUlLRQAlc9rPjCw0W/azuYbl5AobMaqRz9WFdDXmniyNJfHkEcihkbygynoRS6h0bNv/hY+kf8APtff98J/8VUkPxD0aRwHS6iH954wR+hNa/8AwjOif9Au2/74FQXfhHRbmBoxYxREjh4xtIpgadhqFrqNuJ7OdZYz3U9PrVmvMfCLTaN4yk00uWRmaJgDwcdD/n1r06jzDyCisu/8RaRpshju76NJB1QZYj6gA4p+n67pepttsr2KR/7mdrfkcGgDRooqlqGr6fpig3t3FDnorH5j9AOaALtLWLbeLNDu5BHFqMe49N4ZB+bAVsFgF3EgKBnNAFe6vrWy2faZ0jLsFUE8sTwABVmvM/Fd9a3Hi+wmhuoZYUaPLpIGVfm55BxXolpf2d7u+yXUFxt+95UgbH1waFtcGWaKKKACiiigAooooAKKKKACiiigAooooAKKKKACiiigBK87+J7N9qsV/h2MfxzXolcV8S7FptOt7tBnyWIb6Gkxo6Dwuqr4b08KAB5Cnj6Vq1yHw91iO70oae7YuLbOAf4kzxj6dK6+qluShaKSikMQ9K8r8Okw+PgsI+XzpFwB25r0TXdVg0fTZbmZhkAhFzyzdgK4T4d2kt3rk1/ICViU5b1Zv8miO4PY9MpaSloAKKKKACiiigApKWkoA8n1y7uLPxxcT2q7p1kKxjGeSMD+dbcHgGe+BudW1GQ3MnzMFG7HsSaoeKF/snxzBfyrmFnSXOOoHWvSIJo7iFJoXDxuMqwOQRQvhB7nmWo6Vqfgq7jvbS4L27ttJHAP+ywrsdZvBqHgm5u4eBLb7senr/Ws/wCI95BHoi2rMpmlkUqvcAdT/T8avaTp8kvghLJwQ8tsygHtkHFK/usNmil8Nf8AkBS/9dj/ACFdfXA/Di+SBrrTZ2CS79yqepI4Iru5ZUhiaSVgqKMlj0ApsSPOrn/kqMe3/nqv/oNekV5t4czrPj2a/j3eTGzyZ/DAFek0LZDe5ja14n07Q544LwyGV13hY0zgZxk/kfyrO/4WFonpdf8Afsf41v3WmWF7IJLuyt53A2hpYlYgemSPc1F/YGj/APQKsv8Avwv+FAHJLrlprvjrSJbPzNsaOrb1xztY131cZfWVrZePdFS0tobdWjckRIFBOG9K7OgAooooAKKKKAM/Xv8AkAal/wBesv8A6Aa8Pr3DXv8AkAal/wBesv8A6Aa8PoAKKKKACiiigAooooAKKKKACiiigAooooAKKKKACiiigAooooAKKKKACiiigAooooAKKKKAPWvB+nZ0qxvrl/OlWHEAI+WFT6D1Pc0+/nHhY+bCu+xlLf6KnWNsEkoP7vqO3Ws3RdTk8PaBZTXjvcWM8W5AvMkTAElcd1OOvbvxXQaZZySynUr8o11KuI0RtyQIf4VPcnu3f6UAN02xNwy6lfulxcSJ+7CnMcKN2T1yOrd/pVW6uB4VXzWJfSmbAQEb4GPQLnqp9O30ouW/4RhmuI8tpUr/ADW4+9A57xjupPVe3UdxVjTbV76ZNWvtryMv+jRA7lgQ+nqx7n8BQAtjZtqDLqOpKkhdf3MGQ6RIw/IkjqfwFUby7fwtsjU+fZTZEETN88JAzjPeP3/hp17c/wDCKq7onmadLuMcAPMMmCcL/sH/AMd+lXdI0/MZv78rPe3UY8xuCqIeRGnX5R+p5NAD7DTFAkub0pdXVwm2RyMqEP8AAo/u/wA+9ULm+/4RYLHLmaxk+W3Bcbo27Jkn7vv2pLi8HhT5Zt82mybjCq8yQsASUx3Xjg9uh45q9YaeZ2e+1IRzXFwm0Rg7kijP8A9c9z3+lADbTSfOea71UJNc3MXlMg+5HHnOwevPOT+lU7nU38M7YLom5tpfltWLgOG/uNk9P9rt3onvG8LYgk3XNhJkWq7v3kTf88yT1T0bt0Par9hpe7zbrUtlzd3KbXyMoiH/AJZqD/D6+p5NADbLR1Nrcf2mqXE95zPkZAHZB7L2/OqdxqNx4fdLO4b7Ws522bu4D5/uuT1Az978+abNqL+GiLKUNcwSf8efz/MvIGxyeijIwx7fSr9po6tHPLqhS7u7pdsxx8ir2jQdlH5k8n2ACDRYpIpn1MLd3NyuyVmHAXOQi+gB5+vPWqM2q3OizJps2Lqab5bOR5AC3bDn29e/1pJdVl8PMNPud13vH+hybgGYbgoWQ9sEj5uhHv1v22ixNbTjUgl3cXY/0hyOPZV9AO3fv1oASLQ4ZIZTqLfarqcDzJum3HICf3QDyMd+TVKXWbrSrhNKuAtzeTYFpKWCiQE4+f0I/XtzSSand6LIulzEXk0nFnM7YLDOMS+hH97+L61oW+h24sp4r3/Sprrm4mcYLntj+6B2A6fWgBqaFbvayLeEz3MxDyXHRww6FT/DjtiqDapfRXn9hmaNrskBbvjAQgnkf89MDp360ravd6bMNIfbc3zkLbTO2FZTnBk9CMHj+Lt1q9baBbRaN/Z87PMzEySTniRpCc78+ueh9h1oAk/sOy/s77Hsb7/m+bn955n/AD03dd3v+HSs46xew3Q0UiJ9Tb7kxICFP75Gc5/2e/0pG1q8tJho0oSbU2ISGc8RupBw7+hAU5XuenXi+ug2p05rWUvJI7ea9znEvmf3wexHb06dKAEGgW32Qo0kjXTP5pvCf3vmf3s/pjpjis8axeXOoHQC8cN+ufNuAeCmAcoP7xB6dsE8046tfxz/ANis0TameFusARlMffK9mwPuevtWh/YNp/Zv2Qb9+/zftGf3vm/89N397+nHTigBZdEtGsooIA0DwEtDOh+dGPVs98989e9UBq19PdNoo8qPUUGZZ1IKBP76rnOT6Hp9KaNZvppv7FTy01QZV7jgxqoAy4HdsEfL2PXir7aBbDT0t4XkjmjbzEus7pPM7uT3J7joelAFPXtJsrfwlewiEPsjabe/LNJj75Pdvf8ADpWRZ6hJc+IdBtJ1Uy2vmq0kf3GBiBH0IHUVLrevXE2k32lNDH9vjikFwwb91tUAllPUkhh8vUc56c2BbQ2mqeFYreNY02zHA9TECTQB1lFFFABRRRQAUUUUAFFFFABRRRQAlUta/wCQPef9cX/kau1S1r/kD3n/AFxf+RpPYun8aPM6KKK8w+4QUUUUDCiiigAooooAKKKKACiiigAooooAKKKKACiiigAooooAKKKKACiiigAooooA2/CP/IcT/cau+rgfCH/IcT/cau+rtofAfL5t/vHyFooorc8sKKKKAErzPxdKkHjuGWVtqJ5TM2Ogr0yvMfGUCXXjeO3kJCSCNSV64NLqg6M7L/hMdA/6CKf98N/hVe88caJbwlobg3D44REIyfxFVP8AhXGj/wDPzff99p/8TUtv8PtEhfdJ9pnH92STA/8AHQKYHO+DLe41jxTLq0i4RGaRj23HoBXQePdcm0uxjtrRzHPcZ+cHlVHXHvXTWtrBZwLBbRJFEvRUGBXnvxJyNasy+fL8r/2Y5o7IF3LWheA4bmzS51WWUyTLu8tDjGfU+tQ+IfBa6XanUNJnlBg+Yox5A9QRXoUe3y12fdwMfSqurlRpN2X+75TZz9KT02BGV4S1uTVtCaabDXEGUf8A2sDIP41xnh7T7fxRq1zNqt4yylsiMNhm+mfStn4YBvs+of3C6Y+vOf6VHrvgGaS6kudJlQK5LGFzjB9jTejBbFrUvh7Ym0c6fJMs6glQ7Bg3tWl4SsNUs9Hks9U4GcRfPuKqRyK4tYvFnh/lPtaRR9gfMj/LkV2PhDxOddjkhuI1juoQC23o49QO1AHD634ei0vXrbTkneRJigLkAEZOK9C8N+G4fD/n+VcPN52M7gBjGf8AGuW8Y/8AI7ad/vRf+hV6LQn7oPcWikpaACiiigAooooAKKKKACiiigAooooAKKKKACiiigBKhuraK7tpLedd0cilWHsamooA8i1rRtQ8K6mLi2dxDuzDOv8AI+/863dO+I5VFTUbIsw6yQt1/wCAn/Gu9mhjniaOaNZEbgqwyDXNX3gPR7pmaISWzH/nm2QPwNADF+IWilclbpT6GMZ/nVO++I9osZFjZzSP2M2FA/InP6U0/DW2zxqEuPdBVm0+HmmQuGuJprj/AGSQo/SgDi5JtW8W6qiHdNIeABwkY9fYV6loOkQ6LpsdrF8zDl3x95u5qzZWFrp8Ihs4I4U9EGM/X1qzQIKWkpaBhRRRQAUUUUAFFFFAGTr+hW2u2fkz5R15jkA5U/4VxP8AwjPizSmaLTZ3eInOYZwg/JiK9LopAcDo/gi9mvlvNenD4O7yt+9mPufT6V3qqFUBRgDgClopgcV4m8FzXV62oaRIsczHc8ZO3J9QfWsg+HPF+oAW97NIsHrLcBl/IEmvTKKEBkeHdCg0Gx8mM+ZI53SSEYLH/CteiigBaKKKAOT1n/koGh/9cn/k1dZXJ6z/AMlA0P8A65P/ACausoAKKKKACiiigDP17/kAal/16y/+gGvD69w17/kAal/16y/+gGvD6ACiiigAooooAKKKKACiiigAooooAKKKKACiiigAooooAKKKKACiiigAooooAKKKKACiiigD1rwdpqLo1peXDmeZ4QqbxxGn90D+Z71Lc3C+FcyPubSXJ2ovLQP12qO6n07H2rM0a+k8PeHbG8uJGm0+WMblJG+Jz/dz1B9O30rbsLNtQZdR1FY3Mi/uIAQ6RIR69GJHU/lQA6wsZrqddS1QAzkfubcHKW6n+bHu34Diql/OPCubofPpkrYaAEb4nPeMEjIPde3UcZpLq4PhVA7Ey6W52pGWG+Fj0VcnlfbqPpV7TrKSWZdSvyslyy/ulU5SBT2X3Pc9/pQBHp9ib5f7Q1ERyyXCYSJWDxxRsPug9CSOp79uKqy3b+FlWGYNcae/yWpB+eN8cRHPVTjhu3Q9jTbm7XwozAr5ljcSM0KBgpjkPO0ZIG3P5VetdKM7NdasEuLiVCuzrHCh6qo/mepoAfp+nP5jXuo7Zb2VcEdViU/wL7ep71nXt7/wihC7RLYzkiCLzFVon/u5Y/c9/wCH6Ut1qT+F9sFyTcWsvy2pLgOrf3GJP3f9rt3rRsdNbc91qOye7mXa4xlI1P8AAoPb19aAG2GlnL3WpMlzeTrtc4yiKf4EB7e/U9TWdeag3hUrBJ/pNpPkWqmVVeNv7jFj9zn738PftSXN5J4ZuktUHm2dyNtpG8gBjkz9zJP3MEc846elaljpax+bPfFbm7uF2Suwyu3+4o7L7d+9ACWWlKI5ZNR2XN1criZiMqB/cUH+Efr1rNub6fw28dllbmG4O2y8yUK0Tf3XJPKDPDdex7UjX8vh6VdLwLgzt/oO6QAKCfuNk5AHY856da07TR41jme+Iu7m5XbNI44K/wBxR2Uen40ALZ6RFHBN9sxdXFyMXEjj73+yB2UdhWXPqVxoU8elfJcvP8tk8soG3nG2TJzgdiOT060+6vrrw+0VkcXSXLiKyZ3wysSBtfuVGfvD6HtWjbaPALaZL0C7luR/pEjj7/sPQDsO1ACW2iwLazJeH7XPc8zzOOXPt/dA7AdKzJtWu9HuU0dylzcT4FlNJIBwTj97znI7Efe6Dmi41K60W4TS/NW4aYD7NNK3MQJxiT1Hoe/StWDRrZLOaC4X7S9zzcSSctIe30x2A6dqAGw6Jaixkt7kG5ec7ppX4Z29fbHbHSsyHUtQtSuhOwm1X/lncNjY0XOJCPUAY29yOpBzT5tVudFnTTJcXU8xxZyPIF3c4xJ9PXv9atW/h+JdP8q5laW9ZvNe8HEnmdiD2AHAHTFAE8eiWi6fJaSKZfNO6WVz87v/AHs+vp6VlnVb+G7GgiSJ9Qb/AFd07LtEePvFc5Lgfw9+vTNO/tq9+1/2HiL+1P8AntuGzZjO/Gc7sfw/j0rSGiWf9ntaSKz7m8xpSf3hk/v7uzUAIuhWY082p3szNvM5b94ZP7+71/z0rMj1fUJbyXQE2nUYvv3YACCLAO/HXf8AMBt6ZOc4p7X2pRXiaGZUa6dSyXfGfK7kr/e7eh6+1Xn0G1FmkUG6KeJjJHcjmQSHqxPfPfPWgBzaHZnT1tAHUq29ZlP7xX/v7vWs1dTv7i7bQTLGl8n+tu0ZcGP+8q5yHI7dB16Yp0er3uoXL6PCY4L6L/j5nDBgq+qDuT79O9aLaHafYFtYw0bRt5iTA5kEnd93cnvnrQBQ8RaTZReE7qFIAFt4mkQ/xBsdc9cnv61lW2otdeIfD1pcRiO7tll8xVOVKmLKsD7jt1FP17XLhdOvtGuI431AQsXdXARo9ud2M5DY/h/HpUqWcNlqvhdIExvEzuxOWZjEMknvQB19FFFABRRRQAUUUUAFFFFABRRRQAlUta/5A95/1xf+Rq7VLWv+QPef9cX/AJGk9i6fxo8zooorzD7hBRRRQMKKKKACiiigAooooAKKKKACiiigAooooAKKKKACiiigAooooAKKKKACiiigDb8I/wDIcT/cau+rgfCP/IcT/cau+rtofAfL5t/vHyFooorc8sKKKSgArzbxR/yUG2+sVek1n3GiaddXy3s9qr3K4xIScjHTvR1DozQpaSloASuW8d6FLq2nJPaoXuLYkhAOXU9QPfvXU0UgR53oPjxbKzS01W3mcwjaskeCxA7EEiovEPjN9agOnaXbSqsx2lm++3sAOldxe6DpeoSGS7sYZHPVsYJ+pFPsdG07Tzmzs4Ym/vBcn8zzT33DbYzPDOhSaX4da2djHczgs7KcFGIwOfauS0rxJfeGtRubTVo5Z1LfNlvmB9RnqDXp1VL3TLHUABeWsU2OhdeR+NHW4dDlbv4jaf8AZ3+y2ly8pHAkCqv44JqD4d6Zcefc6tPHsSUFI8jG7JySPaumg8MaJbyCSPTodw/vAt+hrVVQoAUAAdAKFoB5x4+drTxRZ3RXKqquPfDdK7DQPEdnr4l+ypMjRY3CQAdfTBNXr7TrPUYhHeW8cyjpuHT6HtUenaPp+llzY2yQF/vFSTn86FtYHqXqWkpaACiiigAooooAKKKKACiiigAooooAKKKKACiiigAooooAKKSloAKKSigBaKSigBaKKKACiiigAooooAKKKKACiiigAooooAKSlooAKKKKACiiigDk9Z/5KBof/XJ/5NXWVyes/wDJQND/AOuT/wAmrrKACiiigAooooAz9e/5AGpf9esv/oBrw+vcNe/5AGpf9esv/oBrw+gAooooAKKKKACiiigAooooAKKKKACiiigAooooAKKKKACiiigAooooAKKKKACiiigAooooA9Y8H6az6XY315IJnWHbboB8sK9yB/ePc/hU11OvhUmQKW02ViVgT70L4JOwf3T6dvpWZouqSeHvD9lPfs82nzRZjYAF4nwTsx3BwcHsevHNdBp9jNNMdQ1NV+1OMJCDuWBD/CD3Pqe/bigBmn2L3cw1PUikszpiGJTujgQ9h6se7d+g4qtLP/wiwJmJfSWPyHq1ux/hx3U9u4+lLcv/AMIwWuFJbSHb54hy1uxPBT1UnqvYnI4zU9hZyX8q6nqKgswzbwZysKnv6FiOp/AUAGl2bXhl1HUY1eS4BWKNsMI4T0XHTJHJ65qpPeN4VAhfdcWEmRbLu/eQnGdhJ6p6N/D0PalvLn/hFEeTb5mmPny488wyYJCj/ZP6fSrml6czob3UwJr25TDhgCsSn/lmo5GB3PfrQA6w0sN5t3qPl3N1cpsfIyiRn/lmoP8AD6+veqUl9/wjCiC53zWLHFqwOXQ9oznqPQ+nWkuL3/hFBi5Ly6W+fJI5eFsE+XjupwcHt0PHNXLPTWuS95q0aSXEylRCfmSFD/APU+p7/SgBtppJupZ77V0SSe5i8nyRykUWc7M/xHPJb16YFVpNTfw2FttQL3Fu3FpKCC7HtG3v6N0PfFJNeyeGMQz77mxlO21O75437Rknqp7N26HsauWek+b5lzqqpcXU67HUjKRof4FHp6nvQA2y0dZbW5bVY0nnvSTMDztX+FAf9n1GOearPqU+gFLK933gkO2zlyA8noj+4/vdCPfq2XUZPDjLZzq91FLxYncNxbIAjYn0yMMe363bbRhKksurFLq6uF2yHHyRr/cT0A9epPNACQaIlxHPLqwS6ubpdsn92Nc5CJ6AHnPUnn0xSfVrvTJl0hytzeOQttPI2FYHODJ6EY/4F2pl1qt5oLxaZKv2mS5YR2Nw7cckDEvf5cjkdR6HNasOi2wsZbe6H2l5/mnlfhnb19sdsdKAC00a3is54br/AEuW65uZZBzKf6AdgOn61mjVZ9FuTpM4a6lfAsGZgGlB/hc9tvr3HbPV0mp3mjyLpk4+2XEvFjKxA8wdMSehXPXuPersGh25tZkvv9KuLjBnmbgk9tv90DtjpQAtvokLWs66iFu57sf6Q5HB9FX0A7fn1rMh1K/tGXQGlWbUR8qXbkFShyQzD+8AMbT1xnJzUjaveadMNIkQXOoSYFpIxwsi8/M/oVwc+vbrxcttAt49J+xzu80rN5klyeJGkznfn1Hb2AoAf/YNn/Zv2P592/zftGf3vm/89N397/8AV04qn/bd5FMNJaGOTViMI2cRMv8Az0PcD1Xr6etMbWby0mGjSos2qvgW8nSOVCD+8b0wFOV7kcdeLo0C1ayaGVnedm8xroHEnmf3ge2Ow6dqAGDw9EbMh55Gv2fzTfYHmeZ2I7ADpt6Y4qp/bV3dXR0NRHBqgyJpgcoqYB3oO5IPC9uc9OXf2tqCTf2KwjbVT92fH7to/wDnqR2PH3fX2q7/AGBa/YPIBfzt3m/as/vfM/v59f0xx0oAJtBtjYwwWrNbTW53wXC8uj92OfvZ7g9aqf2zezzHSUiji1VR+8fOY0X/AJ6L3Oeyn8aYNZv5ZjoyIiasMiSY8xpHx+9A7k5GF9evFXW0C3WyWKCR47lG8xbsnMnmd2Y989x0xxQBS13R7O38I3sPl+aURpjJIcu0uPvk+v8ATjpxWZa6i914h8P2s8arcWolVyhyjAxAgg+uOo7VJrmu3E+lX2lNboNRihf7V837tYwAd6nqd24YHUZ56czC1hs9U8Kx28YRSszHHcmIZJoA62iiigAooooAKKKKACiiigAooooASqWtf8ge8/64v/I1dqlrX/IHvP8Ari/8jSexdP40eZ0UUV5h9wgooooGFFFFABRRRQAUUUUAFFFFABRRRQAUUUUAFFFFABRRRQAUUUUAFFFFABRRRQBt+EP+Q4n+41d9XA+Ef+Q4n+41d9XbQ+A+Xzb/AHj5C0UUVueWFFFFACUUUUALRRRQAUlLRQAlFFFABRRRQAtFFFACUUtFABRRRQAUUUlAC0UUlAC0UlFAC0UUUAFFFFABRRRQAUUUUAFFFFACUhIUEkgAckmlrzbxx4gnvb86RZMwiRtkgU8yP6fSkB0t/wCN9GspDGJXuGHB8lcj8zUmgeK7bXbyS3ggkjKJuy5HPNcxH4B8jSZ7u/uWEyQtIIowMAgE4JNQ/DP/AJDdx/1xP8xVJdAfc7a/8Sabpupx2F5K0UjqGDlflGemTWqjK6B0YMpGQQcg1xnjXwrPqMr6laS7pVQBoSOoHoaqfDnWpGkfSp2ZlCl4s/w+opLUGeg0UUUAFFFFABRRRQAUUUUAFFFFABRRRQAUUUUAFFFFABRRRQByes/8lA0P/rk/8mrrK5PWf+SgaH/1yf8Ak1dZQAUUUUAFFFFAGfr3/IA1L/r1l/8AQDXh9e4a9/yANS/69Zf/AEA14fQAUUUUAFFFFABRRRQAUUUUAFFFFABRRRQAUUUUAFFFFABRRRQAUUUUAFFFFABRRRQAUUUUAes+EdLR9Gs7u8YXLtBsjVx8saHqAPU9z3qaa5HhZczFm0o8JzloG7KPVT29PpWbod/JoHh6yubyRptOljB3Hl4GPbHdT27j6VtWdo2pyLqOpRqUZT9ntjhljUj7zdixH4AcetAC2dlNfTLf6oo3DmC1zlYQe5/vNjv27VVvLgeFQZyS+lu2PKBG+Fj02AnlT6dvpRLcN4WTExabSidsPOZID2Tn7y+h6joeKuWFlLcXK6nqODPtxBEDlYFPp6se5/AcUAR2VidSH2/UwkhmQiKFW3JEjDsR1JB5I/Cqz3j+F40t7kNPYN8lq4xvVscRt69OG9uaSS6TwqXjlUvYTyM1uExmNzz5eOgXPTHTv61bt9Ka8d7zWVSaaRCiQdY4EPVR6se7fgMCgB9lprSym91QJLcupURnlIVPVQPfue9Ubu+/4RUKj5msZTtt0LgNG3ZMk/d9+1LNqTeGgttfF7i3f5bSQEbyeyNn/wBC/Or1lprSSSXmpqkt1Mmwx/eSJD/APX3Pf6UANtNKMxe51bZcXMqlSuMxxIeqqP5nqao3WpP4XKwXBNzay5W1JkAdW/uMSfu/7XbvRJeP4ZuFsmDT2UwxZBm+ZHz/AKrJ/h7gnp054rRsdK5mudR2XN3cJskyMoif881B/h9fXqaAG22kLKksuqLHc3Nwu2TIyqL/AHF9vfv1qjcahceHXjs5W+1RznbZs8gDBv7rk9QM/e/A9qRdQk8PsNLlRrhpGIsfnHKk8ISeRt9Tnj8qv2mjIyTy6mVu7q6XZMxHyqnZEHZR+ZPJoAW20WIwzNqIW7uLldszsOMf3VHYD/69Z8+qXGiTR6ZJi6ln+WzeSQAntiTPPHr36dadNqFz4f8ALsplN2szCOykLAMzEgBH+mfvenv1vW+iwtbXC6iFu57sf6Q7Dg+ir6Advz60AJDocLQS/b2+1XNwB5sx4Ix0C/3QO2KoTavdaTcJpM2y5u58C0lZwoYE4/edwR7fe7c0S6ndaLKmlysLuWUAWk0jYOM4Al+n97+L61oQaJbiyuIrz/Spbvm5lccue2PQDsB0+tACR6FbNaSR3eZ55iHlnPDbh0Kn+HHbHSqMmq31hdLoztHPeyj/AEa4ZgAU9XGc7hjt1/OkfV7vTZ10hylzeOQtvPI2FIOcGT0Ix0/i7Vfi0G2+wywXLPcT3DB5rluHZx0YEfdx2A4FACpoVr9ikhm3SzSsJJLgn94XHRge2O2OlZ51e9huxoeYn1Jv9XOzDbsx98rnO7H8Pfr0pG1q8s7gaNJ5c2oMVSK4PEZBBIZx2bCn5e/brxoLoNodOa1lLySO/mvcZxL5v98HsR29OnSgAGg2v2MxM0jXBbzDdE/vfM/vZ/p0xxVCPWb6W8l0NEU6nF9+4H+rEeAfMx1zyBt9T1xTn1TUIbiPRpGiOoSD93dHAVk/v7f73+z0z7Vabw/bpZxpbO0d3C5ljuzzIZD95mP8W7oR0I+gwAPbQbU2SwqXSZG8xbkH96JO7Z9/TpjiqC6rfXF22iboo9QQZluFYbfL/vKuc7j6Hp16Yp66zeX0zaXbIkGpJxPIcMkI/vKP4iew/OrjaDajT0toWkjmjfzUuc5l8zu5Pcnvng9KAKPiHRrGHwtdIkXzQRvKsmfnLEckt1Oe/rWbb6ibrxB4etZ4/KurZZfMQHIKmL5WB9xUuva7L/ZV9pNxbg6iIW37GGwpjJkB+n8PX+dLFYw2Oq+GEhBJcTO7scs7GIck96AOwooooAKKKKACiiigAooooAKKKKAEqlrX/IHvP+uL/wAjV2qWtf8AIHvP+uL/AMjSexdP40eZ0UUV5h9wgooooGFFFFABRRRQAUUUUAFFFFABRRRQAUUUUAFFFFABRRRQAUUUUAFFFFABRRRQBt+Ef+Q4n+41d9Xm+h3o0/UVnMUkuFI2xrk810v/AAlsY/5h17/36NdlGSUT5vM6UpV7rsdHRXN/8JfCduLG6bcNy4TOR60v/CWp/wBA69/79GtudHnPD1E7NHR0VzQ8YQNt2WV0xYbgFTOR0zTv+EtT/oHXv/fo0c6B4eonZo6OiubHi+AhCtldMHGV2rnIpf8AhLYwMnTr0D/rkaOdA8PUTs0dHRXN/wDCXw5UCxuiWG4AJnI9aX/hLU/6Bt7/AN+jRzoHh6idmjo6hurqCytpLm5lWKGMZZ26CsAeMIG27LK6bcNwCpnI6Z4p3/CWR99Nvf8Av0aOdA8PUTs0Tf8ACZ+H/wDoIr/37f8AwoXxjoDMFGorknAzG4/pWLr/AIhh1PRbmzjtZ42kX7zJwu1gTn8q0x4rjCgDTb3p/wA8jRzoHh6i3R0MciSxrJE6ujDKspyCPUGn1zQ8YQNgLZXTEjICpk46U7/hLU/6B17/AN+jRzoHh6idmjo6K5pfGEDbdlldNuG4bVzx0zTv+EtT/oHXv/fo0c6B4eonZo6OiuaXxhA2NljdNkZ+VM8fhSnxbGASdOvQBySYjRzoHh6idmjpKK5seL4WOFsbtjgH5UzwenShvF0aqWbT7wKBkkxnAo50Dw9ROzR0lFc2PF8JJC2N0xAB+VM8Hp0obxdEqlm0+8AHJJjIAo50Dw9RO1jpKK5seLoiSFsLtiOu1M4obxdEi7nsLxQOpaMgUc6D6vUvax0lFU9Lv01KzW5jRkViRhvarlNO6MZRcXZi0UUUxBRRRQAUUUUAFFFFABSUtJQAV5JoOJfHcRmGSbhzz684/WvW68r8YabcaJ4gGoW4KxSyebG4HCv1IoTsw6WPR9a/5At9/wBe7/8AoJrz/wCGn/IbuP8Arif5itpfGmnaloVzFcSfZ7t4HXy2BwzFT0P+Nc74AvrWw1W4lvJ44U8nGXbGTkU47g9j1Q9DmvK/DmV8egW/3fOkHH93mt3xF47tltnt9JJllcYMxGFX6Z6mqnw40iRriTVplIQApGT/ABE9TSjvcHtY9DpaSloAKKKKACiiigAooooAKKKKACiiigAooooAKKKKACiiigDk9Z/5KBof/XJ/5NXWVyes/wDJQND/AOuT/wAmrrKACiiigAooooAz9e/5AGpf9esv/oBrw+vcNe/5AGpf9esv/oBrw+gAooooAKKKKACiiigAooooAKKKKACiiigAooooAKKKKACiiigAooooAKKKKACiiigAooooA9X8Iaa0ulWN5fOsxSLbbxgfLEvrjux7n8BU9zcL4VJkYM2lSE7UXloH64Uf3T6dj7dM7RNVfQPD1lNqDGWwlizHIo+aN8E7CO4ODg/n61u2VhLczfbtURfOYER2+dywKe3ux7n8BQAyxsJLyUajqqq8zqRFb53Jboe3uxHVvwHHWF5/+EZbFwzNpDH5JMFjbN/dIHJU9j2PHpSTyHwwDKSX0gnBXq1sT02+qE8Y7fSprSyfU5Fv9TRWUjNvbHDLGpHU9ixH5UAJptk1+ZdQ1SDLz5WGGQZ8qE9AV7MRyev9Krz3j+F8RTb7jT5Mra/NmSN8ZEZz1U9m7dD2NLdXR8KxMzgyaYQfKGfmhfBIT/dOOPT6Va0/TTcKb3VlE11PHgxsMpCp6oo/me9ADrLSvM8y51VY7i6uE2upGUjQ/wDLNfb1PeqjXp8Nn7PeedNYtxayKC7g9oj6n+6T9DST33/CLjF6zy6a2RDJ1eNsEiM+oODg/n61Zt9LN8WutZiSSSRSq25+ZYVPb3b1P5UANtNJa9kmvtYjRp7iLyhbg5WCPOdue7Z5LevTgVWl1Wbw+wsLpXuzIMWLhgGkOQAjk9CCR83Qj34KXGoT+HHjs5CLqK4O2zZ5AGVv7jknlRn734HtWha6NEYpm1ALd3Fyu2Z3HGP7qjso/wDr0ANt9Fjkt5jqYS6ubkfvmxwPRU7gDt371VOp3Ghn7HfiW83cWUyjLTH/AJ5v6MP73QjnqDSS6lL4fK2d0JLpJflsmBG52yAI2J78j5vSrMOii5WSbWNtxdSrjA+7CP7qen16mgAg0RbmKabVwtxdXC7Xx92Jc5CJ6YODnqSM1UfVrzTZRpEii6v3wLSVzhZFOfmkPYrg59e3Wm3Wr3ehvFp1wn2ma5cR2U5OA2SBiTuCMjkda0YtDtzaSRXebiachpZjwxYdCp/hx2x0oAW10WCO1mjuybua55uJpBzIfb+6B2A6Vl/2reabdvoePtN2xUWUsjY3IQSTIf8AZ2n3bjA71M+q3ekyLp10v2q5l4spcged7P6EZ5Pce9WodBga2n+3Hz7q5ZXlmHBDD7u3029qAJYdFtVsJLa5H2lp/mnlf70jevtjtjpWVDqWoWhXQXcTaoOI7l8bGiOcSEeoAxt6kjOSDmpm1i7sJV0qaMXGoycWz5wsq8/M3pjBz69qs2/h+FNN8i4laW6ZvNe76SGT+8D2x0A9KAJ4tEs1057ORTKJTulkc/O7/wB8n19PTtWa2r3mnyjSJEFzqL4FrKxwkinPzP6FcHI6nt14c2t3drMNImiWXVXwIGHEcq8/vD6Y2nI9uOtXYtDtjZyRXWbiaYhpZjwxYdCD2x2x0oAbHoNubOSO6d57mYh5Lo/K5cdCv93HYDpWdHq9/Ley+H1KnUYvv3gwEEWAd+3rvwQNvTPOcVKdR1C0uRovyXF667oLhiMeX3Z165Htwfzq3/wj9t9lwHf7Zu8z7Z/y08z1z6dsdMcUAOl0G2+xxR2rNb3EBLRXI5cOepb+8D3B61UGs3s5/sxLcRauOJWwTFGv/PUHuD2HXPB6Ug1m9lmOkRxIurL99zzGicfvPfORhfXrxVk6BCluDBK6XytvF4eXZ+5b1B9OmKAKeu6NZweFL2Mx+a6RtMZnOXaTH3ifX+nHSs211FrrxB4etLiMR3VqJRIFOVKmLKsD7jt1FS65rs0+k3+lm2A1GOF/tK7vkSMAfOD3zuGB1556VItnDZar4XSBNoYTMx6liYhkk96AOuooooAKKKKACiiigAooooAKKKKAEqlrX/IHvP8Ari/8jV2qWtf8ge8/64v/ACNJ7F0/jR5nRRRXmH3CCiiigYUUUUAFFFFABRRRQAUUUUAFFFFABRRRQAUUUUAFFFFABRRRQAUUUUAFFFFAGp4dg+0aoqCRomCFldf4SOn1+ldLb3kusSizlZYo0GZSh/1+CR8n+zxyffHvXN+G7dbrVlidmCFTuAOMj0+ldzdWMU0Kqo8touYnXgofb/CuuinynzuZTiq1nvb7ht3p6TxIIj5EsX+qkQfc/DuPUVnQ3k+qyGxfbCY+Lho3B3+yd8Hv3HTrRDez6nMbAyCLZnzZEPMgBx8nt6+nStCfTojBGtviB4f9Uyj7v+IrbfVHn/w9J79PILrTo3hj+z4glg/1TqPu+3uD3FZ8N3LrTm1OIYo+LjY4Jc+ikfw+/wCHrRb30usS/YyywqgzMyt/reSPk/2eOT+FaFzp6PHGbciCaEYjdR0HoR3HtS31QfB7s9/yFurCKS2RI/3DRcxOoxs/+t7VmW15LrEotJSkUcYzLtP+vwSPk/2eOT7496da3b62xgkKxxR/60I2fN5I4P8Ad46/hWndWMc0Kqn7p4uYnXgofb/Cnvqg/h+7Pf8AIbeWCTxp5TeRLFzFIo+5/iPUVnw3c+rSGyfbD5XFwyODv9l74PfuOlJDezapKbEuIdgPnOh5kAOPk9uOT26VoT6dEYEFv+4khH7p1H3fb3HtRvqg+D3Z79PILrT42hj+z7YJYB+6YDhfY+x9KzotTn1ST7DEFtpBnzpFkDYX/Y9/ftRb30msyfZGKxKgzKVb/W8kfJ/s5HJ/CtO406CW3WNF8ox8xtHwUPqKN9UGkPdqb/kMn0uBrVIof3LRcxOvJU/1z3z1qhFfT6nKdPO2F48i4kRgQQOMJ357+nTrSxXk9/OdOaRYzHkSyoceYB/d9Pf0rQm06FrZI4QIWh5idRyp/wA9aN9g+DSe/TyG3OmxPBGsB8iWH/VSKPuf4j2qjFdTavIbNsQrFxcFHBL+y98HuevakgvptVlNkXEIQHzXQ8yDOPk9uOT26VoXOnRtDGLfEEkI/dOo+77H1HtRvqg+D3Z7/kF1YI0KG22wSwD90wHA9j7Gs+C7k1xzb/6iGP8A14VwWc/3QR/D79+nrRbXr61J9lciJIxmXY3+t5I+U/3eOv4VoXWno6o8B8iaIYjdR0HoR3HtRvqg+D3Z7/kNvLAbUltCsE8Iwhx8pH91h6fyqlbXZ15vLK+VbxY81N4Jkb04/h9+9FrctrjGKQiOGPHmIp/1p9j/AHf51evbMBFnt2WGaFflbou30Pt/KjfVB8Huy3/L+vwEvbH7tzassNxEPlP8LD+63t/KqlrN/bzZceXaxn5otwJkb3x/D/OktLltdYq/7q3ixviz80hIzz/s/wA6uX1oEH2q2dIJol6nhWUdm9vftS31WwfB7svi/L+vwEv7YxH7ZalUmiHIY4V1HY/0PaqtrKdefzH+SzjP+qyN0jf7WOgHYd+tJZ3H9vNukXy7eLaTCerkgHJ/2fT1q3f2wize27rDNGuWJ4V1HZv8e1G+q2D4fcl8X5DdQt2tib60KpIg/eIxwsijsT2Pof6Vh69ctqvh69vFLRQRKNkecMWyMlsdOvT8a1rN/wC2286YbbeM8QHqW9W/oPxqv4tsFbSLqaJjGzIFkCjO8ZHUf1o8+g1o+R/EWfCX/Iu23/Av/QjWxWP4T48PWw92/wDQjWxVQ+FGWI/iy9WFLSUtUYhRRRQAUUUUAFFFFABRRRQAlQXdpBfWz291EssT8FWFT1ia94osNCwk5aWdhkQx9fqT2FIDn7/4cRM5bT7wxg/wSrnH4is8fDjUc83duB681Zb4lybvl0tce83/ANjSf8LLl/6Baf8Af4/4UwLmm/Dq2idX1C6afH/LOMbVP1PWu0hhjghSKFFSNBhVUYAFef8A/Cy5f+gWn/f4/wCFa3hrxk+uan9kayWEbC24Sbun4U9WB11FFFIAooooAKKKKACiiigAooooAKKKKACiiigAooooAKKK5rxM3if7VCugxr5ATLt+7yWz0+Y+gHT1oAg1n/koGh/9cn/k1dZXnFj/AG5/wm+k/wBvgebtfy/ufd2t/d969HoAKKKKACiiigDP17/kAal/16y/+gGvD69w17/kAal/16y/+gGvD6ACiiigAooooAKKKKACiiigAooooAKKKKACiiigAooooAKKKKACiiigAooooAKKKKACiiigD1fwnpSz6PZ3d+VuT5HlwxsvyRoeDwepPc+nHSrLXI8MII7l3bS+kLk7mh9Iz3I9D+FZugX8uh6FZT30jSaZNGCJcZa3b+6QOSp7EdDxWxaWj6tKNQ1OHERBFvavg7FI+846biO3YcetAC21lNqdwl9qiBUTm3tDysef439Xx+A+vNV57geFk3SEvpLNhRnL27H+Eeq+ncfSla4bwydlyZJdKbiGQAs8Ddoz3Kn+E9uh7GrFhZS3lwNS1NB5uD5FueVgU/zY9z+AoAZbWB1b/TtTQMskZWC3DZEaMMEkjqxB6jp2qEXreGoktL3dLZgbLSZQN3A4jYeuBwe+OeaT7SvhdpIbhZGsJXL2xjXcUY8+VgdBn7vbsfWrFtpb37Nea1GryyKVjts5S3Q9h6se7fgOKAH2umtdzG+1ZEkmZCkcBG5IEIwRjuxHU/h0qnNe/wDCLqsFxumsW+W2O4F0PaM5PI9D2705tSfw7/o2omWe3bi0mVdzue0TD+96Hoe+MVastNednvNWjR7mZSvkn5khQ/wD1Pqe/wBKAEtdJNzLPe6sqS3FzF5JiX7kcWc7B6nPJJ79MCqk+pv4aC218Xubd/ltJNw3k9kbP/oX50jXknhu5+xSLLcWcq5su7h8/wCpz6dwTjA45xV6y0rf5tzqoS4u7hdjgjKRof8AlmoPb19TQA2HR1ulmm1hEuJ7hNjJ1WJP7i/zz1J/CqsupXGgFLO7JvBL8tnKWAdz/cf3H97v356tj1CTQc6bcRy3MjMfsAXnzVPRCT029ye3PtV210YSRzS6qUuru5XbKcfIi/3EHZR69SeT7ACQ6JHPHPJqwW6ubpNkpP3UXqET0APOepPPpVWTVrjRpE065Bu7iT5bSQsAZe2HPYj17/WmS6tN4fkXTroNeNLxYMGG6U5AEbnsQSPm6Ee4wb9vokT2039phLq4uR+/fHHsq9wB279+tADI9CjnhmfU3+03dwBvlHy+XjlVj/ugHn1J5NVpNaudLmTTLtRc30mBayBgomHTLf3SO/r29KbJql3o0g0yf/TJ5eLKZmA3jOMSehX1/iHvmr0Gh2/2OaO+/wBKnueZ5mGCx7Y/ugdgOlADV0CCW1lF8xmu52DyXCnaysPulD/Dt7f/AFzVV9YvbKddKnWOfUZB+4lyFSRf7zDsR3A69vZr6veabKNIkUXOoOQLWVzhZFOfmkPYjBz69uvF2PQbc2UkV073FxMQ8tyeHLjoV/u47AdKAEXw/btZyJcO8t1M4le76SCQfdZT/Dt7AcAcdzmqdavIrkaQ0ccmqn7jk4jZf75HUf7o/lTG1q8tJf7HlVJtVYhYJekcikH94390gKcr3I468XxoFqbA28rO8zN5jXOcSeZ/fB7EdvyoAYPD8JtCHmka+Z/ON7x5nmdiPQDpt6Y4qt/bl2bn+x/KjGrf3s/utuM+Z69P4ev4c0japqUUi6O6odTfiO5xiN4/+euP7w7r6+1Xf7BtBp/2YF/N3+b9pz+983/npn1/px0oAa3h+3+xqkcrpeI5lW8HMnmHqx9QehXpjiqo1i9nuDpCpFFqij95KDmNV/vqOpJ/unp3pg1m+lm/sZFjTVQSHn4MaoMfvAO5IIwvr14q82gWwsVggd47iNvMS6J3SeZ3cnvnuOmOKAM/xBoVlD4XuQqv5sCPKJ937xnI+Ys3fd0I9MegxRg1EXev+HbeSMxXVusokjJzwYvlIPoRUuu67J/Yt7pl1at/afksJEj+5sxzKGP8OO3XPHvRFYw2OreGBEGLSCZ5Hc5ZyYhyTQB2FFFFABRRRQAUUUUAFFFFABRRRQAlUta/5A95/wBcX/kau1S1r/kD3n/XF/5Gk9i6fxo8zooorzD7hBRRRQMKKKKACiiigAooooAKKKKACiiigAooooAKKKKACiiigAooooAKKKKACiiigDU8O24udUVN7RsFLK6nlSO9dNHfz6hKNPLrEeRJMh/1gHUJ7+vpXM+Hbc3WqrF5jRqVO4r1I9M9q7q4sIJrRYAvliPBjZeChHQiuuinynzuZTiq1n2+4ZcabDJbRxxfuHg5hdOqH+o9R3rPhvJdWf7FIyxquRK8Z4mA/uH09fypsV1NqkosJpBGiZ810OPPAOML6D1/KtS6sIpLZUj/AHDRcxOgxsI9Pb2rXfY8/wDh6T3/ACEutPikhj8rEEkHMLqMbOOn0xwRWdDdPrTm1lYQxKP3oQnMw/2T/d9/wptveS6xKtnMVijUZlKn/X4JHy/7PHP1x71p3lgk8SeUfIli5ikQcof6j1FPfVB/D92e/wCQl1YK6RvbEQTQD92wHAH90j09qoxX8mrubNP3G0fv2DckZIwh/Dr2+tNhu59WkNi+2Hy+Lho3zv8AZO+D3PUdK0LrT43hj+z7YJYB+6dR932+h7ijfVB8Huz36eQXOmwyW8aRfuHg5hkTqh/qPUd6z4buXVnNnIyxov8ArWjJ/fAHHyn09fyohupdbc2pPkRR/wCv2uMyH0Uj+H1P4etaN3YRSW6rGfIeEZikQY2f/W9qN9UHwe7Pf8gu7GJ4Y/JIgkg5idRjZ7fTHasyHU5tUdbNWW3LZ3TI2d4HUIfX37UWl3LrchtZNqRQgeeUP+uOSBt/2TjJ/Kta6sYLi38pl2beUZOCh7EHsaN9UGlP3ai1/Ijm0yBrSOGEeQYeYnTqh9ff3z1rOivpdTk+wuyxgZEkqHiUDqEP8/Skiup9Ql/s6aUKqZEsqHHngdl9Pf06VqXNhDLarEn7ry+Y2TgoR0Ipb7B8Gk9/yG3WnQywRrF+4kg5hkTqh/qPUd6z4bqTWHNnIwjjX/WlCf3w6fKf7vr+VNtrqbWZGsndY4of9e0Z/wBdycBT2U45/L3rTu7CKW3URnyHh5ikUfc/+t7U99UH8P3Z7/kJd2MbQxtCRBJAP3TgYCj0+ntWfBdPrjG2kIhhUZlVTzMPY/3D69+lJa3cmsyLaz7Y4kGZNp4nwSPl/wBnjn64+ulfWMc8asjeRNDzFKv8H+I9RRvqg+D3Z7/kNvbJdiTwMtvNAvyPjC4/ukf3ao21ydcbypR5UMYDPHnmX0P+5/Oks5311ik+1IISBIiniVv/AIn+daGoWqtGJo3WGaEZSQ9B7H2NG+qD4Pclv+Ql/Zqdt3C4guIFO1+xXureo/l1qlbS/wBuviceXbxEFoM8yHsT/s+g70lpO2uS4uB5UEOCYM8yHqCf9n09e/pV3UrYBPtcMiwTwjIdvukf3W9v5Ub6oPg9yW/5f1+AajAI/wDToXWKaJeS3Csvof8APFVLWQ65Jun/AHcEJBNufvM3Yt7eg79aTT5zrriaVPLghIAhJ5Z8ZyfYZ4/Orep2wUfbYZFhuIR988Ky91b2/lRvqtg+H3JfF+Q3UYfsxbUIJFilRfnDHCyL6H39DWHr876p4fvrp90KQKNsGcMGyOW/A8CtWxf+2JhcXA2xwkbLc9Q395vf0/OoPF9kkmkXE6u0b7ArbR99cjg0vPoNe61B/EWfCX/Iu23/AAL/ANCNbFY/hPjw9bD3b/0I1sVUPhRliP4svVhS0lLVGIUUUUAFFFFABRRRQAUUUUAJXjjQSa/4taF5CDPOQW/uqP8A6wr2OvMdYspvC/iuLUxGXtGl3qR6Hqv15NCtcfQ7CDwdocMYQ2SyY/ickk1J/wAInoX/AEDov1rQsNQtdRgWa0mSVCOx5H1HarVBJi/8Ilof/QOi/WrNjoWmadP51naRxSYxuHXFaVJQMWiiigAooooAKKKKACiiigAooooAKKKKACiiigAooooAKKKKAOT1n/koGh/9cn/k1dZXJ6z/AMlA0P8A65P/ACausoAKKKKACiiigDP17/kAal/16y/+gGvD69w17/kAal/16y/+gGvD6ACiiigAooooAKKKKACiiigAooooAKKKKACiiigAooooAKKKKACiiigAooooAKKKKACiiigD1bwpphutHsbnUCkyJEBbw4yiD+8QerH9Ks3FyvhYFpdzaUxwgHLQN1Cj1U9vT6Vn6Fqz6J4fspNTO6xkizFMi8ocE7CPwOD+dbNrYSX8wvtViXOCIbVsMsSkYOexYjr6dKAEtdOk1B/turorMQfKtfvJCp9f7zEdT+AqJrhvDZ23TO+lH7k2Cxtz2VsclT2PboaR5W8Mp+9ZpNIzhSTl7bPRfdOw7jp0qSGybWXS81SINbj5re0cAqMj77joWx07DPrQAljYHUzJfatb5Mu5YbeUf6qI9MjsxHWoZr6Tw0BFdF7mxkO22fOZFfHEbZ6g44b8/Wknvf8AhFkWKbdNYP8ALbfMN8Z7Rkk8r6Ht3q3b6Ubtmu9YCTzyIUWLrHAh6qvqT3bqfYUAFtpAud9xrCJcXEylTGeUiU/wr/U96gN8/h79xfedPaNxbSqpd89ozjqfQ96STUD4aUR6jI8lhyIJzyykAkRt6nA4P51Kmlf2qTc61Ar71KxWrcrCp7/7/v27UAJBpDahLJfazGpllj8tLcHIgTOcZ7t6kfQVBLq02gutjeq908vy2LggGY5A2N6EZHzdCPfiifUrjw+yWd0TdrL8tnKzAOx/uPn0/vd+/PW5DokU8c8mqqt3c3SbJSR8qL1CJ6AHnPXPNACRaJHPDK+qbbi6nHzuOBH6BO4A9etVZNUu9IkTTrpftdxNxZS5A87oMP6EZGT3HvxSS6tcaLKmnXGbuaX5bORnAMnbDnsR69/rVuLQopoZn1NvtN3cACSUceWAchY/7oB59SeTQARaDBJbynUP9Jup8GSboVI6bP7oHbFVW1e70+ZdKmQXOoScWrk4WVefmf0xg59e1Jca1c6M0dheRm5uZ2EdnKOFmJIHz/3SMjNW00GCW2lF8xnupyHe4X5WVh93Yf4dvb/65oAfBokH2aZb4/a7i4H76Zhgn0C/3QOwFZw1a80+8bRGX7Tett+xyOceYhByz/7u057nsKmfV7nTHWwvk+0XknFq6YUXH1/ukd+3p6VLH4fimhuJL9vMvbllkeaP5TGyj5Nnpt9ep5zQBNFodsbOSG7zcSzENLM3DFuxB7Y7Y6VnQ6nqFsV0STE2rY+SdsbHi5xIfcYwV9R6VM2tXNlINNuYvP1JuINvyrOOfmP93GDn9Kkg8Pp9g23MzPqDv5z3qjD+Z2I9gOAOmO3NAFiPQ7QWMlvKGleU75J2P7xn7NnsR2x0qi2sXdhMukyxi41J+LZycLKvPzt6Ywcjv260465cW0o0yeAPqzYESqcJKOfnz2A2nI68d6sLoFvLayres011Mwd7kHa6uPulD/Dt7Y/qaABNAhe3f7XI017IQ7XQ4dWHTb/dA7CqMesX8t5LoKKp1KL79yP9WI8A+Zjru+YDb0yeuKlOq39rcDSZES41FhmGbgI6f33HYjuB17VN/wAI7CIvN81v7T3+b9ux8+/GP++ccbemPzoAmbQrQ2K2671kRt63AP7wSf38+tUv7Xv1m/scoh1UjiXH7sx/89cev+z6+1OGuXMkn9mRwKNWH31J/dovH7zPccjjrVj/AIR+A2pDSyNel/NN7x5nmf3vp229McUAUNe0Szh8MXpZTLcLG0puGP7xnx1J/THTFULfUTdeIfD1pPGIru2WXzFBypUxfKwPuKk17XZhpl9pFxCjagIW3lGAQx4zvHfOP4ev4c0+OxhsdV8MJCDlxM7uxyzsYhyT3oA6+iiigAooooAKKKKACiiigAooooASqWtf8ge8/wCuL/yNXapa1/yB7z/ri/8AI0nsXT+NHmdFFFeYfcIKKKKBhRRRQAUUUUAFFFFABRRRQAUUUUAFFFFABRRRQAUUUUAFFFFABRRRQAUUUUAavhyFp9UVUlaJwhKuOxH866W3vpdXl+xsyxKgzMyN/reSPk/2eOT+Fc14ctxdaqsRkZFZTu28Ej0zXb3WnwyQRiPEMkHMLqMbP/re1ddFPlPncylFVrPe33Driwgmt1jA8vy/9WycFD6isq1upNUlFnPKvlJnLpkC5AOOPb1xn8qdBdSa05tZWEUSj94EJBmH+z/s/wD6q07mwimt0jUeUYsGJk4KEen+Fbb6o8/+H7s9/wAgurKKeBVA8to+Y3Xgofb/AArMhvZ9UmNiXWIRg+a6HmUA4+T29T26UkV/NqMosGdYuoeZD/rQOuz+vpV+401NkT2ZEE8C4jYDjH90juKN9UFvZ+7Pfp5DrjTomgRYP3Dwj906j7v+I9qzrK8m1wGA7YY4uLja4Jc+gx0HHX8B3p8F2+tk2/8AqYk4m2ty/JGFP93jrVy6sEAjntNsE8C7UYDAK/3T7fypb6oPg92e/wCQ6609HjQwHyJoh+7kUfd9iO49qoWt0+tsYZSscUX+sVGz5pzjj/Y4/GlhuW13dDkw26Y81Qfmkz2z/d9+9W7+zAijmtSkMttyh6DaOqn0BH5U99UC9z3Z7/kPvLJSiywFYZoR8j4wAPQ+1ZtrqUmuOLZf9GQDMpDcyDOMKfTjk/hUtvc/28SuDFapjzEJ+aQkZx/u/wA60LywjuY02kxSxcxSJ1Q/4eo6Ub6oLqC5Z7/kMu9OimshBF+5MYzE6j7hHTFZ1reyazJ9kcrEkYzKVb/W8kfKf7vHJ/CnR3MuqTvYTusQj4m8s/632X0Hr37VoXdjG8MZiIgktx+6cDGz2+ntRvqg+D3Zb/kJdaekiI0B8iaIfu3UdPYjuPaqFrctrbGKUiOGL/WIp/1p9j/c4/Gkgun1tzbSsIYlGZFU8zD2P9z379K0LqwV1jktyIZ4RiNgOMf3SO4o31QfB7s9/wAg1C0WS1zEVhlhGYn6BCP6VQs7htdYrJ+7t4sb4s8ykjPP+z/Okiuzrcq2xAjji+adc5EmCRgeq5HX8K0LyxEjJcW7CG5iGEfHBH91h3H/AOsUb6oP4a5Zb/kNvrQKPtVs6QTRL948KVHZvb37VTsrj+3nLSDy7eLaTCTy5Izk/wCz6evWi1m/txyJ8JBERuhBz5h9T6r6etXr61O4Xduyx3EQxk9GX+63t/KjfVbB8Huy+L8v6/ANQtY3j+0LIIJYQSsv90dwfUe1UrB21oia52iKI4EIJ5b+82fzApILlteJj5itUx5qZ+aTIzj2X+dWdQt1tFN9bOkDxLhgeEdR2P8AQ0t9egJOPuS+L8hdSi+y7tQgZY5Ix84Y4WRR2Pv6GobJjrL/AGmf5YInwlv3DDu/v6CkspP7Zl86dfLjhYYt26hvVh/IfjUuowi0ZtRt3WKRRiQN92Udgff0NPz6B8PuP4v60HarEsCG/jlWCaIcu33WH91v85rA1yZtT8P6hcz5iaFQFtzkFDkct05Pb2rZsf8AibSi7uOFib93bn+BvVh6+npVfxfZRyaPczqWRwgU7P41yOD+PNLfUF7r5Hv/AFoWPCX/ACLtt/wL/wBCNbFY/hPjw9bD3b/0I1sVUPhRniP4svVhS0lLVGIUUUUAFFFFABRRRQAUUUlABXm3jfxRLc3E2lWgUW6HbKxUEu3tnpj2r0mvJNHtlbx1HBdKGxcNkN3IyR+tCV3YeyuUbXQNbmRZLexudp5DAEZqz/YHib/n1u/++v8A69ewDpRQI8f/ALA8Tf8APrd/99f/AF66DwVpWs2mt+bfwTpD5TDMjcZ4r0CimnYApaKKQBRRRQAUUUUAFFFFABRRRQAUUUUAFFFFABRRRQAUUUUAcnrP/JQND/65P/Jq6yuT1n/koGh/9cn/AJNXWUAFFFFABRRRQBn69/yANS/69Zf/AEA14fXuGvf8gDUv+vWX/wBANeH0AFFFFABRRRQAUUUUAFFFFABRRRQAUUUUAFFFFABRRRQAUUUUAFFFFABRRRQAUUUUAFFFFAHq3hPShc6PZ3WolLgeRsgiIykaEYPB6se5/CrYuR4bPkXkjHTD/qJmyxh/6Zt3I/un8PSs7w/fy6LoNlNfu0mmyxAiYKSbdv7rAdVPY9jxWrBZvrD/AGzVICsBBEFpIPuqf4nH94jt2+tAC21pNq1wt9qUZSBObazb+H/bk9WPYdFHvULz/wDCME/aGZtIY/I/LNbN/dI6lT2Pbp0pWuZPDh2XZln0w8RTAF3hPZG7kHoD+B7Gp7Sxlv5hf6rGN3/LC1blYQe5Hdj39OlAEen2B1FZ77VIstchkiiY/wCqgPQYHRiOTg1HFet4djFnqRZ7RRttLlRkuAOI2A/jA6How9DmkW5HhkvBcLLJYSOTbNGpcox6RYH/AI7+VTQ6W+olrrWkDO6kRWwOVgU+/d/VvyoAdaac99K19q8StI6lYrZvmWBCMEe7EdT+A4qu17/wjX+j3fmy2LcWrgb3U9oj6+xP0PSnHUpNB/0bUhNPC3FrPGhdpD2iIH8foeh/Cp7XTGvC93rESSTSqVWA/MkKH+Eep9TQA200lruSa+1iNGnuI/KEAOVhiznZn+Js8lvXpxUDak/h3/RdRMs9u3FpMo3O57RMP73oehHXBpDezeH7j7HMk11aSL/obAFn35/1JP05BOOM9cVbttIFx5lzq6pcXMylShGUiU/wL/U9TQAyy0cTWtw+rxJLcXhJlBOfLX+FAf8AZ9Rjnn3qA6nPoX+h3/mXYfiymH35v+mb+jD+90I565pI9Rm0MHT7qKe6lZj9h2gnzl7IT2K9ye3NWoNFWdJJtX23N1Ou1sfdiX+6npj16k80AJb6IlxFNLq6rcXVyu2T+7EuchE9ADznqSM+lVzq0+jkafepJd3LcWbL1uB2DHopHcnjHPtTZdVn0F1sLxXunl+WxcEBpjkDY/oRuHzdCPfircOiRzwStqgW5upx+8ccBPQJ3AHY9e9ADYdCW4glk1V/PvbgDfInAhxyqx+gB79SeTUB1q40w/2dfRNcag3FqUGBdDsSeikfxZ+oz0pJNUvNIkXTbhftdzNxZSkgeb7P6Fc8nuPercWhQPby/bz9pup8GWY8EEdNn90DtigBsegRTWsn29zLezEO9wh2sjD7vln+EL2/Xqar/wBsXtmf7MuYln1RuLd1G2Odf75/u4/iH5daa2r3mnzLpMsYudRk4tXJwsq8/M/ptwc+vbrVtNAge2cXcjz3kpDPddHDDpt/ugdhQAieH4Hs5FuZHlvZWEj3Y4cSD7pX+6B2HTH1NV/7bvIW/stoFk1jonaJ1/56k9h6jrngetNbWry1nGjyxrLqz4EDjiOVOf3h9MbTkeo468WxoFs1oUld2umbzDdjiQP/AHge306YoAaPD8RtCHuJGv2fzTe4G/zPUDoF7bemOPeoP7cuy39l/Z1GtdNv/LLb/wA9c/3fbrnj3oOqajG66S8SnU3+5cYxE6d5Meo7r6+1Wv7Atfsflhn+1bvM+1/8tfM/vZ/p0xxQA0+H4fsirHNIl8jGVb3GZPMPUn1B6FemOKrjWb2dv7LSFYtXHErdYo1/56A9wey9c8HpTRrN9LOdHjjRdWX/AFkh5jROP3gHfORhfXrxVs6BAtqqwSOl4reYLs8yF+5b1B9OmKAKWu6NZ2/hO9iMfmsiNMZX5dpMffJ9f6cdKzre+kn1/wAOWt1EIrqBZSwXlWUxfKwPvjp2xVjXdbkOiXunXNpINS8lhIiA7NmOZQ3Tb+ueKZFYQ2WseGTHuaSUTNJI5yzHyh1NAHY0UUUAFFFFABRRRQAUUUUAFFFFACVS1r/kD3n/AFxf+Rq7VLWv+QPef9cX/kaT2Lp/GjzOiiivMPuEFFFFAwooooAKKKKACiiigAooooAKKKKACiiigAooooAKKKKACiiigAooooAKKKKANTw9B9o1ML5jRMELK6n7pHQ10sF3Nq8q2czLFEq5kKn/AI+MHHy/7PHPfnHvXN+G7dbrVlikJCFTkA43D0+ld1dWMVxAqAeW0fMbrwUPqK66KfKfO5lOKrWfb7hl5YJPEnlt5EsXMUiDlD9O49RWdDeT6s/2GQrDsyLho2zvweid8Hv6dKIbybU5jYPIIxHnzXQ8ygHHy+g9fTpWjcadE1uiQfuHh/1ToPuf/W9q232PP/h+7Pfp5CXmnxy2qRxYhaAh4WA4Qjpx6Vnw3UutP9lbEMUY/f7X5k9lI/h9T+FJbX0usS/Y2ZYkjGZip/13JHyf7ORyfwrSutPjkjTyD5E0Q/dSKPu+2O49qN9UHwe7Pf8AIbd2AMcb2hWCeEYiIHGP7pHpVGG6k1uU27L5EMX+vXcC0jZxtGP4cjr36etLDeT6pI1iSsLQ8XDI4OfZe/Pr26dau3GnR+VGbXEE0I/dsB09j6g0b7B8Gk9+nkJfWOQtxaMsFxCPlYj5SP7rD0/l1FU7a4OvMA6+VbR4LxbgTI34fw/zpLadtcmeKUqkMBAliVsmRvc/3f51fvLIttmtSsVxGMKccEf3T7fyo31QfB7st/y/r8BL6zO5bq12pcxDAPQOv90+38qpR6m+skW1kXt+P38hxuUZxhfUnHXt9aLe9bXWaFcQwRcTgOCzH+6Mfw+/f86vXOnRyRobciCaL/VyIPu+xHce1G+qDSHuz3/ISbTITapFB+4aHmJ16ofX3989azoryXVrlLGYKix5+0bW4lx0CnqR6jt0qSG8m1WRrPIh8n5bko4JJ9F74Pr+FX59Phe2SOIeS0XMTKOUPtRvsF+TSe/5Be2CXEaeW3kzRcxSKOUP9R6is6G6m1h/sbkQrHxcFG/1nsp67fU9e1JbXk2syPZ71jSDi4eNv9ZycBfQHHP5e9aVzp8bwoID5EkI/dOo+77Y7j2o31Qfw/dnv+Ql3YI0KG2KwSwD90wHC+x9j6Vnw3cmuP8AZj+4gjA88BstJ7KR/D6nv09aS1vZNak+yuVjjjGZdjf67kj5f9njr+FaV3YJKiNCfImiH7uRR932I7j2o31QfB7s9/yGXliNiTWjLBPCMI2PlI/usPT+VUra6bXX8tl8q3jAMqbgTIfQY/h9+9Fnctr2UkKrbwnbIqHIlb6/3f51fvrQFFmgZYZoR8j9Bj0PtRvqtg+D3Zb/AJf1+A2/s+BdWrCG5hHyt/Cy/wB1vb+XWqmnSjW5Bcz/ACxREFLc9m/vN/T86baXLa85En7q3ixvhzzISM5P+z6etW9UhSCI30Ui28sK/eP3WH91h6fr6Ut9VsP4fcl8X5CarGLdft8LLHNEOc8CRf7p/p71DYk6tObq5+VYWxHbHqh/vMPX07AUaZIdYc3dwu1YXKLAc/Iw6k56n+X1qxqNt5ZN9A6wzxrksxwrqOze3v2p76i+H3Hv3/QbqMLWzHULVlSVB+8VjhZVHYnsfQ/0rD1+5fVPD99dgtFDCoCRE4YtkZLfnwPxrWsn/tp/PnG2GM/Lbnru9W/oPxqv4tsVfSLqaNmjYoFcKM7xkdR/Wlvr0GtGoP4iz4S/5F22/wCBf+hGtisfwnx4eth7t/6Ea2KqHwoyxH8WXqwpaSlqjEKKKKACiiigAooooAKSlpKACvMPGjaausPdWFw0V/FJ+8QrwWHcH1r0+uV1HwJp+oX813Jc3KvMxYhSuAT6cUAZmnfEaPykS/tX8wcM8Z4PvitD/hYekf8APO4/74H+NQ/8K30z/n7u/wA1/wAKP+Fb6Z/z93f5r/hQIm/4WHpH/PO4/wC+B/jV/RvFlhrN79ltlmEm0t864GBWX/wrfTP+fy7/ADX/AArQ0PwhZaJffa7ee4kfaVw5XGD9BTVuozo6KKKQBRRRQAUUUUAFFFFABRRRQAUUUUAFFFFABRRRQAUUUUAcnrP/ACUDQ/8Ark/8mrrK5PWf+SgaH/1yf+TV1lABRRRQAUUUUAZ+vf8AIA1L/r1l/wDQDXh9e4a9/wAgDUv+vWX/ANANeH0AFFFFABRRRQAUUUUAFFFFABRRRQAUUUUAFFFFABRRRQAUUUUAFFFFABRRRQAUUUUAFFFFAHqnhjSzf6LYS6mEmt44h5FtjKem9gep/lVyW5HhdNtwzvpXSJidzQHHCepX09OlZ/h7Vm0fQbP+1WAs5It0Fwq8Dgny2A78HB7/AFrXtrKTU5/t2qQ7UwVt7SQA+Wp4LMOm4jt2HHrQA2LTn1dhdazErRYPk2Z5SMEfeb+8+PwHb1pv2p/D+Ir53fTekVycsYvRX9vQ/gaQSt4bOy4cvpBOIpWOWtj/AHG9U9D1HQ9jTobNtclW81KL/QxzbWjjIP8A00cdyew7D3oAbbaeNa33mr2+6N9y29vIOI4z0Yjs5/MU2XUJfDwEN+z3Nq3y203V92OI39T6N370jXv/AAjI8i6Mktg3Fqw+Z0PaI+vsfwNT22lPfO95rSJJLIpSO3zlLdD1UerHu34DigATRl1Hdca5Ek8kilUhPKQKey/7Xq3X0qGTU5dBK2l95lyr/LaSZy8p4ARv9rkc96a2pN4cxbaiZZ7duLSZRudvSNv9r0boR1xVm30j7YstxrMaSz3C7PKzlYE/uKfXuW9enQUANTRBfhrjWgs1w64RFPy2w64T/a6Zbrx6VFJrE2istlqIa4lk4tJExm4OQAp9G5GT070h1KfQcWd/5l2HO2zmH35fRH9GH97oR71Yt9FS5jnl1hUubq5XbJ/djXOQiegB5z1J59KAGroSXqPPq2JbyQDDIcfZ8cgRnsQe/eon1e60t1sL5PtN1JxaSLgC47fN/dIyM9vT0pDq0+jMNPvFku7huLNwRmcdgx7Edz36+1Tw6Es8E0mquLi9uAN8i8CIDlVj/ugHv1J5NAAugRXMbzamfPvpMHz14MODlRGf4cH8++ahbWbmxkGm3MX2jUX4tyPlWcc/Mf7uMc/pTZNbn0cLY6jG0947BLR04W6yQBk9FIyN2fqM9Ksx6BFNay/2g5lvJyHe4Q7TGw+75Z/hC9v160ALHoUUsMzak32m7uAPMm6bMcgJ/dAPI9+TVMazdWF02jzJ9pvzt+yuflEykH5m9Nu059e1SjWZ9NH2LUozNfdLdohgXY7Ef3W/vDoOo4p0WgLPDcTai+6/umWRpYjt8llHybPTbnr35z1xQBMmg28lrIt6TPdTMHkuB8rKw+6UP8O3tj+pqnDq99Bt0idFl1j+F8YjdOcSH8ByPUVKNcmsh9hvYTNqn3Ykj4Fz1wwP8I45z059qLfw8Tp3+lz7tTd/Oe8QfMJO2M/wgcY4GOwzQBOugWxtJI7gtLcysJXujxJ5g+6yntjsBwB9TVZtaubKQabcQ+fqb8QbTtWYc/Mf7uMHP6Uv9vS24+w3VvnV+FjgT7s2c4dT2Xgk56YPtmaPQIZbSQX7mW8mYO9yh2sjj7uw/wAIXt+vU0ANHh9JY2mvJmfUmIYXSDBiI6BPRR6d+c1Wj1u9lupdFSNTqsX35R/qwmAfM/UfL6mpBq99at/Zc8IuNUI/cuo2xzL/AM9G/u47j16daf8A8I6gg84Tn+1t3m/bsfNvxjGP7mONvTHvzQBMdAtvsiojul0jmVbsf6zzD1YnvnoR0xxVb+2rxZf7KaFDq3Yj/VlP+enrj265/Onf29O4+wxWo/tn7rQMf3adP3hb+5yD6npUg8PxfYyHuJGvy/mm+wN/meuOm3tt6Y496AM/XtBtYvDt9PLulvVjaVronEjNtwRn+7jjb0xVS31H7Xr/AIdtpY/KurZZRJHnIwYvlYH0IqXXddk/sa90u5tj/aYhYSLGf3ezHMgJ7Y7dc8e9EVjDY6t4YWEMWkEzyO5yzsYhyTQB2FFFFABRRRQAUUUUAFFFFABRRRQAlUta/wCQPef9cX/kau1S1r/kD3n/AFxf+RpPYun8aPM6KKK8w+4QUUUUDCiiigAooooAKKKKACiiigAooooAKKKKACiiigAooooAKKKKACiiigAooooA1fDluLnVVQuyMFJV1OCpHeuliv59QmFg0ixjkNMmR5oHUJ/X0rmfDtubrVFi8xkUqd23qR6Z7V3VzYQTWgg2iNY8GNl4MZHQj0rropuJ87mU4qtZ9vuG3GnQSW8ccY8loeYnTgofb/DvWbBdy6rJ9ikdURc+Y6EgTgHHy+3rSRXU2qSLYzSCONc+Y6HH2gA4wvoPX8q1Lqwiltkjj/ctFzE6DBQj09vatt9jz/4fuz3/ACEudPilhjEQEMkP+pdBjZ7fT2qhFfT6nKbFXEDJ/rpEPLDOPk/x7UyPULjUpBp+VhcZE0qtwwHUJ7nv6fWr1zpoCRyWJWC4gGI2x8pH91vY/p1o31QW5NJ79PIWXTIlgiFpiCSAfumHb1B9Qe9UoL+TV3+yKRCFH75lbluSMIfTjrTo7t9aP2ZQYI04uMNyTkjap9ODz6VdutPjeGPyMQSwcwuo+57fQ9xRvsF+T3Z7/kJcacm2N7Qi3nhXEbAcY/ukdxVKC7fWybcnyokH74K3MnJGFP8Ad4602K6k1t/srfuIUH78K3Mvsp/u+p79Kv3liPLSS1KwTQD922MLj+6R6Ut9UHwe7Pf8hLuxRQk9rtgmhXCEDClf7p9v5VRt9Tk1pvs0BNsAMyuD8xGSPk/Lr2pbe7bXZPJYeTBGAZl3ZMp9B/se/fp61f1CwWeAGAiK4i5hkHG0/wCB6EelG+qDSHuz3/IbNpkawxfZMW8sAxGwHQeh9QapQXz6w/2UHyVQfvircvyRhD6cdaWC6l1pRbH91GgxclTgse6r7cHn0q9d2CNDGbfbBLAP3TgcL7H2PcU99UHwe7Pf8hLnTk2xyWhFvPCuI2UcY/ukdxVKC6fWyYCfKhTiYK3MnsD/AHffvTYrqTXH+zH9xCg/fhW5l9lP931Pfp61fvbEGNJbVlgngH7tsfLj+6R6fypb6oPg92e/5DruyiaFDERBJAP3TqMBOOn09qz7W4k1zdDIwjgjwJVQ8y/4Kf1ot7ttdcRMvkwRgGVN2TIfQf7Hv3q7f2WQtzbOsFzCPlY/dZf7re38uop76oPg92W/5CXlp5P+lWjJDLGuCDwjqOx9PY9qq2twNeJ3Ax2seN8R+85Izz/s/wA6LaY68/70eXbRY3Q5yZG98fw+nrVvULfy8XtuyxzRLznhXX+6f6HtRvqtg+H3ZfF+X9fgLf2inF1E4gnhU7ZO23ureo/lVK0lOuP/AKSNkEWCYP757E+q+nrS20h12TfJmO0iI/cE/NI3X5vYdh361Y1OAwsuoW7KssKkMHOFdO4J7exo316Avd9yXxfl/X4BfxfY2fULcqjKP3qk4EgH9R2P4VFbN/bbedL8trG+BAerMD1f+g/Gks5P7am8+QFLaE/LC33i3qw7Y7D8al1CA2jnUbZlSRR+9RjhZVHr6Edj+HSjz6Bt7j+L+tB2pQi23ahDIsMqL8+77sijsf6GsHXp31Pw9fXMhaEQKAsGSGByOW/PgVsWX/E3lF3NxDGf3UB7N/eb39B2qt4vsUk0e5uFZo3CBW2jO9cjg/jS316AtHyP4u/byLPhL/kXbb/gX/oRrYrH8J8eHrYe7f8AoRrYqofCjPEfxZerClpKWqMQooooAKKKKACiiigAooooASuV1Dx3YaffT2kttcM8LlSVC4OPxrqq5q+8EaXf3st1M04klYs21+M/lQBS/wCFj6Z/z6Xf5L/jR/wsjTP+fS7/ACX/ABqb/hXmj/37n/vsf4Uf8K90f+/c/wDfY/woAh/4WPpn/Ppdfkv+NaOh+L7LW777JbwTo+wtlwMcfQ1zut/D/wCz2slxps7yFBu8lxyR7H1q38P20q4LPFaiDUIl2thiQynuATTVgO5opKWkAUUUUAFFFFABRRRQAlFY/irVZNH0SW6g2+duVU3DIyT/AIZrjYvFviueJZIbHzI26MlqxB/GgD0qlrzhfFHi4kZ018Z/59Hr0OFmaGNnGHKgke+KAH0VyHiXxoNMujY2EQnuV4Ynop9Pc1j/APCaeIrNhLf6diEnHzwtH+poA9Hpay9B1q31yxFxb5Ug7XQ9VNadAC0UUUAcnrP/ACUDQ/8Ark/8mrrK5PWf+SgaH/1yf+TV1lABRRRQAUUUUAZ+vf8AIA1L/r1l/wDQDXh9e4a9/wAgDUv+vWX/ANANeH0AFFFFABRRRQAUUUUAFFFFABRRRQAUUUUAFFFFABRRRQAUUUUAFFFFABRRRQAUUUUAFFFFAHqvhbSReaLZz6mUnQQ7IIcfIikYJI7sfX8qurdf8I83kX0rHTiD5Fw+SY8DPlse/sfwrO8PajLo+g2T6g27T5IgVnC/6k/3WA7eh/CtNLNtcP2jU4WWz58m0fgkf33Hr6Dt9aAFt7WbWZVvNSiMdqObezcf+PyD+96L2+tRtcHw2cXLO+kn7kuCzWx/utjkqex7Hg9qcbyXQP3eoPJPYHiG5wWdD2R8dfQN+Bp8Ng+qyLd6tEDEOYLNxlU/2nHQtj8qAGWWntqizXmrQHM4ZIYX4MUR6ZHZiOTUaX83h9Fsb2OW5jxsspo1yZfSNvR/foRz1BpBdnw1HJb3KyS2hJNmwBYj0h7n2FTQaONRi+1a0nmXMqfLEfu2wPOF9G6Zbrx6UAS2uk+f5lzq6JcXMylShGUiQ/wL/U96rm9fw7/o94Jp7NuLWVVLvntEfU+h796X+1JNF/0fVfMlQ8W9wiFjMeyED+P+dSRaV/ae651qFZC6kR2zfMsKn/2b3/KgBLbSWv5Zb7WI1M00flLbg5WCPOcZ7t6t+XFRnUpNB/0bUhNcQtxaTxoXaQ9omA/j9D0P4GmnUJtCuPsd5511A65tJcbnds/6o+rdwTjI+lTxaMt/uuNbjS4mkUqsJ5SBT2X/AGvVutACWmji5t55dXiWS5ujlhnJiX+FAfb1HeojqVzop+yX6S3ZbizmRctMeyP6MPXoRz1Boj1ObRw1jfLNcz7iLQqMmdey5/vDuT9amTRBfB59Z2zXMgwqr923Honv0y3U49KACLRVu45ZtXxPdTrg4PywjOQqemDg56kioTq1xpJ+wXsUt3ctxaMi/wDHz7E9FI7k8Y5pJNXm0VlstQDXEsnFnIuM3ByAFPowJHPTv7VOmhR3cbzaria8kxh1OPIxyBGe2D370AEeh/aYpJdUk829lA/eRnAgxyFj9APXqe9QnWbnTj9gvoJLi/bi1Ma/LdD1z0Uj+LPTqM0j6tdaW66feJ9pu5OLSRcKJ/8Ae/ukZ57Ht6VOmgQ3Eby6ifPvpcEzjgxEcqI/7oB9OvegATQUngd7+UvfSEObiM4MTDps9AP171D/AGxe2h/s65tzPqZ4gZFIjnX++T/Dj+Ifl1FI2s3VjKNMuIhPqT8W5HyrMOfmP93GDn9KnGgRyxNLeStLqLEN9qXhoyOgT0UenfnOaABdAie2drmV5L92EhuxwyuOm30AyeP8ah/tq8iP9mtamTV+iDaRE6/89S3ZfUdc8CkbXLm2lGlzwrJqzYEO3hJV5/eewG05HtxU48PQvCZJZXOolt/21eHVvb/Z7bemKAAaApty73DtqJbzPtmPmD+w7L22+lQ/23dk/wBm/ZSNZ6bMHytv/Pbd/c9uueKU6tfxuNMe3U6o3CPj90y/89Pw7r1zU3/CPQeTv8xv7R3eZ9tP+s34x/3zjjb0xQAh8Pxi3Vo53TUFYyC86sXPXI7qem3piof7YvZj/Zsdt5WrDiQkExRr/wA9Qe4PYdc8HpSDW7uSY6XHCg1Yffz/AKtF4/ee45GB1zU58PxpEJYJmXUgd/2xuXdu4b1Xtt6AdKAKevaLZweFr0MhlmSNpjO5+dnx94n+nTHFUIL6SfXvDltdQ+TcwJKWAyVdTF8rKfQ4P0INWNe1wtod9YXFtIuo+SweJRlQuOZA3TZ+ueKii0+Oy1vw1IGaSeYStJK/3m/dDA+g7CgDsqKKKACiiigAooooAKKKKACiiigBKpa1/wAge8/64v8AyNXapa1/yB7z/ri/8jSexdP40eZ0UUV5h9wgooooGFFFFABRRRQAUUUUAFFFFABRRRQAUUUUAFFFFABRRRQAUUUUAFFFFABRRRQBqeHYDPqiqsjRuEJVx2I/nXS217LrE32N2WJIxmYof9cASPk/2eOT+Fc34ctxdaqsTOyqyndtOMj0ruLnT4pYYxH+6eH/AFLoMFP/AK3tXXRT5T53MpxVaz3t9w65sIJ7dYcbNn+rZOCh7EVlRXlxfTnTJJVVoyRLMhx5gGOF9Dzz6U6K+n1KY2IcQsmfOkQ8sM4+T+p7VoS6bbm0SCNfJEXMbJwUPqP881tvsef/AA9J7/l5iz6fBJapCg8ry+Y2TgofUVmQ3c2qzGweQRiMHzXQ8ygHHy+g9T+FJDfzajMLB5FjXkNMmR5wHUJ/X07Vo3Gmptja0It5oRiNlHGP7pHcUt9g+DSe/TyEudPURo9ltgmhGIyBwR/dI9KpW16+usYVAigi4nAcFnP90Y/h9+/bvTormTV5XtJCIVh4uFR8lj6A+n/6quXdggVJrXbBPCuEYDA2/wB0+38qe+wfD7s9/wAgvbASQK1tiG4hH7lxxg+h9vUVRs7h9dULJhIIsCZVYHzH9OD93+dLb3La6WiY+VbpjzUB+aT2z/d9+9XbmxKlZ7LbFNGu0DorKP4T7enpRvqg+D3Zb/kF/ZMyxTWoVJ4DlOwYd1PsaowXza67QRboII+J/mG9j/dGOg9/yp0F62tloYcxQpxOQw3E/wB0Y7e/5Vbm0yIKjWYW2miGEZBxjuCO4NG+qD4Fyz+L8gudPCoklltgnhGEOPlI/un2qnbXja8xiUCKCLAnAcEu390Y/h9+/wCdLFcSaxK9rIREkPyzqjZLn0B/u/8A6quXVgMJNabYZ4l2oQMAr/dPt/KjfVB8Huz3/Idd2CTRo0J8iaIfupFH3fb3HtWek02tB7N1EUcR23LK2dxH8Kn09fyp8N9LrBa3gPkJHxOwYFs/3Vx/P8vae4sEtY1nsdkEkS4weFZR2b/HtRvsC9z3Zb9PIlvbMNGs0LrDNCPkftj0PtVC0uG15yJcR28WN8IPMhIyCf8AZ9PWnWtz/bxIYGO2jxviJ+ZyRnn/AGf51cv7RCBcxyCCeFfll7be4b1WjfVB8Huy3/L+vwEv7QBftVu6wTxLw7cKVHZvb+VU7G5/t198q+XBDtJgJ5ZiMgn/AGfT160WUp10kzgLBEQDCM/O3XJ9vQVevrXJF1AwiuIxwx4DL6N7fyo31WwfB7kt/wAht9ZncLq1YRXMY6/wuP7re38qqafMuukXMhHkRn5YM5+b1b+gpLa5bXiUJ8q2THmR5+aQkZx7L/OrOoQLaob2B0geJcHPCuo/hP8ASlvqth/D7kvi/IXU4/swN/CyxyxL84Y4WRfQ/wBDUFif7Yk+1T8QxORHbnqrDu/v6DtRp8n9tN9pmG2KF9qwHsw7t7+gqxfW3ku1/bOsUyj5wThZFHZv6HtT316C+H3H8X9aCX8D2zNfWhVZFGZEY4WRR6nsfQ1ha9dvq3h29vI2MdtEoCICNzNkZLY6den41rWr/wBuHzJhttUP+oPVm/2vb0FVvFtiDpF3PCxjZ0CygDIcZGOPUevpS8+g1o1B/EWvCX/Iu23/AAL/ANCNbFY/hPjw9bD3b/0I1sVUPhRliP4svVhS0lLVGIUUUUAFFFFABRRRQAUlLSUAFFFee61451Kw1e6tIYbYxwyFVLKc4H40AehUV5f/AMLF1b/nhaf98N/jR/wsXVv+eFr/AN8t/jQB6e2Apz0xzXlnhaXZ46/0YZjkkkXj+7yf6Cq+peNdX1G3aAvHDG4wwiXBI+vWt/4e6DNDI2q3UZQFdsKtwTnq1C3uD2sd9RSUtABRRRQAUUUUAFJS0UAcN8TrkLZWdqDy8hc/gMf1rc0++0/RdIsrW8vIIXSFQVZgDnHP61jeNfDuq6xqME1msbxIoQAvgg55PNJD8O7aRN99qFxJO3LMmAM/iCaFsDOutL61vU32txHMP9hs0mo3IstPubk/8sY2f8hXmusaJfeDruG+s7ovCz4DYwQeu1h3rsNVvxqPge4vIhjzbfJHp6/1pPYFuYXw6sVurq71W4USShsKzdmPJNd3c28V1A8E6B43GGUjqK5X4a/8gKX/AK7H+Qrr6bEjzbwqx0XxtcabuPlSFo8euOVr0mvN7nj4ox7f+eq/+g16RQtUh9QpazNU17TNIkSO/u1idxuVdrMceuADj/6xql/wm3h7/oI/+QZP/iaAKes/8lA0P/rk/wDJq6yuFl1ex1fx3o8unz+ciI6sdjLg7W9QK7qgAooooAKKKKAM/Xv+QBqX/XrL/wCgGvD69w17/kAal/16y/8AoBrw+gAooooAKKKKACiiigAooooAKKKKACiiigAooooAKKKKACiiigAooooAKKKKACiiigAooooA9T8M6Y+paPYS6mqPaxRAQWx+ZW/239T6Dt9avfaR4ZHlXbsdL/5YSsSxh/6Zt3I/un8Kz/DmrHStDsl1ZlS0kh3QXIX5RgEmNv8Aa4OPX61q21m+rSfbdUgKxEEW9pIPuKf4nH94jt26dc0ANjsH1qT7Vq8WLYA/Z7JuQuR99/VyOg6L9eaZ9uPhweRqcjNY8/Z7k8kYBPlv74HB7/WhrmTw2dl0ZJtLPEMoBd4G7Rt3KnoD26HsalttOfUnN7q8QJZSsNq3KwoRg59WI6nt0FADY9MOsM11rMGY2UrBaP8A8slP8Tf7Z/TtTP7Qk0AfZ9Ud5rfpbXWMs/pG4/v+h/i9jQbxvDn7i786exbi1kVS7g9oj6n+6fwNS2+lvqDNd60itI6lY7bOUt1Pb3Y92/AcUANj0gaoXutbhWRpFKxWxOVt0Pp/tnu3boKZ/aj6GPsmptLP2tZgMvP2CH/b5Az36+tIdRk8P/6NqImngbi0mRC7SHtEwH8foeh/CpoNIN+slzrMavPMu0QhsrAvZQf73qw79KAGpop1LzLnWwGnkXEUSN8tqv8Asn+/0Jb8BwKZ/bD6QBZ6tvln6W0ka5N1yAAB2fJGR079OiHUrjQz9kv0luw3FnMi5aY9o39H9+hHPUGpodFW7jlm1gLPdTrtIB+WFc5Cp6YODnqSM0ANXQxfpJcavzdy/c8tv+PUDkBD6jqW7n2po1mfTcWWpxma9PFu8QwLvt/wFuRkdO44pp1W40g/YL2KW7uG4s3Rebn2Y9FYdyeMc1NFoYuYpJdVfzr2YDLocCHHIWP0APfqTyaAGr4fS8ikn1VvMv5cESxnBt8HKiI9sHv3PX0po1uayIsL2Ezan92FY/lFz1ww/u9OfSo5Ncm0kCx1GJpr1iEtGQYW7ycDnopBI3Z+ozmrCaCk9u76hIZL6UhzPGcGJh0EfoB+vfrQAQ6Ek8Ez6o/2i9uAN8qfKIscqsf90Ke/Unk1XTW7ixlfSruM3OpLtFuVG0XKkHDH+7jB3duOPSpBrU2nBrPU4zLfLxAYl4ux0BX0P94duvSli0AXEc9xqD/8TC4KuZYjjyCo+UJ9M9e/OaAJE0CGa0lF+5mvJyHe4Q7WRh93Yf4Qvb9epqtBrN7BEum3MSy62PlCgYjkHOJM/wB3A56c5GBUn9uyWaNZ3sDS6mpCxRRjAuc9GU9AODnP3cH2ot9AY2O67uM6qzea12nVX7Af7IHGOAR2GaAJU8PwNZSJcyNLeSsJXu+jiQfdZf7oXsOmPqcxf25NZ4sLyAy6p0ijj4W464YH+EcHPp70f2+8CGzurcnVwQiW6dJyc4dT/c4JJP3cEHtmRdBjmt3a+kaS+lIdrhDtaNh02egHb9etADB4fM8TXF7PnVHIcXUYx5BHRUB/hHofvc561Emu3UksmkpAp1mPh8f6pVwD5uf7uCPl65OPenf2xe2h/s24t/P1Q8QMqkRzr/z0J/hx/EPy6injw8FjNyLg/wBrFvMN5jktjG3H9zHG309+aAJG8PQfY1WOaRL1HMq3uMyeYerH1B6FemOKi/ty5U/2e1sv9sdBECfKI/56Z67Pbr296P7fldBZxWudYJKG3bO1MdZGb+5yDnqc4HNSf2AhtyzXDnUS3mfbcfNv9h/d7bemPzoAztd0C3i8OXtxO7zX4jaV7v7rs2MEeyY429Me/NVoNRS817w5A8ZhuYFlEkTHJAMXBB7gipdd1yT+xL3Tbm0k/tPyWEiIDs8vHMobpt9uueKSKwhsdX8M+XuZ5BM8kjnLOfKHU0AdhRRRQAUUUUAFFFFABRRRQAUUUUAJVLWv+QPef9cX/kau1S1r/kD3n/XF/wCRpPYun8aPM6KKK8w+4QUUUUDCiiigAooooAKKKKACiiigAooooAKKKKACiiigAooooAKKKKACiiigAooooA1PDtv9p1RUEjRsELK69VI6H3+ldMl/cajINP3LC4yJZlbhgOvl+/r6VzXhyA3OqrEJWjDKdxXqR6e1dxPp8ElqsKr5Xl8xsnBQ+orrop8uh87mUoqtZ9vuG3OmxSW0ccP7h4eYZEHKH+o9R3rPivJtWf7FIViCcTtG3EmOyH09fTpSQ3c2qTGwkkEax5810OPOAOPl9B6/lWlc6fFJbokX7h4v9U6D7n/1vatt9jz/AINJ7/kF5p8c9rHFFiJoSGhYDhGHTj09qoLfz6mxsYT9nkX/AI+JFOSozjCepPr2+tNj1C41Gc6aNsM0fFxIjg8dPk78/p9avz6ZE0Ea258iWH/VSKOV/wAQe470b7C+DSe/QZPpscdvGbMrby24/dt2x3DeoPf86qQXba44gYeTAgBmXdky+w/2Pfv0pEuZdYZtPkCR+UcXJRwd2Oy98Hv6dOtaN5YrKiPCRFPF/q3Hb2PqD6Ut9h35dJ7/AJDb2wL7J7RlhuohhGx8rD+6w7j+XUVTjun1s/Z1zBEnFxhuW5xtU+nHWmw3cutM1sCIY4uLja4Jc/3VI6L7/h61dudPARJLMrBNCMRkD5SP7pHpT31QfB7s9/yEu7AII57ILFPAuF4wrL/dPt/KqcepvrJ+zWZa34zNIfvKM4wvqTjr2+tFteNrrmEAQwRYE4Dgl2/ujH8Pv3/OtC70+OWNDCfImi5jkQfd/DuPUUb6oNIe7Pf8iOfTESGI2OIJoB+7bsR3VvUH/wCvVSO+fWG+yRgwBR/pDZ56kbVPfJB59PfokN3Nq0jWRIh8ni5KODuPovcA9z17VeuNPQwxm12wzQD90wHA9j7GjfYPh0nv+Q2504BI5bErb3EIwhx8pX+6w9P5dRVNbg68Ps23yoEI88ZyWIP3QfTI60QXcmuO1uCIIouLja4LOf7oI6D3/AVdutPAVJLIrBPCMIcfKR/dI9P5Ub7bB8Gk/i/IW+tG3LdWpVLiIY54Dr/dPt/KqMU39vTxjBW0gOZY26ytjIGPQdfQ0W142vMYgPKgix5yhwS7egx/D79/zq7eWJytxZlYbiMYU/wsP7re38qN9VsHwe7L4vy/r8BL61eOT7bZlVmQfOrHCyr6H0Pof6VWguRrxAUFLNMeYrcNIcA4x/d5/H6UlrOde+8PLtIzh4wwJkb0OP4f51avrUxEXdqVSaNeQeFdR2P9D2o31WwfD7svi/L+vwF1CyHy3Vs6wXEI+Vz91l7q3t/LqKp28v8AbrjzR5drEQWhJyZG7Z/2fT1pbWY68fMb5LJDjytwJkYf3sdAPTv16VZ1S3ZFW8tSqTQcnJ2h0HVSeg+vajfVbAvd9yXxfl/X4CX0RspG1C3wCB++jJwJFHf6jt+VRQk624lc7bGNvliPWRh3b0A7D8TSWcw11hcN8tpGfljJGXb1bHQDsPx9KmvrdrR2v7QqjKMyxk4WRR/Ijsfzo8+gbe6/iDUYDbE6hbMsckY/eKxwsqjsfQ+hrD8QXD6p4fvboloooFGyInDFsjlvz4H41r2Z/tlku5f+PZTmKHIOSP4mx39B2qt4vskbR7m4VzG2wK+0Z3jI4I+tLfXoC918j+Lv28ix4S/5F22/4F/6Ea2ax/Cf/IvW31b/ANCNbFVD4UZ4j+LL1YUtJS1RiFFFFABRRRQAUUUUAJRRXL+ONR1LT7S1bTHdHdyH2RhuMe4NAJXOoqjLo2mTStLNYW7yMcszRgkmvMv+El8Vf8/Fz/34H/xNH/CS+Kv+fi5/78D/AOJoA9K/sHSP+gba/wDfoUv9g6R/0DbX/v0K80/4SXxV/wA/Fz/34X/4mj/hJfFX/Pxc/wDfhf8A4mgD06LSNNgcPFYWyMOjCJcj9Ku15J/wkvir/n4uf+/A/wDia3/Bus65faz5OoyyvB5ZOHiCjPHfFNK4jvaKSlpDCiiigAooooAKSlpKAOb1Dxdb6drq6bc2zopKjzy42gHviujBBGRyK5zxb4XXXo1mhcRXcYwpbow9DXMQxeN9LjFpb+eYl4XCpIAPYkHApIDd+I93DHoS2zEGWaQFV74HJP8An1qfRdOkk8BizYYeaB8D/eyRWHpng7U9S1FbzX5W2dWVn3O/t7CvQURY0VEUKqjAA7CnbRhfU4X4a3qol3p8jBZQ29VPX0Nd0zKilmICgZJPauE8ReEL6PU21PQ3IdmLsittZW7kfWqM1v411WL7Hc+cIm4O5VQH6kAZo3DYdoJ/tj4gy3keTFGzyZxkYxgfzr0msLwr4eTQbJlZlkuZTmRwPyA9hW7RtoBnahoWmanOs19aJNIq7AxJGBknHB9zVX/hENA/6Bsf/fTf41t0tAHD3Gl2Wl+PNGjsYFhV0dmCknJ2t613FcnrP/JQND/65P8AyausoAKKKKACiiigDP17/kAal/16y/8AoBrw+vcNe/5AGpf9esv/AKAa8PoAKKKKACiiigAooooAKKKKACiiigAooooAKKKKACiiigAooooAKKKKACiiigAooooAKKKKAPU/DWk/2jodnJqm2aBYdsNuPugEEbj6t/LtV83z6AfI1Bpp7U8W84Uu5PaNsdT6Hv3rN0DVn0bQLJtVYGzkizDOq/dOCfLYevBwe9aqaYdYZrrWYB5bKVgtH5ESn+Jv9s/p29aAFh02TU3+1azErDB8mzPKRA929Xx37dqYblvDvyXru+mdI7ggs0Por9yOwP4GhL2XQv8AR9UkaW0HEF4Rk47JJ/tejd/r1dFZNrMy3eqQ/wCir/x72cgyP99x3bHQdvrQAy307+2klutXgO2UMlvA4/1UZ6Njs56+1NTUZtDRbLUElnAG21mRSxn9Eb0f9D19aR7z/hGMW9wZJbBs/ZWGWdCBkRH19FP4U+HSP7VQ3mtIWmlTEUIOBaKecL/t9Mt7YGAKAJYdHF9vuNajS4mkUqIjykKnsvv6t1qI376D+41FpZrY8W04Uu7HtG2Oreh705dVbSAbbWXYlR+5uVUkTjsMD+P279qE0v8AtdmutZgBVlKw2r8iFT3P+2fXt2oASLSG1SV73WIhvePy4rcHIgXOc5/v9MkemKT+1JNE/wBG1XzZkPFtcIhYzHshA/j9OxpqalLocpsdRaS4j2Ztbjbl5eceW3q49e4565qWPRxqZe61uJZXkUrFbk5W3U+n+2e7dfTFADbfRRfRS3GsRhrqY5XB5t1zlVUjoR6jvSf2pcaQfsupJJcO3FrNGmTOf7pA6N+hHNJBqr6SjWWpmWa4QkWxVdzXK/w8929enrT10U6lvudaAaeRcRRIfltV/wBk/wB/oS3tgcCgBU0T7erXGrnfdOPkCMQLYZBGw/3sgfN3x6Uz+159MP2K/ikuLo8WzRr/AMfP9FI75470h1mTSMWeqhpZzxbSRr/x9cgAY7PkjI6d6euhLfpJcat815LjY0bY+ygcgRnsQec9z7cUAKuiNeK1xqcpN83MbRHAtu4Cf1J6/Smf21PYf6FfwPLqB4txEp23XuD0XH8WenWk/ti400ix1GMz3rcW7RjAuvf/AGT6jp3FPXw+l3HJPqb+bqEuCJk4NvjlRF/dAPfuevpQAo0L7TGbi9mb+0WIZZ4zjyCOgT2559e9M/tm6tT9gurYyameIRGCI5x/fz/CB3B6e+aT+25rNhYXkJm1M8QrH8q3A5+YH+EcHPpTh4f8+J7i9nLao5DC5jGPII6LGOyj0P3uc9aAHDQBLGZ7mdm1IkMLpeDERnAUdl5PHfJzTP7buY/9Ae1L6t0WMAiNx/z03dl9e+eKT+3prdhp9zb7tWOBHEh+Sbr84PZeDnPIx3p//CPLJCZpbhhqpbzBeoPmRuwUf3O23oR780AKNBJj+0PdMdUzu+1AdD/dC/3Pb+tM/t2f/jw+yMNX6eVg+Xj/AJ6bv7n654pJdcuYIWtJbVf7X+7HCufLmP8AfU/3e5zyOnvTh4dT7P53nN/au7zftxHz78dP9zHG3pj35oAcdA2xieK5ddTB3fazzuP90junHT+tM/tq6m/0CK1Kar0dWBMcY/56bu6nsOvaj+3Z5G/s+K1X+1+jRMf3aDj94T/d5HuelL/wj/lRCeC4J1VW8w3jjmRu6sB/B22joMYoAqa9oVpD4bvpZA0t2sbStdNxIzY9fTHG3piqcN89xr3hy3uITDcwpLuXqrKYvlZT3BwfyNWde12N9BvrSeCSPUDEyvbgZKjHL56FPf8ArVeDT0stb8Nys7TXE4laWZ+rfuhgewA6CgDs6KKKACiiigAooooAKKKKACiiigBKpa1/yB7z/ri/8jV2qWtf8ge8/wCuL/yNJ7F0/jR5nRRRXmH3CCiiigYUUUUAFFFFABRRRQAUUUUAFFFFABRRRQAUUUUAFFFFABRRRQAUUUUAFFFFAGr4ciebVVWKUxOEJVh6+/rXTW9/Lq8pswwhCDMzK3MgyR8ntxyfwrmPDtv9q1RYfMaNWU7tvUj0z2zXb3WnRywRiHEMsHMLqPue307Yrrop8p87mUoqtZ72+4dcadBLbxxoPKMX+qdOCh9qzo764vZzpxkWORCRLMh+8Bj7vvzz6Uq38+pMbGM/Z5F/18inOB0+T3Pr2+tXZdMgNnHBAPIMPMTr1Q+vv7561tvseevc0qb/AJeY2bTI0jjazAgmhGEYdx3B9Qf/AK9VYr2XV3a2iPkCPidlYFs+i4/nUdvf3GrM1iMQtGSJ5VP3gCR8n1wee1XrnTVCRSWRW3ngGI2xwR/dYdwf060t9g+D3Z7/AJDptNiEEa22Ld4R+6ZR09j6g96oW9/JrEn2PIhVBmZlb/WDJHyH045P4U+K7fWybYZhjTifDctyRtU+nHWrt3YRvDH5OIJYOYXUfc9voehFPfVB8Huz3/IS506Moj2xFvNCMRuo4A/ukdx7VRtrp9bJgYiOKMfvQrf6znHB/u8daSK6k1t/srnyIkH74K3Mvsp/u+p/CtC7sAyRvalYJ4BiNgOMf3SPSlvqg+D3Z7/kMvrLYIri0Cxy244HQMn90+38qqwag2uExWjNDCn+ufI3n2X0+v5UyO8bWp0tdvlxR5NyufvEEgAHuMg5/D6VfvbDeUntGENzEMI2PlYf3WHcfy6ijfVB8Huz3/IJ9NjEMYtcQSQjEbKOnsfUGqFrfPrbNbAiNIeLhkbO85Iwp9DjrT47p9bzbjMMKcT4blu20H0461aurAJ5c9mEimhXC9lZf7p9v5Ub6rYPh92fxfkOudOQqklsRbzQjEbqOMf3SO49qpW1y+tkwuRFDH/rVVuZPof7vHXvSxXLa9mJSYbVMecM/NIf7o9F9T37VZ1GzIgWez2RXFuP3Z6Lt7qfanvqgXu+7Pf8v6/AL608sR3NoFjltx0+6GT+6faoLeY68MgmOyU4dQfmkPocdB/P6dWwXP8Abx2rmO0jx5inhpCQCB7Lz+P0qze2jW8n26zKpKoxIhOFlUdj6Edj/Slvqtg+H3ZfF+X9fgOvbTyv9KtWSGWNe/CMo7N7e/aqlpc/28xLgx28e0tET8zkjPP+z/OnQSDXmDNlbNCCYj1kb/a9h6d6tX1o25bu1KpcRDHPAdf7p9vftT31WwX5fdl8X5f1+Al5Zskn2uzIjuFGCD92QDs39D2qrBcHXgQD5dopxIoYbpD3HHQfzpIrltePloTDaJjzhn5pD12+y+p79qs3lm0DC7stkcsa4ZDwkijsfTHY9qN9VsHw+7L4vy/r8Bt9AtipvbXZEY1AdOiuo7fUdqjtG/tpvPm+W2jfCwHqWHd/6CmWM667MZyCLSAjZGf4nwCSfpngfjVm+tmt5Tf2jBJVH71CcLKo9fQjsf6Ut9VsD933H8X9aBeQPaO97abQRzLGThZAO+ex9/zrE168k1Pw9e3cLtFbRL8oB+Z2yM59B7VqQP8A26Q75WyQ/wCqPWRv9r2Hp3qr4tsP+JTdz27iPzECyrjIcZGD9R6+lHn0GtGov4i34S/5F62/4F/6Ea2Kx/CfHh62HoW/9CNbFVD4UZYj+LL1YUtJS1RiFFFFABRRRQAUUUUAJQQD1GaWigBu1f7o/Kjav90flS1yPjPxW2k4srEqbphlnPPlj/GlcDqZpYIELzPHGg6lyAP1qqur6SzFV1GyLDqBOmf515hY+Htc8RH7W2WVuk074B+netA/DnVAuRcWxPpk/wCFMD0tDG6hk2sD0I5pwAHQCvHrnT9d8LTLMTJAM8SRtlGPv/8AXr0Pwl4hXXbE+btW6i4kUd/egDfpaKKACiiigAooooAKKKKAEopaKAEpaKKAEopaKAEpaKKACiiigDk9Z/5KBof/AFyf+TV1lcnrP/JQND/65P8AyausoAKKKKACiiigDP17/kAal/16y/8AoBrw+vcNe/5AGpf9esv/AKAa8PoAKKKKACiiigAooooAKKKKACiiigAooooAKKKKACiiigAooooAKKKKACiiigAooooAKKKKAPVfCulC60azuNSKXC+Tsghx8kaEYJwerHufwq6t1/wjrfZ72VjppB8i4ckmLAz5bHv/ALJ/Cs7w9qEujaDZS6gxfTpIgVnC5MB/usB2PY/hWpFZvrTfatThZLbnyLSQcgH+Jx/ePp2+tADY7GTXG+1arEUtP+XezbsP78n+16D+H60i350BjbapKTZ4Jt7tsngDPlv/ALWBwf4vrQbuXw9+7vWkn048RT4LPGeyPjrnoG/A0+LTm1Ym61iLMZBENo3SMEYy3q2Py7UANj0463m71eBliYYt7V+DGp/ib/bP/jv1pF1KTQibbVneSDB+zXeMmTH/ACzYD+P0P8X1zQb59A/cX5mntTxbzBS7k9o2x1Poe9Pj0uTVM3Osp94EQ2oPywA9ye7+/btQAkeknVt11rUWS6kQ22eLdT34/j9T26CmjVW0Xdaaq0ku0f6NMF3NcDoEwP8AlpyB79fWg6nJof8Ao2qebNGeLadELNKe0ZA/j9Oxp8ekNqQa51hf3rjEcKtxbjqMEfxdOaAGx6O+phrrWRiZx+5hRuLUdsHu/q34Djqg1ltJD2mr73nQZt5I0ybsZAAUf38kAr756dA6pcaOfsupJJcs3FrNGmTOeyMB0f36Ec+tPTRft6vcav8AvLmQYQIxAtxnICHscgfN14oAaminUEe51bIvJOYxG3/HqOwQ+o7nv9KQa1Npwaz1SNpL0D/RzEvF4OgK+jdNw7delB1afSz9iv4pLm5PFq0a/wDHz7HspHfPGOaeuiNdo1xqkpe9cfI0ZwLfuAn9T3oAaNAF7E1xqrl798MskZx9mIOVEfpg9+/ekGuS2SNZ3sLS6mpCxRxjAus9GXsBx82fu4PtTX12TSwLPUome+YhLbyxhbok4GD0U5IyD096lXQvtMbT30zHUHIZZ4zjyCOgT2H696AFi0IXEMsuqP517MBmRMgQ45Cx+gB79SeTVdNcnsWl027ja41KMqtuEGPtQYHDe2MHcegx17VKNbksA1rqcRa+XiERDi67Ar6H1B6delJHoLXPm3l9KV1GUqySRH/j32g7VX25OfXJoAkTQY5rZ2v5DJeykO1wh2mNh02egHb9etV4Nbu4bcWF1CJNbU7BGBhJBziXP9zA5PqCMCpRrrWqNa3sLNqSkLHDGP8Aj4z0ZfQcc56YNJBoMr2ouLq4/wCJux3m5Toh5woH90DjHfk0ASr4fhe1f7TK0l9Iwka7HDq46FfQDsPT6mohrstorWd7A0mqKQsUUYwLnOcMp6AcHOfu4PtSjXzChtbm3YaqCEW2T/lsTnDKf7nBJPbBzThoIuI2nvZmOoMQwuIzgwkdAnsM/j3oAaugvPEbm8uP+Jox3LcRdIT2VAf4R79e9RLr1w7vpawA62h2MgBMSjAPmlv7uCDjrkge9Sf2zd23/EvuLYy6meIdgIjmH9/P8IHcdu3UUR+H2iiNylwRqpcym47FjjKEf3OAMdsUASnw/ELVfLndL9WMgvMZfeepI7g9NvTFQ/27cKn2JrUf2znZ5AJ8s/8ATQN/zz7+vbrTv7fd0FrFbE6sSUNseiEdXJ/ucg579OtO/sEmLz2uWOqZ3/awOh/ugf3O23+tAGfr2gwx+Hr25nleXUBE0j3QOGY45X2THG3+vNV4NRS91vw3EyNDcwCVZYWPK/uhg+4I5BqXXtcY6Hfafc2si6j5LB4kB27Mcyhum39c8UyKwista8NOpaSaYTNJK/LN+6GPwHYUAdjRRRQAUUUUAFFFFABRRRQAUUUUAJVLWv8AkD3n/XF/5GrtUta/5A95/wBcX/kaT2Lp/GjzOiiivMPuEFFFFAwooooAKKKKACiiigAooooAKKKKACiiigAooooAKKKKACiiigAooooAKKKKANTw7AbjVFRZGjYIWV17Efzrp49QudQmOmgrDKnFxKrA8f7HfJ/T64rmfDkLz6qsaSmPch3MvXHt6V202mwNbRxRDymh5ideqH/PX1rrop8uh87mUoqt73b7hJ9MiaCNID5EkPMUi9VP9Qe4qjDeT6rK1ixWExHFy0bg7vZe+D39OnWiG9n1OY2JkEJTPmyIeZADj5P6ntV+bTYjBGtsBA8P+qZR9329x61tvsef8Gk9/wAgudOjeGP7NiCWH/VOo+77e4PpVA3c2rOLBAYWjYfayD2/uqepz69h+VLHqU9/MdPTbDOnE8gYHaP9n3P6fWrkulxrFH9lPkTRD5JBz9QfUHvRvsC9zSe/QW608eXG9oVgnhGIyB8uP7pHpVG2vH11jCAIYIseeA4LOf7ox/D79+nrSw3MmrzPaSlYlg4nVHyXPoD/AHf17VeurBWVJLbEM8IxGwHGP7p9qN9UHwe7Pf8AIL6wE0Cm3xFcQjMLjjafT6eoqjBdTayv2cZhWP5bog4O7oVX246+lLDey6wzW0Z8hY+J2VwWJ9Fx296tT6csSJJYbYZYlwv91h/dPtRvqg+D3Z79PIL6xCQRS2uyKS25TsCO6n2NUoL5tfYwxFoLdP8AXfMN7/7IweB79+gpYLs69IIlHlwQsDONwJc/3eP4ffv+daF5YibbLC3k3EYwkgHb0I7j2pb6oL8nuz3/ACG3WnjaklmVgnhGIzj5SP7pHpVGC8fXJ3tihgigx9oXOS7ZPygj+Hg5PenRXs+qO1mpEJiO24ZWBOfRf8e1W5tNRI42sgsM0IxGQOCP7p9RT32D4NJ79PILywJKz2ZENzEMKcfKw/ut7fyqmJ214G2CmKBDi4yeSwP3B7eppYL2XWWa3iPkRx8TsrAsT/dXHb3/ACq1Pp4iVJbDbDNEuFH8LD+6aN9tgXuaT+Lp5C3lmyst1Z4W4jGMdBIv90/0PaqcU516dAgK2UJ/fKx/1j4+7j0Hfsfelt7xtdJij/dQR8T4YFmP90Y7e/erVzYeURcWO2GZFAx/C6j+E/0PajfVbB8Huy+L8v6/ALy0kik+12IAmUfPGThZR6H0PoarQXP9vHEW5LJMeZnhpGwDt+gzz6/Si3uDrwIH7u0Q4kUMCXPccdv51Zu7Q27fa7MKkiLhk6K6jsfTHY0b6rYPh92Xxfl/X4DdRs3Ty7uyASeHGVHHmJ3T0+melQwyf26Q/K2C/wAJ4Mre/sPTvSW8514bgdlkpwyAjdIe4OOg9u/062Lu3azLXlntUqMyRk7VcD+RA70b6rYPh92Xxfl/X4CXkLWLtfWqjAH76IcB1Hce4/8ArVFCx1xxKSV09T8qd5iO7egB7d+9JbTDXv3v3bJDxGTzIw/vegHp3qa7gaxZ720IUDmaInCuB39j7/nR59A291/EF/btbM19aFUkQfvEY7VkUep7H0P9Kw9eun1Xw7e3is0dvEoCR5+ZmyMlsdOvT8fSti2P9t7biT/jzBykWc7iO7f4VU8XWSnR7u4jcxlkCyADIcZGM+/vS316AtHyv4i14S/5F22/4F/6Ea2Kx/Cf/IvW31b/ANCNbFVD4UZ4j+LL1YUtJS1RiFFFFABRRRQAUUUUAFFJRQAV5DBCuueNfLuCdk1wxb/dGTj8hivXq8hvDJ4d8ZNKVOIp94GPvIfT8DQtx9GeuRoscaoihVUYAHYU6oLK8gvrZLi2kEkTjIINT0CILy1ivbSW2nQPFKpVga8y8HO2m+MjabyVZnhOO+M4/lXousarbaRYyXNy4GB8qZ5c9gBXnvgO3k1DxQ97IMiINIx/2jwP5miO4PY9RpaSloAKKKKACiiigAooooAKKKKACiiigAooooAKKKKACiiigDk9Z/5KBof/AFyf+TV1lcnrP/JQND/65P8AyausoAKKKKACiiigDP17/kAal/16y/8AoBrw+vcNe/5AGpf9esv/AKAa8PoAKKKKACiiigAooooAKKKKACiiigAooooAKKKKACiiigAooooAKKKKACiiigAooooAKKKKAPVPDGmNqOj2EupqklrFEBBbfeQ9t7jufQdB9auG5HhhfLunZtL6QyE7mh9Iz3I9D+FUPDmrNpOh2Y1ZlWzkh3QXIXgYBJjbHfg49frWra2cmqy/btUgKxkEW9pIPuKeNzj+8R27DjrmgBsenPrMgutYiHkAHyLJuVXI++/q+OnZfrzSJdNoGINQkZ7AcQ3TcmP0R/6N3+tIJn8OuIrpy+ktxFMxy1seyP6qezduh7GlhtG12QXeoxEWQ5t7Rxww/wCejjuT2Hb60ANt7BddMl5q1vuhbcltbyDhUP8AGR2Y/mKSLUZdEkkstSaWaNQPsc+Nzzj+4cfxjpnuOfWlN2fDYaG8Lyafgm2lPLIQM+USf/HSfpRb6UdYi+3awrebKmYYASBaqeRj/b6Zb8Bx1AJE0YamXudbiWV5FKR255WBT6f7Z7t19MU1dRfRB9m1WSSSIDEFzjc0nojY/j/nSxat/Ze+11uYI0alorkj5bhR6f7Y7r1PUUkWmnWi13q8BEbAiC1fgxKf4m/2z+nSgBq6Q2sTvfatEUDR+Xb2+eYRnO/PaQ8dOgAHNPXVX0gfZtYZmIH7m4VSfP8ARcDo/t37U1dSk0Im21aR5YMf6NdYy0n/AEzYD+P0P8X1zSxaSdV3XWtxbmdSIrbPFup/9n9W7dBQA2HRf7TjlutXRhczH91tbDWyg5Xaf4W7k+vtxTxq02lj7LqytJMBiCaJOLn0GOz+o6dxx0Zb6v8A2XFLaatI7XMJxBhdz3KZ+Xb/AHm7Hpz+dOTR31NWutaH79x+5hjbi1Hbae7+rfgOOoAf2K2qBrrVywuGGIEjbH2QZBBU/wB/IBLe2OnVRrMmng2upxs94OITEn/H16FR2PqO30pq6y2lB7TV9zXCj/R5I0z9rGQAFH9/JAK++enRU0M6gj3OrZ+2Scp5bf8AHr3AQ+o7nufagA/sWXUA13qUpS+P+o8o8WncBfU/3ievTpSjXGswbXUYW+3jiNIlJFz6FP6g9KaNan04NZ6nGZb4cW5iXAvB0BH91v7w7delOXQRdxvcanIX1CTBWWM4+zY5Aj9Mevfv6UAN/sKS7DXl7O0epkhopYjxbY6Ko7jk5z97J9qcNcltwbS7tSdT6JFFnZP/ALSnsvrnpTBrstmjWd7A0uqKQsUUYwLnPRlPQDg5z93B9qcugtPG1zfXBOqOQy3EY4gI6KgP8I9/vc5oAP7AedTd3Nwf7WLB0uU6Q4zhFH9zkgg/eyc9sL/b0iD7JJaM2q/dFuv3X/2w3ZPftTRr8kCGzurcnVwQiW6dJyc4dT/c4JJP3cEHtlw8P+ZCbia4YaqTvF2g5Rv7oH9ztt7j3oAT+wpmH217r/ib53icA7F/6Zhf7nb1PXrS/wBvNj7J9lYarnb9m7f7+7+57/h1qNtfmiQWU1uq6yzeWsGT5bn/AJ6Bv7mOfUdOtSf8I8BD5/2hjqu7zPtpHO70x/c7bemPfmgBv9gSIBeRXRGrglzcsPlfPVCv9zgDHUYyOad/bkso+yQ2hXVPutA/3Y/9st3X0x1ph16Z0FlFa/8AE5J2G3YnYnrIzf3OQc9TnHWnHQGiiFxBck6sDvN24/1rd1YD+DtgdO1AFHXdAto/Dt9cTM8t+EaV7vOHZsYI9kxxt6Y9+arw3/2rXfDcEsTQ3EKy74zzwYuGB7g4qxruv28vhy9t50eK/MbRPaY3OrY5b3THO7pj34qvBp62et+G5Xkaa5nWUySt1P7rgAdgOwoA7OiiigAooooAKKKKACiiigAooooASqWtf8ge8/64v/I1dqlrX/IHvP8Ari/8jSexdP40eZ0UUV5h9wgooooGFFFFABRRRQAUUUUAFFFFABRRRQAUUUUAFFFFABRRRQAUUUUAFFFFABRRRQBqeHYpZdVUQSmKQKWVuoOOxHpXUx38urMbOL9wVH79wecZIwnrnHXt9a5fw5AbnVVi8xo1ZTuK9SPTPau2udNjeGMW+IZYP9U6j7vt7j1FddFPlPncylFVrPe33BcabDJbRxw/uHh5hkTqh/qPUd6orf3N7IdPBWGdSRNKhyMcfc9+fwpVv7jUmNjEPs8qcXMgOdnsvqT69vrVyXS4PsiRQfuWi5jdeqn19/fPWtt9jzl7mlTf+tSOfS0SK3azAimtcmInkHPUH1z69e9QJfTasWtrYm328TyZG5f9lff37fWo7e/udVAslHkyJkXUgP3eSML7nHXt7mrtxpoREksCsFxCMIcfKw/ut6j9R1pb7Dfu6VN+gTaZGkEQssQSwD90w6e4PqD3/OqkV/Jq7Gzj/cbR+/YNyRkjCHvnHXt9aWO8k1k/ZkDQInFz83Oc42A/h19KuXenoYENuBDNAP3LKPu+30PpT32D4dJ7/kR3WnmMwXFiFSW3BUJ0V1/uk/y96hjuW1wGKItFbLxMc/Mx7qMdB6n8qjt7qbXVEXMECAC42t8zN3Qeg9T+XrVu6smg23GnqqSxrjy+iyKP4fb2NG+q2D4fdn8X5DrqwVBHPZ7YZ4FwuBhWX+6fb+VUodTk1o/ZrYtbDGZZM/MBnGE/Lr2p0N0deO2IGOzTHm54aRsA7fYc8nv2q9eafHPGpiPkTRcxSIPun6dx6ijfVBdR92e/5Ec2mRrDEbLFvLAMRsOmO4PqD/8AXqpFfvrDG0TMAUfv2DckZIwp7g4PP9eiQ3c2ryGzcrCIuLgo4O/2Xvg9z17VfurBDDGbbbBLAP3TAcD2PsfSjfYPg0nv+Qy501QsctmVguIBiNgPlK/3WHcfy6iqkV0+uE24zDCnE4Dcv/sg/wB3370kN3Lrjm24ghj4n2uCZD6Aj+H379PWrd/YssKzaeipcwD92BwGH90+1G+qD4Xyz3/IddWO0xzWQWKeFdqgDCsv90+3p6VTa6bXEa0gzFGDi4fPzD/ZGPX16Y9aet62sYgtfMjiH/Hw5G0qf7g9/U9vxqW709oGhutPRVktxjyhwJU/uk/y96N9tgXu6S+Lp5DruzMBF3ZFY5Y1wynhJFHY+mOx7VWt7ga8cAGO0jxvQ/ekJAOD/s8/jSpN/bc6hQwsYx+8VhtLv/dPqB39/WrV7aMrC6tNq3EYxg8CRf7p/oe1G+2wfD7svi/L+vwEu7N4pvtljhJgMSJ0WVR2PoR2P9KrrOddHlxkx2gOJefmc9146D1PemxXTa6fLi3RWiYExzhnPXYPQep79B61Nc276fN9tso9y7Qs0I/iUdCvuPTvRvqtgXu+7L4ugt5bjTyb20CxhFAlj6K6jp9CO35VHATrbiWQ7bONuIT1kYd39h2H4mi2kGtXBm5NjER5YwQJW7k55wP51Ne2r28pvrLAkA/exk4WVR/IjsfwNHn0Db3X8X9af1sJdQSWUz3toAVPM0OcBwP4h6N/OsbxDeyal4fu7m2kaO1iXgjhpGyOvoK04X/t0h+VsEP3DwZW9/YeneqniywK6Rdy27rEJECyqRwwyMH6+9Lz6DWj5X8Rc8Jf8i9bf8C/9CNbFY/hPjw9bD3b/wBCNbFVD4UZYj+LL1YUtJS1RiFFFFABRRRQAUlLSUAFFFc74u1+fQIrSaGKOVZHIdXzyAOx7UAdFWF4m8NW+vQgkiK6QYSXH6H2qlpfjzS7zCXO60kP9/lfzrp4Zop4xJDIkiHoyHIosFzyWTRvEmgzHyI7lVz9+3yyn34/rSf2z4qdjGJ74t3URnP8q9eooA8ltPC+v61cLJdJLGp6y3JIIH0PNekaHo1toliLa3GT1dz1Y+taVFAC0UUUAFFFFABRRRQAUUUUAFFFFABRRRQAUUUUAFFFFABRRRQByes/8lA0P/rk/wDJq6yuT1n/AJKBof8A1yf+TV1lABRRRQAUUUUAZ+vf8gDUv+vWX/0A14fXuGvf8gDUv+vWX/0A14fQAUUUUAFFFFABRRRQAUUUUAFFFFABRRRQAUUUUAFFFFABRRRQAUUUUAFFFFABRRRQAUUUUAeqeGNJ+36HZy6ntnhEO2GD+BVIwWPqx/TtV9bs6A3kahMzWBB8m5fkpgZ2Of5Hv061neHNSl0rQrE6kQbGSIGO4Vf9V/suB+hrRFmdfIn1GFlsMHybV+C+Rje/v6Dt160ALDay624udRjMdmOYLNhy3+3J7+i9vrTWuW8OfLds76UfuT4LGA9lbHJX0P4GlF7LoOINSd5rIcQ3ZGWHokmO/YN3789XRWL6xKt3qsI+zrzBZuMqM/xuO7Y6DoPrQA1bB9c/0nVI5IoD/wAe9sSVZPR2x0b27fWhdTk0Um21d2eLB+z3QXPm4/gYDo/p/e+tMiuh4dZ7W8MhsP8AlzfBcqP+eRPUn+77cZp/9mSa1/pGrqyRYP2e1VseVn+NiOr+nZe3PNAAulvrGbnV1ZQR+4t1YjyPRsj+P37dqBqzaRutdWZ3ZRmCZVybgdAuB/HyOO/Wgaq+j/6Pq7O4AxBcKhPn+ikD+P270f2Q2sZudWDoxH+jwo+Db9w2R/HwOe3T1oAdFpcmp5udZQbmBEVsG+WAHvnu/v27VFHqzaNJNZao0kmwA2kgXL3IPG0AdXBIHvnPTmn/ANrTaX/o2rK0kvSCaJP+Pn2wOj+3TuKP7FOqbrnVywuGGIEicj7LyCCp/v5AJb2x0oABo8mog3epu8d2eYRE/wDx6+mD3Pqe/wBKBrclgrWmpxFr1f8AU+UvF32BX0PqO3XpS/2zLpwNpqUby3fSExJ/x8+mB0B9R0HXpSf2JLqGbvU5it6R+48o/Lac5G31PqT16dKAEOgnUENzqkhN8SGiaM8WxByAn44yT1pRrj2iNaX0LPqSkLHFGP8Aj5z0ZfQcc56c0ja8dPX7NqcR+3ZCwrGPluSTgbPTnGQelL/YT3YN5ezsmpEhopYjxbY6Ko7jnnP3s/SgByaGbuN59Ul33snKvGcC37gR/T171HHrv2H7RZ6of9Mt9vl7BzdBvulF6k54IHAPepF1w2iPBqcWy9T7iRAkXHYFP6g9P1qM6Lcagwv764eG/Xm28pvltfbHRs/xZ6jjigB0GiNd2v2jUmZdSkw/mxtzAR0Cewz+PPWo4NcuYrcWV1Bv1oHZ5KjCydcSA/3MDJPY5FPl197W2kiuLYnU0IRLZD/riehU/wB3qfbBpf7ClcG9kuidXzuFwB8q/wDTML/c56dT160APGgJJC0tzM76ixD/AGpeGRhnAX0UZPHfJzTP7de1RrW9gZ9TUhY4Yx/x8Z6Mp7Dg5z0waeNfSOJormB01FWCC1XkyMc4Knupwee2Dmmf2E90Dd3k7JqZIaOaI8W+OiqO45Oc/eyc9qAAaJNcL9ru7krqnVJY87If9hR3X1z1qNdfmdn01bfOsodrRDJjUYB8wt/dwQcdckCpf7bmt/8AQ7q1Lan0SOPOyb/bU9l9c9Kjh0CaCJbxLjOshi73BztlzjMbD+5gAD0wCMUATHQFWESxXDrqQO/7X1LN3BHdf9mmf29KE+xta/8AE3zs+zgnaf8ApoG/ud89e3WnHX1aIQx2ztqRJT7JnBVh1JPZf9qm/wBhSsPtrXX/ABN87vtAB2D/AKZhf7nt179aAKGvaGqaDfXk88kmoCFmecHGRjlAOmz2/HrUEOoR3ut+G49jRXEAlWWF/vL+6GD7gjoan17XFfQr6ynt5I9QMLK8CjIAxy4PTZ7/AIdagh0+Oy1zw3KXaa4nErSzP95v3QwPYAdBQB2dFFFABRRRQAUUUUAFFFFABRRRQAlUta/5A95/1xf+Rq7VLWv+QPef9cX/AJGk9i6fxo8zooorzD7hBRRRQMKKKKACiiigAooooAKKKKACiiigAooooAKKKKACiiigAooooAKKKKACiiigDV8OQtPqqrHK0ThCVYdj/Wuoj1G4v5m09NsM8fE8gYHA/wBn3P6fWuX8ORSzaqscMvlFlILgcgd8e9dpLpUH2aKO3HkyQcxSL1U9/qD3z1rrop8uh87mUoqt73b7gl0uIQx/Zj5EsQ/dyDn8/UHvVOK+n1OVrIYheI4uGRwfwX6+vbp1ojv7jUpDYowgdf8AXSKecZx8n+Pb61cl0yNIIhZ4gkgH7ph+oPqD3/Ott9jz/g0qb9PIWbTYxFGbQCCaEYjYDt6H1Bqml5NqtwbJQ0AjH+klTyDnG0H365/lTl1Ka+kNjCohuV4mfIIjHqPUnt6d6nk0lI443sm8m4hB2ued2eob1B/nzS32D4NKm/QdPpyxoj2O2CaFcJx8pH90+1U7e9fXGaGP9zDHxPhwWY/3Rjt79+1EN2+tk23+piTifa3L8kYU/wB0461cudPUeXNZhYZ4V2oQMAr/AHSPT+VPfVbB8Gk/i/ILmw2bZrDbDPGMAY+VwP4WH9e1VLa5Ou5Ufu7aM4lUMCXb0yP4f50C7fWlezhHkoBtuGyCR6qv19atTaf5AjmsMRywoECk8Oo/hP8AQ0b7bB8Ok/i6eQXdn5JF1Z7Y5kXBHRXUdj/Q9qqQX510mK2ZoYE/1zbhvPsMdB7/AJUqXX9usIIgUgjYG4yfvf7H096u3lh5jJPbMIbmIYR8cEf3WHcfyo322D4NJ/F+QT6dG0MYt/3EkI/dOo+77e49qow3M2rTPZOBEtvgXOxs7zzwD6cc9+1OS+n1NmtIf9HdOLhw2SnsvufXt9asS6WkCRPYKsM0C7V9GXqVb1z1z680b7BrHSe/Ty/r/gklzp6SIjW58iaIYjdR0HoR3HtVKG9m1Z2tFIg8o4uGRwST6L7e9LHfS6vut7YmBV4nkz8y/wCyvv71Pd6aI7eNtPCw3FuMRHsR3U+oP/16N9UC933Z79PIWbT/ALKFm05VjkjXBTosijsf6GoI7t9bzHblobZeJn/iJ/uD09z+VJFeNreYIC0UK8Ttn5s/3Rj+f5VPPp5t2W508LHKihWj6JIo6A+hHY/0o322D4dJ/EE1i1mRcacqqyjDQ9FkH9D71DFdf278sBZLNceYTwznGdvsB3ojuG11THGTHaLxLz8zn+7x0Hqe9T3Fn9jf7XYqqMqhZIhwsijp9COx/Cl6bBtpL4hbqx8si4sisM0a4x/C6j+E/wBD2qtbTNr0avtaOy/iXPMh7g+386WOY68uIyY7EHD4PzSn+77D17n6VNcWzWDtd2QAXH72HOAwHcehA/OjfVbAtPdl8X5f1+AlzAdOZruzUBAMzQjgMB3Hof50yJ21s7wSung8L3mI9fRfbvSQyjXcMuRYqeR3lI7H0A9O/wBOslxbtp0j3lpgRn5p4c4Df7Q9D+hp/kG3uv4v6/EW8t2sy17Z7VKjMsZOFkA/kQO/51ia9ePqnh28u4naO3iX5FB+Z2yM5x0HPSteH/iebZX4sAcrH/z1I/vew9Pzqn4ssP8AiU3c8D+WZECyrjIcZGD9R6+lJ9+g1o+V/EW/CX/IvW3/AAL/ANCNbFY/hPjw9bD3b/0I1sVUPhRliP4svVhS0lLVGIUUUUAFFFFABRRRQAlU9R0uz1WAQ30CzIOmeCPoRyKuUUAcFqnw5Vsvpd2V/wCmU/I/76H+Fc09p4h8NzFwlzbjP34zlG/Lg/SvYqQgEEEZBoA890n4iyJtj1W28wDrLDw34r0P4YrstN13TNVXNndxu39wnaw/A81T1Pwjo+pbme2EUh/ji+U/4VyepfD6+tWMumXCzheQrfI4+h6H9KLgek0V5TB4k8RaBKILwSFR0juVPI9j/hXZeG/F1trs32YwPDchSxHVSB6Gi3YDpaKKKACiiigAooooAKKKKACiiigAooooAKKKKACiiigAooooA5PWf+SgaH/1yf8Ak1dZXJ6z/wAlA0P/AK5P/Jq6ygAooooAKKKKAM/Xv+QBqX/XrL/6Aa8Pr3DXv+QBqX/XrL/6Aa8PoAKKKKACiiigAooooAKKKKACiiigAooooAKKKKACiiigAooooAKKKKACiiigAooooAKKKKAPUvDGmyalo1jJqiI1pFEBBbZ3K3+2/qfQdvrWgtyPDjeReSMdMI/cTtljF/0zY9SP7p/D0rP8OasdL0OzXVWWO1eHdBcgfLwCSjejcHHr9a04bN9Yf7XqkBW3IIgtJB90H+Jx/eI7dvrQA2Kxk1x/tWqwlbXn7PZP2H9+T/aPYfw/Wlhu20OUWmpSk2Z/497tzwP9hz2I7Hv9aRbiTw+4ivJDJpjHEVw3LQHsj+o9G/A9qEtW19hcahGy6f1htW48z/bf+g7fWgBltZLr5kvNShLWxLJawuCBs/56eu5uo6ED86cuoyaETbatI8tvj/RbrGWk/wCmbj+/6H+L65oN8fDoaK/d5LEKTBOeWGBny2PrxwT16UtrpzaugvdXQnzU/c2pyBApHf8A2/U9ugoAWLSf7V3XWtwhmkUrFbE8W6n/ANnPdu3QURakdHLWmsTny1GYLt/+Wqj+Fsfxj9eopF1FtDY2+rSn7NgmC8YZyAM7H/2sDj+99aE09tbzc6pG8cRH+j2xO0xjs7Y/j/lQAyPS21ud7/VInijZNlrbk/NEM58w+kh46dBgHNSRasdL3WutyhHjXMVzj5bhR6f7fqvfqKQanJopNtq7tJFg/Z7oLky4/gYD+P0/vfXNCaU+r5udYVhuH7m3DY8gdmyP4/ft2oAZb6QdVilvNWjkS4lOYAG2vbID8uP7rdz15/KpI9YfTVe11o4uIxmKVF4u17bR2f1X8Rx0Qas2kbrXVmd3UZt5VXJuR0CgD+PkDHfrQuky6oDdauWjmI/cQxtxbehz3f1P4DigBo0Z9WDXer7kuGH+jxxtj7IMggg/38gEn2x06vTW/sEb22rZ+2R8II1z9qHYoPU9x2PtSDWm0wPa6uGNwgzC8a5+1DIACj+/kgFffPSlXRX1BTdam7JeNzEIn/49fQKe59T3+lADBo0+pA3upyGG+PNusTZFoOoA/vN/ePfoOKemvC1ieDVEMeoR4AijGftGeAY/XPp27+tINal09WtNTiL3w4g8ocXfYFfQ+o7delKNDa8U3WozN/aDcxvE2BbegT+pPWgBg0OW9U3t7MYdUJDRSRnItsdFHYjnn1yfanrrzQRNb31uV1RDtFtHyJz2aM/3T7/d5z7oNde0RrS9gZ9TUhY4ox/x856MvoODnP3cGgaHNcKbu8uSNTPzJLH92D0VR3X1z1oAb/YMtwpvbq4xq5IdJ0+7BjOEUd05IIP3sk+mHjxAI4TDNbMdVB2CzQ8u3qp/ud9x6D34pP7faBDaXVuf7WBCJbJ0mJzh1P8Ac4JJ/hwc+6/2C8ifapLpl1UncLleiH+4F7p7d6AG/wBh3LJ9ukuh/bOdwmGfLX/pmB/c7ep69ad/wkCmDyfs7DVc+X9iJ+bf65/ud93THvxTf7dmVPsb2v8AxOM7BbgnY3/TQN/c756jp1p39gts+1famOrZ3fau2f7m3+57fj1oAZ/YM6KL2K6H9sg7zOwOx/WMj+5wB6jr1p518yQiCC2YasTsNo5/1Td2Yj+DvuHXtzSf2/I6C0itSdXJKG2P3UI6uT/c5Bz3zjrR/YUsSfa4botqudzTv92T/YK9l9AOlAFHXdAgj8O3tzPI8uoCNpXus4ZjjlfZMcbemPfmq0Gope634biZGhuYBKssLHlf3QwfcEcg1Y17X459AvLT7PIL9onSa27wgD5nJ6bcEYPfIx3xFFYRWWs+GSm55ZRM0kjnLMfKHU+1AHY0UUUAFFFFABRRRQAUUUUAFFFFACVS1r/kD3n/AFxf+Rq7VLWv+QPef9cX/kaT2Lp/GjzOiiivMPuEFFFFAwooooAKKKKACiiigAooooAKKKKACiiigAooooAKKKKACiiigAooooAKKKKANTw7HNJqii3l8uUKWUnofY+1dUmoTas32OEGBl/4+XzynJG1fUnB57D3rlvDkDXGqrGsrRhlO4r1x6D0rtZ9Nj8qM2uIJoR+7dR09j6g110U+U+dzKUVWs97fcFxpkT28aQfuJIf9VInVD/Ueo71TXULq9c6eAILpeJ5FOQo9V9Se3p3pU1C41BzZQDyJk4uHzny/wDd9Se3pVqTS4RbIlv+6kj+ZJByc9yfXPett9jz/g0qbjJ9KWOOB7ECOe2yY89Gz1DfX1655quLp9amFqgeGBB/pPZt3/PPP8yO1Jb6hcaoPska+TLHxcuD9zkjC+pOPwq1NpghRZNPxDPGMDP3XHo3r9etLfYfw6T36D7rTwUR7PbDPCMRkD5cf3SPSqaX8urN9jhVoCv/AB8tnleSNqnvnB57D3p0d5Lq5NvCGgVDtuDnlTn7oP8AWrF3pyrbq1kixzwL+6I4H+6fY099UJe77s9/yGXuntEkU+nKqTW+MKOPMTuhP+Peo1uW1r91Bvith/r2PysT/cH9T+VNiu5Na/dQloYE4nYHDFu6D09z+VTzWJtds+nIqOgw0XRZAO3sfQ0t9tg+HSfxDrqwEYSexCxTwrhR0V1/un2/lVSPU31n/RrLfB/z3kbG5BnGF9Scdeg+tPiuzrvy2+6OzXAlY8M5xnaPQep/KrN3pytCGtAsNxED5TLwB7H1B7099UGkfdqfF+XqR3em+Tao+nII7iAfu+cBh3U+uf51C98dU8u1tC65/wCPnI2mNeQV9mJGPz+tOjv7jUFW1gVoZgMXDlf9Ue4HqT29ualfTfsqLNp42zRjkE/60dSG9/elvsG2k9+n/B/Qdc6aFSOWxKwXEIwhx8rD+6w9P5daqx3T62fIQNBCnFx83zE/3AR29TSm7k1eVLe3EkUIz9qYjayn+4D6+uO3erVxp4RUlsdsM0QwvHysP7p9qe+wfDpPfp5CXNgYwk9gqxzwrtCjhXX+6f6elVHun1opbWweKJWH2pm4wP8Ann9T3I6e/SnR38mrMbWANAU4uSTyhyRtHqTg8+lWJtNEKrLp+2GeMYA/hcejf49RS322D4dJ/F0/4IXVk9uRdaeFSWMYaPosijt7H0NV4bn+3mwgKWSY8wHhpGwDtx6DPPr9KSK4bW5/K2lLaIYnXPJf+77j+dW7qzaJxc2QVZkGCnQSKOx/oae+2wfDpL4vyG3dnJBL9ssABKoxJF0WZR29iOx/DpVdpf7eHkxhksgf3zEYZyP4B6e5/AURXb65lLctFarxM38TH+4PT3P5VLeWrWCfa9Oj+ZAA8C9JFH9RRvtsC93SXxdB17C1kxv7UDgfvo84DqO/1H/1qihY63IJWytgjfLH3lYd29AD0HfqaWCQa1OX5NjGRs4IEzdyfYHj61Je27WTPfWhVcDM0ZOFkA7+x9/zo8+gbe6/i/r+vIbextprvfWwzF1nhzjcP7y+4/WsfxFM+p+H728DMlrEMRKDgudwBY+3oPzrVtD/AG1tupf+PVTmOLOdxHdsfyqn4ssWTSLyW3dY1lUCZCOG5GCPel59BrR8r+L+tC34S/5F22/4F/6Ea2ax/CfHh62Hu3/oRrYqofCjLEfxZerClpKWqMQooooAKKKKACiiigBKKKiubq3tIjLczRwoP4nYAUAS0VymqePtKswVtN95L/sfKo/4Ef6A1yOoeNNb1JjHA/2ZG6Jbr83/AH11/LFAHpl/q1hpqk3l1FF/sk8/l1rltS+ItrECun2zzN2aT5VrndP8Ga1qj+bcL9nRuTJcE7j9B1/PFdhpPgXSrDa9wDezDvKML+C/45ot3A5KTVfE3igNDArmBuCkSbU/Fv8A69dH4Q8I3Oj3n227mTeUK+WnOM+9dekaRIEjUIo4AUYFPoTtsAUtJS0AFFFFABRRRQAUUUUAFFFFABRRRQAUUUUAFFFFABXPeI77xBbXUUei2CTxFNzu/POenUen610NFAHndrc6xdeONJbWrVLeUK4QKMZG1vc16JXJ6z/yUDQ/+uT/AMmrrKACiiigAooooAz9e/5AGpf9esv/AKAa8Pr3DXv+QBqX/XrL/wCgGvD6ACiiigAooooAKKKKACiiigAooooAKKKKACiiigAooooAKKKKACiiigAooooAKKKKACiiigD1Lw5pH9qaFZNqoWW1SHbDbgnbyCN7ercnHp255rTjvX0Vvs2qTs9tg+TdydcD+Fz/AHvfv9azPDOpSabotkmqMq2ckYMFzjCr/sP6H0Pf61oC1/4SJzNexsNMH+ogfKmXj/WMOoH90fjQA5baXXyJb6No9OBzFatwZfRpPbuF/E0gun8P4iv5GfTukVyckxeiP/RvzoivpNEb7Lqspe1/5d71u4/uSejDsf4vrSxWba3MLvUosWa/8e9pIOD/ALbjuT2Hb60AAsm14+fqcLLZYPk2r8FsjG9/f0Hb60y21B9Ej+x6xKzqgPkXZ585R0U/7YHbvikju18PT/Y7yVvsBUtbTPklMf8ALInv/s98cU4adJrrG51ZHit8H7Na5w0f/TRyP4/Qfw/XNADhpra2ftGsRf6PgiGzJ4XIxvbHVsHj+7255pP7RfQ/9H1N5JYelvcbSzP6I2P4vfvSxaqdK3WutS7WQZiuccXC/h/H6r36iiPTP7ZZrrWIP3bArBav/wAslP8AE3+2f06UAA0uTWf9I1hSiYPkWqtjyc/xkjq/6Dt60n9qyaP/AKPq5eQdILhEJ8/0UgdH9u9NXUZNBzbarI80H/LrdYy0n/TNx/f9D/F7HNKNHfVla61fek7D/R443x9kGQQQf7+QCT+HTqANk0aXWALvUneG4UhrVEORbEHIJHRm6Zzx2qUa21mr2+qRFb1B8ixDIuewKf1HanQav9iSS31mRYriFc+YBhZ16BlHr6r61WTSp9Ylm1C/MltI2PsKZ+e1A/iPbcxwSOcDjPoATf2KdSDXOrlvtLD9ysbEC15BGw/3sgEt7Y6cUn9sy6d/omoxvLd9IDEn/Hz9OwPr6daVNdFpG0GqIUv4+FijXP2j0Mfrn07d/WkTQ/t8b3Or/wDH5Lyhjb/j1A5AQ+o7nufagBf7EkvwbrU5St8eYTE3Fr3AX1PqT16dKbFrzW8cttfRE6jE/lpDGObjP3XUehwc+mDS2etNaWjQa0duoQDDBF/14zhWj/vZ49MHPApn9jXWot/aN7M9tqC82qxtlbUehHRif4s9egxQBJ/YTXQN3ezsupEho5oj/wAe+OiqO45Oc/ezzTINemS2FvdW/wDxN1Ow2ydHPZwf7pHOe3Ip/wDwkAiiFvPbn+1c7BZof9Y3qpP8Hfceg96Z/YVw6fbpLof2zncJgD5af9MwP7nOPU9etAD/AOwDMpurm4Y6qSGS5TjySM4VR/c5II75OfZRrwt42gvYWGoKQqwRjPnE9Cnscfh3p66/Clq32mN4r2MhGtBy7OegX+8Djg9MdcYNQDQpbxTe3k7RaoSGiljORbYzhVHccnOfvZPtQAJodxM8mozTiLVXIZGQkpCAMCP3U9/U8jFKviBmLWK25OrqdjW45UcZ3lv7mCDnrzikk16eC1e3mtl/tlflS3UnbMezof7vfnp0PrR/YMkEYvbactrAJd534E2cZRh2TgAAfdwCO+QB/wDYLoou4rphq2SxuT0fPVCv9zgcdsZHNJ/bc8v+hRWpTVejxNkpGP7+7uvp3PSlbXjPEtvYQFtTf5TbycCA92kP90e3XtSHw+YoRcQXJOrA7zduP9a3dWA/g7bR04xQBQ17QYoNBvbsTym/ETtNc55mBHzKw6bcAYHbAx7ww6hFe614aRQ0c0ImWSJ+GX90MH6Hsasa7r0Enh29tp45Ir8xNG9rjcynHLe6Y53dMe/FVoNOSy1vw3KztNcziVpZmHLfuhgewA6CgDs6KKKACiiigAooooAKKKKACiiigBKpa1/yB7z/AK4v/I1dqlrX/IHvP+uL/wAjSexdP40eZ0UUV5h9wgooooGFFFFABRRRQAUUUUAFFFFABRRRQAUUUUAFFFFABRRRQAUUUUAFFFFABRRRQBq+HIpJdVUQymKQKSrDp9D6iuqTUp72VrGECK5TiZ8ghB6r6k/p3rlPDsc02qLHBIImZSC+OQO+Peu0l0qEW0aW37mWHmKQdQe+fUHv6110U+XQ+dzKUVW97sJJpUccUbWZ8m4hB2ydd2eob1B/+vVdL+fUnazi/cSpxcOGBK+y/X17fWkW/uNSb7FF/o8q8XEgOdo6YT1J9e31q1NpiRwR/YcQTQD923b3DeoPf86132PP+HSpv0El0qOJInsQIJ4FwjDow6lW9Qf581XjvptWLW0BNvs4ncMCwPov+NNe/m1EpYwq0M4OLr/pmvfB7k9sdvSrdxpoWOOSxKwXEIwhx8rD+63qP1HWjfYPh0qb9BJNNW3WOTTlWGWJdoX+F19D/j61Xivn1otBbkwxLxO2Ruz/AHVx/P8AKkjvJNaP2ZA0EacXPzc5yRtU+nB5/wAi1daftEc1iFiuIVwmOFZf7p9v5U99tg+HSfxfkJNp32dln04LFKihSnRZFHY/0NV4rltdBjjJitl4mw3zMf7uR296Gu5NYU2dsGhXG25dhynqo9SfXoKnn09rZY5tOULLCoXYTxIo/hJ9fQ0t9tg+HSfxdBZ7H7M4utPVUkVQrxjhZFHQH3HY/h0qFNVbU/3GnZST/lrI4/1Xbp3PBx2pBetrB+z2m+KIcXEh4Zf9ge/qegqefS1jRJNPCW9xEPkIHysO6sO4P5jrT9A0jpU+L+txp0oWgWXTztnUfMWOfO9dx9feo11F9TJtrTdE68TsesXJGB6ng0gv5tTP2S3VreQcXDHrF7Ke5PY/jU02mLbxxy6eojmhGFGeHXqVb1z6+vNL0Db+Jv0/4IjaWLPbNpoEcqjDIT8so/2vf360xb2TVswWhaFV4nk/iQ91Hv7037dLq3+jWe+ADi4lPBj/ANlf9r36CpZtONoEm01VWSJcGMnAlX0J9fQ0/TYNtKnxf1uOl0xIEiewCwywrtX0ZepVvXnnPrzVeK+l1gtb2xMCJxO4I3D/AGV/x/KlF4dZPkWu+OEf8fDkYYf7A9/U9qlvLBoWgurBFWW3G3yvuiRP7pP6jtmj02BaaT+L8h0unC32TacFiljXbs/hkUdj/Q1XivDrmYYSYoE4nORuJ/ujH8/ypRcNrf7qAvHaDiZjwzH+4PT3P4CrF3Y+UEuLELHNCuAvRXX+6f6HtR6bBe2k/i/IbPYfZmFzp4WKRFCsnRZFHQH3HY/0qCKdteiHl7orI8Sc4aT1X2Hr60kdy2vHy4t0VmmPOycPIcZ2D0Hqe/b1qe4t30+T7XZJmPH76AcbgO6+hH60t9tg292XxDZ4BpJa6tVVbfrNCOB/vL6H270kAOtbZ5TiyBykQP8ArCO7e2e350iyDXGHl5/s9T8xPBmPpj+6O/rT7iCTTZWu7NcwnmeAd/8AaX0PqO/1p/kG2j+L+vxH3cD2Uj3tpjnmaInAcDuPQ/zrF8QXsmpeHry6t5Gitol4x952yOvoK1UJ1t1c5GnqchehmPqf9keneqXiywI0m7mt3EYkQLKpHDjIweO/v6UvPoOOjUX8X9f15flc8Jf8i9bf8C/9CNbFY/hPjw9bD3b/ANCNbFVD4UZYj+LL1YUtJS1RiFFFFABRRRQAUUUlABXJ+PNKvdWgsobGAyuHYtyAFGB1JrrKKATscFpfw5VSr6pdb/WKHgf99H/Cuv0/R9P01Atpaxx4/ixlvzq9RQAUUUtABSUtFABRRRQAUUUUAFFFFABRRRQAUUUUAFFFFABRRRQAUUUUAFFFFAHJ6z/yUDQ/+uT/AMmrrK5PWf8AkoGh/wDXJ/5NXWUAFFFFABRRRQBn69/yANS/69Zf/QDXh9e4a9/yANS/69Zf/QDXh9ABRRRQAUUUUAFFFFABRRRQAUUUUAFFFFABRRRQAUUUUAFFFFABRRRQAUUUUAFFFFABRRRQB6l4a02TVNEsjqar9ijiAitgciT/AG39fYdq0Vu/+EfbyL+Vjp5B8i5fJMeOfLY9/Y9+nWs/w1q39naHZR6pthgaHdDcD7pABJU+jfz7VorZtrx8/UoWWy58m1fgn/bcevoO31oARLKTXT9p1ONo7P8A5YWbcH/ff/a9B2+tLDeto0y2eqTD7M3FvdyHA/3HPZsdD3+tKl1LojrBqErSWJ4iu2OSnosn9G79+aYbZ/EQ33qvHpn/ACzt8lTN6M+OQO4H4mgBtvar4iD3l+j/AGQki0i5UFe0vrk9R6CnrqUmiE22ru0kOD9nugMmTH8DAfx+n9765o/tB9CDQ6nI8lsFJhum5JAGdj/7Xoe/1pItPbXI1u9WVhE65t7UEjygR95vV8fl2oAVNKbV83Wsxkbh+5tg2PIHrkfx+/btSx6p/ZBa11qcKqKWhun4Eyjsf9senftSpqTaQxttYl/dAEw3ZHEgAzhvRsD8e1N+wSa8PP1ATQWw+a2gVijqe0jY/i9B2oAjGmPr0rXupxvDCU22tuTho+c+Y3o59OwqWPWBphe11yZYpI0LR3B4W4Qdx/tDuvX0pV1STSibfWWyACYbpV4mA/hIHR/bv2pv9mSa1i41QywoPmtreNyphPZyR1f07CgBp0t9c/0zUlkgI5tYgcPBzkOf9vgfTpT01o6cHttbIS4jXMciji6XplB/e6Ar78cGlXWDpga31dj5qDMUqL/x8DoAAP4+RxTf7LuNXxdak8lu6/NbQxPj7OezEj7zfoOlADF0aTVJDqGpF4Lori3SNsG1Gcg57t69u3SpE11bGOS31Y7LyIDaqLk3OeFMY7knjHY+1Kut/YA9vq42XKDMZRSRcjIA2D+9kgbff0pv9kT6kRe38slvdjm2WJ/+Pb+jE988dqAG/wBj3Gp/6dqEhgvRzbJGci17/wDAie56dhT18QR2sUkOpr5V/FgeQnJuMnCmIfxAn8j1oXW2sla31OIi9X/VrEMi57Ap/UHp9KT+xZ74i9v7h479ebcxMdtt7AdGz/Fnr0oAb/Yk96ft95MYdT4aFk5FuOcL/tDk59aePEAgieC9gKamhCi1Q584no0Z7qfXtznpSjXTbRtb3sLf2ipCrBGP9eT0Ke3HPp3pv9jXV0ft11dGPUxzCYyfLgH9zH8QPcnr7YFADf7BmuP+Jhcz7dXGGjlT7sOM4QDuvJB9c0//AISJI4TDNA39qBvL+xIfmd+xX/Y77ugFKNfEUbQXMDLqakILVeTKTnDKe68E57YOab/YlxI3297tk1b+GRSTGg/557e6+vfPNACHRbtwL97of2uPmVxnylH/ADzA/u+/XvSN4i8xY7KCHZq8rGP7NIf9UwGSzHuuOQR17d8P/t5hGbZ7VhqoOz7KDwT/AHg39zvn8OtJ/Yc+ft/2tjq//PXJ8vb/AM8tvTZ+ueetACnQnt0FzZXBGpr8zzSZKz+quPT0x07UHxCJIRBBbn+1WbyzZueY27liP4O+7uMYo/t/dGLeK2ZtUJKG1PG0jqxP9znOe/1pP7Guoj9vjuy+qnl2YkRyD/nnt7KOx696AKOvaFGnh++u55pJNQETO9wDgtxymOydsf1qvBqCXut+G4ijQ3EAlWWF/vL+6GD7gjkGrGv69BP4evLcRSC9eJ0ktsfNFgfMzf7IyMHvkYqCHT47PXPDcm5pbidZWlmf7zfuhgewHYUAdlRRRQAUUUUAFFFFABRRRQAUUUUAJVLWv+QPef8AXF/5GrtUta/5A95/1xf+RpPYun8aPM6KKK8w+4QUUUUDCiiigAooooAKKKKACiiigAooooAKKKKACiiigAooooAKKKKACiiigAooooA1fDiTSaov2eQRyqhKkjg+x9q6pNQm1RjaW6mB04uXJ5j5I2r6k4PPYe9cr4cikm1VY4pTEWUgsOoHt712UulxxpG9kBBPCuEYdx3VvUH/AOvXXRvynzuZOKra720HzaZEYY1tj5EsX+rkUcj6+oPeqi6hc3jmwVRDdJxOwOQg9V9c9vTvTl1Ga+Y2lqvlXC8Ts3Ii+nqT2qZtJjjgT7MxjnjJZZTyxJ67vXPett9jz/h0qb9Bs+lrHDE9kBHPAdykn7/qGPvUIupdXmFtEJIYVH+kN0YN/cz/AFFJBqU+pD7LAvkzLxcPnPlckYHqTg/Sp20sWoE2nYjmUYYHpKP9r39+tLfbYesdKnxdP6/IkuNOCoj2W2GaEYTA+Uj+6faqseoS6qxtIFaBk4uWyMx8kbV9ScHn096cl9JqpNvbboNvE7/xIem0e/vUtxpiQQpJp6CK4gXCY/iHUq3qCf15p77CXu6T36CXenNbwrNpiBLmIYVc4Eg7qfX/AB71ELw6vILe3LxRBcztjDD/AGPY8c08ahLqAEFkDHJj99Iy/wCq9sHqaU6e2ngTWGWYD95Gzf633z/e96XpsC00n8XT/g/oPn08QBZtPVYpo1wFHCuv90/49qrRao+rn7PY7oSv+vkbGY+SMD1Jweegp73h1Yrb2hdY8/6Q5BUqP7n+9/KpbrTAkKSacqQXMI/dkDAIzyp9Qf8A69P0BWWlT4vy9RZdMWKNHsSIp4h8pPIf1DeufWqyai+rCK2t1eJmBNye8WDjb9SQffHapf7Qlvv9Hs1aObpKzr/qv8T6Up0z7CBPp+fNA/eBmz53fk+vXmj0BafHv0/4P6D5tNESrLp+2GeIYH91x/db/HqKrx3cmsEwRboIkO24Ofm3d0H+NOkvZNU229kXiGR9okIwUHdR/tfyqS5sDaiOfTUCSRAKyDgSJ6fX0NL02BaaT+Lp/wAEdc2ItlW4sFEcsS42AcSKP4T/AENV/tb6y8UNqXS2xm5foRxwgPr6+g71J9ubVP3NiXRf+W0pXBj/ANkf7X8qU2D6d++05crj95ATxJ7g9m/n3p+mwLTSfxdP+D+g+exa1IuNOVVdBhouiyD09j6Gq8N1/b3EJZLJceYTwztjO32A7+tOMx1mQQxF1swP3xwVLH+5/j+VTXNp9kb7VYqqMqgPH0V1HT6EDoaPTYNtJfEOvLHZi5sysM8a4H911H8LD0/lVW1mbX41cqYrIdUJ5kPofYfrSwzHXgdhMdkDhxn5pD3Bx0H8/pU89pJaSG5sEGePMg6BwPT0NLfVbB8Puy+L8v6/AS6gNgxvLRRtAzNEOAwHcehH61FC51wiTJXTwflXvMR6+i57d6SKdddl+TJsYwNw6b367T7Diprm3bT3e8s8BPvTQk4V/wDaHof50efQe3uv4v6/EbdRPpjPeWy5gHM0I44/vL7+3esjxFcSal4evLyN2S0jX90BwZDuAJPt7VqQf8TsLNJ/x5A5WL/noR3b29vzql4qsWi0e+e2ZUimA82M9M5HzD0P86PPoC0fK/i/r8S74S/5F62/4F/6Ea2Kx/CfHh62Hu3/AKEa2KqHwoyxH8WXqwpaSlqjEKKKKACiiigAooooASilooAKKKKACiiigAooooAKKKKACiiigAooooAKKKKACiiigAooooAKKKKACiiigAooooA5PWf+SgaH/wBcn/k1dZXJ6z/yUDQ/+uT/AMmrrKACiiigAooooAz9e/5AGpf9esv/AKAa8Pr3DXv+QBqX/XrL/wCgGvD6ACiiigAooooAKKKKACiiigAooooAKKKKACiiigAooooAKKKKACiiigAooooAKKKKACiiigD1Hw5pLatodmdVVWs44dsFsG4OQQZGPrycen1rVtrx9Jf7Fqs5aIAmC8k/jUfwuf7wHfv165rM8Mam2naPYRaoyR2s0QNvcn5UHfY57H0Pf61e+zjxN++ukYaX/wAsImypm/6aHuB/dH40AL5D+IZBJdRsmkrzHAww1yf77+ijsvfqewp0N02hN9l1GQmx/wCXe7f+Ef3HPYjse/16kWoPosgtNXmH2fB+z3r8BgBnY/o4HQ/xfXikitW15hc6hGVsesFq4xv/ANtx6+g7fWgBBaf8JC/n30TDTgD5Fu+QZMjHmMO3sPx60sV7JoZ+zarKz2o/497xuSR/ck/2h2P8X1pFu/8AhHm8i/lY6eQfIuHyTHgZ8tj/ACPfp1oFhLrwNxqSyQWxH+j2ucMvpI/+16Dt9aAAaedfc3GqxEWeCLe0Y46jHmP/ALWDwP4frTo9RbRs2urzM0aj9xdMMmVf7rY/jH69aI9YGll7XXJlieNC8dw3CzoPT/bHdevpSJpza1m61aJliYfuLVjgxj+82P4/5UAINNk1wm51ZHigx/o1qGw0f/TRiP4/Qfw/XNOi1ZtJBtdakwyD9zcheLhfTA/j9V79RTRqUmhk22rO8kWD9mugMmXH/LNgP4/T+99c0sektq2brWUOWGIbcNxbj1yP4/ft2oAQaS2s7rvVVkiJH+jQq2Gtx1D5H8fAPt09adHq8mmqbXWcmdR+5mjXi6HbA7P6r+I46Mj1kaS81jqkjSSwqGgkA+e5UnAAHd88HH14pyaPJqYN1rGVmYfuYY24tR2we7+rfgOKAEGjNqu671fclww/0eON8fZBkEFT/fyAS3tjp1cmtGwQ22qhjeJxH5SZ+1ehQep7jt9KaNabSw9rq4ZrhBmB40z9rGQAFH9/JAK++enRy6K2oK11qrMt4/MflP8A8evoFPr6nv8ASgBg0WfUQ15qchivjzbiJsi0HUAf3m/vHv06U9Nd+yIbfU4iuoJwsUQz9o9DH659O3f1pja7JpUEsGrKGu4lzCY+BdjoNo7NnGV7dRkGnJof22M3WpSMdQfDJJGSPs3cBPTHfPXvQA3+wpbxTe3s7RaoSGiljORbY6Ko7jk5z97J9qeuuvBGba9tiNUX5Vt4uVnPZkJ/hPfPTv7sh8QGG3a3u4/M1VH8pbVOGmP8LAdlI5J6DmnDQpLhDdXtyf7Ub5knj+7B6Kg/u+uevegBv9gSToby6uCNXJDpcJ92AjOEUf3OSCD97JJ7YeNfMcf2ea1Y6qDtFon8Z/vBv7nfcen1po194Ea0urc/2sCES3TpOTnDqf7nBJJ+7g57Zd/YDSR/aZblhqpO4XSfwH+6B/c7Y7/WgBn9hXDJ9ue6H9s53icA+Wv/AEzC/wBzt6nr1p48Qq0Zt1t2/tUHYbLPIbGc5/ud93p78U3+3Z1T7E9r/wATjOwQAnY3/TQN/c7+o6daT+wZrf8A0+3uN+r5LSSvws2cZQjsvAx6YFAB/YMyIL2K6/4nIO83DA7H9Yyv9zgD1GM9aedeeWP7NBasNVPym1c8Rn+8zDqnfI6/WkbxCs8SQWEPmanISv2ZzjySPvNJ6KPXvxjrQdBkijF1BdE6qDua5ccSH+6R2TsAOlAGfr2gJBoN5efaZDqIidprnvMCBuQjptwBgfw4GO+WR30N7rHhnytyvGJlkjcYZD5Q6ipdd1+2k8OXtvMrRX5RoXtOrq23JPumOd3THvxVaDTls9d8OTvIZrm4WUyykYJAiGAB2AFAHaUUUUAFFFFABRRRQAUUUUAFFFFACVS1r/kD3n/XF/5GrtUta/5A95/1xf8AkaT2Lp/GjzOiiivMPuEFFFFAwooooAKKKKACiiigAooooAKKKKACiiigAooooAKKKKACiiigAooooAKKKKANTw7HLLqii3l8uUKWU9s+h9q6z+05r0/YrdDFdjiZm5EI9R/eJ7frXJ+HI5pdVVIJBGzKQX7gd8e9dpJpUSwILb91PFyko5Oe+fUHvXXRvy6HzuZOHtve7af8EbLpSxQxvYt5VzCPldud/qH9Qf061CL+bUs2kCtbzLxcMeTF7A9yex/GkW/uNQc2UA8iZOLmQHOz2X1J9e1WJdLSKJDY4hniHyMed3qG9c1rvsef8OlTfoJNpawxxyWAEU8Awp7OO6t6g+vY81CL6XVT9mtN8GOLiQ9Y/wDZX1Pv0FNfUJtQK2UCSQz5xc5GPKXvg9ye2O3PFWZtMEaJJYbYZ4hhT/C4/ut7e/UU99g2+PfoJLpv2VI5dNVY5YlxszxIvoT6+/rUZ1JtQ/0aw3JMf9czD/UDODn/AGuDgfjSC/n1D/RbdHt5hxcMw/1XsD0JPY+nNSyaYLdEl08COeIdzxIO4b1+vrR6Bt/E36f8EY+mGyCz6YAJUGHjY8TD3P8Ae9DSG+fUx9nsS8XaeQjBi9VH+1/LrSfbptTP2ezDwY4nkYYMf+yPVvfoKkl042irNpwCyRjBjJ4lHoT6+9HpsH/Xz4v63EfThYbbjTU2sgxJFniVf/ivQ/nTTqp1ACDSz+9P35HXiEe47n0H9KQXr6ufItBJFGOJ5GXBQ/3B/tevpUsulLCqyadtgnjHH91x6N7e/UUemwaf8vPi/rcY2lmzRZtP/wBen3w5/wBf67j6+h/pSf2i2oj7NY7kkP8ArnYYMIzgj/e4OPzoF/PqP+i2yvbyji4Zh/qvYdiT69Mc1JJpotkSXTwEmjHQniQdw3+PrR6Bt/E36f8ABGPppsds+mALKgw8ZPEw9z/e9D+dIb19UHkWLNEOk8pGGj9VH+1/KkF9Lqh+z2YeADieVlwY/wDZHq3v0FSS6e1mFm01QJEGGjJ4lHoT6+9HpsH/AF8+L+txH0/+zys+mx7SoxJEDxKv/wAUPXv3prXr6t+4sHKRf8tp8YK/7K/7Xv2+tIL1tXPkWnmRxDieRlKlT/cHv6+lSTWDWZFxpqhWUAPDnCygfyPofzo9Ng/x/F/W4j2TaYwn06P92BiWAfxj1H+1/Oo/PXW5kjgYtZIMzHpvPBC/4j6U4XL6z+7t/MitRxK5BVmPdB6e5qSa0NgwubCPgACSFeA4Hp7j9aXpsF7fF8X9bi3dm8Mv2ywAWUDEkfRZVHY+hHY/geKgFw2ufu4S0dmOJj0Zz/cHoPU/gKUTvrR2W5aOyH+skIKtIf7o9B6n8BT721axX7Zp8fzxgB4VHEij+oHT+tP02BaaS+Lp/wAH+tBbq2+wH7ZZIFCKBLEOA6gdvQgdPyqK3f8At1xMWxYI3yx95WHdvQDsO/U05Zv7bbEZYWC/ebBBmPoPYd/XpUlzaPaP9rsAAwH7yHosoH8j6H86PTYNlaXxf1/XkF1BJYzNe2a7kPM8A43D+8v+0P1rH8RXsmo6Bd3FrI0dpEoO4DBlbI49gP51pwyf27hwStgp+70Mp9/QD071T8V2BTR7uS2dYkkUCVCOG5GCPQ9KXn0GtGov4i54S/5F62/4F/6Ea2Kx/CfHh62Hu3/oRrYqofCjLEfxZerClpKWqMQooooAKKKKACiiigAooooAKKKKACiiigAooooAKKKKACiiigAooooAKKKKACikooAWikooAWiikoAWikpaACiiigDk9Z/5KBof/XJ/5NXWVyes/wDJQND/AOuT/wAmrrKACiiigAooooAz9e/5AGpf9esv/oBrw+vcNe/5AGpf9esv/oBrw+gAooooAKKKKACiiigAooooAKKKKACiiigAooooAKKKKACiiigAooooAKKKKACiiigAooooA9R8O6dLq+gWUeort09IgEt1bHnH+8xHb0H41pretob/AGfU5me0wfJu5OSMfwOfX0Pf61Q8L6sLPRLODUwluhh3QzZ+R1AyQT2Yen5Ve+yHxC/nX0TLpwB8m3fIMuR/rGHb2H40AH2SXX/3t+skFh1htslWf0d8dPUL270+G+k0qZbPVZR5Tf6i7c4V/wDZc9mx+dJb3U2jOtpqchkticW943p/ck9GHZuh+vWOS3PiU/6SrppI+5Fkq1yezNjkKOw7nk0AMWzXxPHJNfq4sCSttECV3jtKfr2zViHUZNKf7JrEihMHybs8LIB/C3o2Pz7elJb3r6Q32PVJiYgD5F2/8agfdc/3gO/fr1qN7WTxId90skGmLzDECUkmbs7egHYd+p7CgBPsLeIZvtd550Nmq/6LEGKMGzxKcdG9PSpotUOms1rrMyoUUtHctwsyj/2b1HftRb6k+mt9j1iUKVUmK6PCzKBnn0YDqO/UVE9i3iI+fe+dBZLzbRqxR93aU+h9B+dABbWD67ELzV43RHB8i1Jx5I7Of9sjnPbP1p1pqv8AZiPaa3OI5YlLJO/CzoO49WHGR1p8OqvpwNtrbhZEUmO5Awlwo747P6r+XHSJtMk18/adSM1vAvNpAjlWjPaViP4/QdB75oAP7Pn1plvbtpbTZk2iLw8Wf429z/d6Y4qWPWvsIeDWdsNzGu5WUfLcD1T39V6j6URawbBHt9ZcJPEuRKF+W4XoCo9emV9ahbTLnWz9rv3ltNnNnCjYaE/89H9WP93oBx1JoAW30htUiN3rKsLmT/UorY+zDORtx0bgEn8OlOh1oWCz22rSYuICBGQPmuVPQqvc54wO9SRa2tokkOr4guoVydoJWYZwGT1ySOOoJqBtJudWb7feSy2lyvNmqH/j292HRie4PGOPegBW0y81TF7eSm2uEO+1hU5WA+rf3mPf07etSpr8VvFJHqK+Rew4BgXkyk8KY/7wJ/LvSx64LaJ4dUj8m9iA/dxgsJ+wMfqD6dR39agbRrnUW/tC9ne3v15tRG2VtR6Y6MT/ABZ69BigAi0e7uFOoT3DQ6qSTGwbKxp2jK9CPX35qT+3nVDbSWpGqg7BbA8Mf74b+57/AIdaeuvRwwtHfRNHfRkKbeMbjIx6FPUH9O9QHSL27b+0ri48jUxzbojExwL/AHCP4s/xH8sYFADpdAkmga5e5J1fIdLr/nmR0RR2TBII75JNSf8ACQxJAUliYaiG8v7GvLs/t/s993TFKuvxJAy3MLx36MENoOWZj02+oODz+eKgOi3krf2m115er9U5JiRf+eRHdfU9c8igAOjXjy/2q8yDVgPlA/1Sp/zz+nP3uufyqQ6/50a29tA39psShtn/AOWRGMsx/ujI575GKf8A2+ghKPbSLqIbZ9jz8xb2PQr33en5VB/Yl2G/tP7VnWeu7J8rb/zx2/3Pfrnn2oAf/Ytxbf6baXTPqR5laQnZP/skdgOxHSnHxBHJAI4IWOos2z7GxwyN33f7Pfd3HSnHxBEYAkdvI9+zFBZ9HDjrk9Av+10xUA0e+gb+00uRLqx5lXJEUi/88gOwHY9c8nrQBT17RCuh319cXMr6j5LF5VOFK45jC9Nn65561DDqEd7rfhpNrRTwiZZIn+8v7oYP0PY1a8Qa7aT+HLyNRJ9pkieNrfb88ZA+bcOwGev5VTg05LLW/DcrO01zOJWlmYct+6GB7ADgCgDtKKKKACiiigAooooAKKKKACiiigBKpa1/yB7z/ri/8jV2qWtf8ge8/wCuL/yNJ7F0/jR5nRRRXmH3CCiiigYUUUUAFFFFABRRRQAUUUUAFFFFABRRRQAUUUUAFFFFABRRRQAUUUUAFFFFAGr4cWdtVX7M4WQISNw4Psa6xNRl1Jja2qmKReLhz/yy6jA9ScH2rkvDsU02qLHBL5TMpBfuB3x712U2lJEkUlhiG4gGFPZx1Kt6g+vUHmuujflPncycVW13tp/wR0mlRpHGbQ+TPFnZJ1z6hvUGoBqVxdObKJBFdrxMTyIx6j1z2/WlOpy3o+y2S+Xc9JS4yIPf3PoKfJpKw2ytZkrdRZZZGOS7Hru9c9//AK1beh5600qb9P67CS6SlvCJbEbbuMEiQnmQnkhj3Bpq6hNqAEFmDFIOJpGX/VH0APU0o1Z7iJYbaP8A01hh0bpCe5b29PWkOlyWYW4sXL3I/wBaHPE/rn0Poe3TpS9A2/ib9P67D20pbZFksPkuE6sxz5vruPfPrUaajJqbG1tQYZF4uGPWLkjA9ScGlmv21CH7NY747h+JGYYMPrn39Kdc6aLaGKXTkCTwDAA/jXPKn17nnv3o9AX/AE836f8ABFfSxahZtOxFMowQeko9G9/frUcV7LrCCO2ElunSZyMMp7qPf37U99Re9UQadxKw/eSOvEP1Hdvb86b9gfTQs9jukx/ro2bJl/2s/wB7+fSn6bAv7/xdP+D+g99NFntn01VjkQYZBwsgHY+/vUUeqtqn7iwzG4/10jj/AFfbAHc8fSnT3n9qKLWxZhux5smMeWO4+p6Y7U680zyoUl0yNIbmD7gHCuO6n1B/n6UvTYFZfxPi/rcVtLFsolsP3c6Dksc+b/vev1qNNQk1RjbWoaFk4uGPWPkjA9Tweae2pPeKILAFZ24kZ1/1Prkdz6D+lN/sxtP23FhuaQD98rNkzjqSf9rk4P4dKfpsC/6efF0/4P6D5NMFrtm03bFKgwyn7so9G9/frUaXsurZgti0CLxO+fmU91Hv70T3r6kEttOdlLEefJjBiXuM9mp89ibJobnT48eUNskS/wDLRP8AEdf60vTYF2n8XT/g/oK+nCy2zaaixui4aMcCQDsff3qOO8k1nMdqzRW44mk6Nnuo9Pc/lSm5OsHyLVmW3HE8nQ+uwe/r6U57J9Nk+0afGDEf9dbDgN/tL6N7d/rT9Ng20n8XT/givYmwxPpqBcDDwDhZB7eh9/zqOO6/tz5bdmS0HErdGY4ztHp15NEs51h0gtmb7L1uHHy5H9wH+ftT7m3/ALPnS8tUCxKu2eNBjco6HHt/Kl6bAr7S+L+v6Qstk2nsbjTlCqP9ZAOFceo9G/n3pkcv9uL+7ZlsejEcGU+nsPX1oMja0dkLFNPBw7jrN/sj0X1PfpTmhbSZDLbJus2/1kSjmM/3lHp6j8RT/IPJ/F/X4hNb/wBmFrmzQCHrLCOAcfxD0P8AOmxyNrfKkrYZwcdZsdR7L/OgyDWLjy4zusEALsOkrf3foO/5U+4t306Zry0GYTzPB0B/2l9D6+v1o/INtH8X9fiLdW7WLNeWQVQBmWInCuB39jjvWLr97Jqfh68u4HaO2iX5QD8ztkZz6D2rWjP9tssjZFgpyE/57H39h6d+9UvF1jjSLy4gkEQdAsykZDjIwfr7+lLz6DTs+V/F/X9eX5XPCX/IvW3/AAL/ANCNbFY/hP8A5F62/wCBf+hGtiqh8KMsR/Fl6sKWkpaoxCiiigAooooAKKKKACiiigAooooAKKKKACiiigAooooAKKKKACiiigAooooASoLy6isrSW5nbbFEpZjU9cHrd1L4r1xdGsZMWcBzPIOhI6//AFqQF3wx4tudd1qW1eCKOBUZ0Izu4IxnnHeuvrzP4fxiLxXcxr0WJwP++hXol/cizsJ7lukUbP8AkM03okw62MDxL4xt9Fm+ywxfaLrGWXdhU+v+Fc/b/Ei9WYG5sYGi7iMsp/Mk0/wHpyarfXeq36CZ1f5d4yNx5Jru76xttQtWt7qJZI2HRh09x6UbARaRqttrFkt1aMShOCDwVPoavV5x4RkfRvF9xpJcmKQsgHuOQfyzXo9HmAUtFFAHJ6z/AMlA0P8A65P/ACausrk9Z/5KBof/AFyf+TV1lABRRRQAUUUUAZ+vf8gDUv8Ar1l/9ANeH17hr3/IA1L/AK9Zf/QDXh9ABRRRQAUUUUAFFFFABRRRQAUUUUAFFFFABRRRQAUUUUAFFFFABRRRQAUUUUAFFFFABRRRQB6h4e0ltY0Kz/tVAbOOLbBbq33uCPMYjvycDt9a17S9k02f7Bqk25cFre6kIAkUckMem4D8xz61meF9Taw0awh1IpFBJEDBcZwnrsYnof51ce2Hihd1wrLpY5iX7rTns/sPT160AKIm8SnfOhTSAcxxsMNcns7eieg6nqe1Pgu20SVbLUpQLRuLa7kOBx/yzc9iB0Pce9LDqL6TILTWJQI8HyLw8LIAPut6Nj8+3pTRbP4g/e3yOmm/8srY5Uy+jv7dwPxoAaLYeJf312jDTOfIhbKmbjHmN3A/uj8afFqD6K/2TWJs2+D9nvX4DAfwP6OB0P8AF9eKFvW0Nvs+pTM1ng+TdPyRgZ2OfX0Pf60gs5df/fagkkNj1htslWb0d8dD3C9u/NADRYHxF/pGpxMtjg/Z7VuCcgjzH98HgdvrT4tT/scta6zcAIilobp+kqjsf9senfqKF1JtGb7PrEv7jBMN4w4cAZ2t6Ngfj9aQWD65/pGpLLDB1t7cMVZPR2x/F6DtQA0adJr4+06ojwW/W1ts4ZPSR/8Ab9B/D9c0+LWBpe+11yVYnjUvHcHhbhB6f7Y7r19OtC6pJo5NvrDllAJgugv+ux/CQOj/AM+1INLk1n/SdWEkY629ujlfJ9HJHV/5UAN/sp9bH2vU1kgOM2sIOGt+chj/ALfAPt09afHrR00Pba2wW4jXMUqDi6XoNo/v9AV98jg0Lq7aUGttXZmkUZhlRc/aB0AAH8fI4/GkGlT6r/pWqM8MnW3hifH2f0YkdX/TtQA3+xpNXzeatuinI/0aNG5teQQQe75AJPtjp1emurYRyW+rnbeRY2iNeboHhTGO5J4x2PtQutHTg9tq4IuUGYmjXIuhkAbB/eyQCvv6Ug0ebUR9s1GWSG76wCJ/+Pb6difXPXpQA3+xrjUv9O1KQwXvW2WM5FoOoH+0x/iPQ9BxT08QJaRSQ6ovlahFgCFBk3GeFMQ/iBPbsevrQNbksVa11OIm+X/VCIcXXYFPQ+oPT6Un9iS3o+2ahO6X/WFomIFt7KO/vnrQA3+w5r0fbryYw6nw0Lx8i264Uf3hyc+ufpTl8QeRE8F9AV1RCFFrGc+eT0aM91Pr/DznpQNda1Rra9hZtSUhUhjH/HwT0ZfbjnPSj+xbi5H226uimp9YnjJ2QD+4B3HqT1oAb/YM1wPt1zcbdXyGjmT7sOM4RR3Xkg565Pth/wDwkKxwGGaBv7VDeWLJD8zv2Kn+533dAOtA1/yY2trm3YaoCEW2TnzSc4ZT/d4JJ7YOaT+w55B9tku2XVeqzKTsQf3Nvdf/ANdADf7DuW/097lf7Y+8JQD5aj/nmB/c/XvT/wDhIozb+V5LDVd/lfYSfn34zn/cxzv6Y9+KT+3pFT7K9qRq2dgtgflb/bDf3O+fw60f2FKB9t+1sdW6+fk7cf8APPb02e349aAG/wBhTp/p0VyP7Y+80zA7H6fuyP7nAHqOtOPiASwiCC3P9qs3lmzc8xt3ZiP4O+4dRjFL/b7NGLaK2Y6qSUNqeikdXJ/ucg579OtJ/YtxEPtsV2X1Xq8jZCSD+5t7L6dx1oAztd0AQaHe3v2lzqHlO08+P9cpAyhHZcAY9MD3zHFqNtf6z4ZED/vIlmWSJuHjPlY5HbpU+v6/FP4fvLYQSC+aJ0ltsfNDgfMzHpt5GD3yMVXh02Gy17w3MpeS4nSUyyuclsRcD2AzQB2dFFFABRRRQAUUUUAFFFFABRRRQAlUta/5A95/1xf+Rq7VLWv+QPef9cX/AJGk9i6fxo8zooorzD7hBRRRQMKKKKACiiigAooooAKKKKACiiigAooooAKKKKACiiigAooooAKKKKACiiigDU8ORzSaoot5PLlVCVJ6H2PtXW/2nPef6JbxNFd9Jiw4hHrnvntjrXJ+HFnfVVS3cI7IQWPOB612LaTFFGj2hMdzHkiU8lyeu71Brro35T53MnFVve7af8EJNKEMSPYt5dzH0duRJ6hvUH9Kj/tWS5UW1tEY70nbIjjIh9SfUenrS/2nNP8A6LBCVvOkgYfLGPXPf29acdKMCCa2kP2sctI5/wBZ7N7fyrb0PP2/ib9P67CNpP2dFms3Iu05Luf9b6hv88U06pJeBbexQrcn/WlxxB9fU+g79elH9pyXeLW2iZLvpLvHEPufXPb1p7aWbZRNZOVuVHzFzkS+zf49qPQP+vm/T+uwjaY1mgnsSWuF5fef9d65Pr6Ht9KadTN+Ft7AMszD96zDHkDoc/7XBwPx6Uo1CW+H2a1RoZxxMXH+p/oT6fnStpn2MCawJE6j5gx4mH+17+9HoH/Xzfp/wf0EfTXsQJ9OGZVH7yNjxMPc9m9D+dJ9vbUwILAtHkfvpGXBi9Vx/e/l1pf7Ql1E+RYhomHE0jr/AKr2Hq36U5tOaxAm0/O9R+8jY/636n+970emwf8AXz4un/B/T/IR9POn4uNPU5UfvIs/60ev+9796adV+3hYNLO6Vx87spAhHTJB7+g/pQL99UPkWW+NR/rpWXBj/wBkZ/i/lT20pbUCXTcRTKOQTlZPZv8AHtR6bBp/y8+L+txG0xrJVnsCWnX74dv9f65Pr6H+lNOpnUQtvYbllYfvWZcGAdCD/tcHA/HpSjUJr/FvaI0Mo4mZx/qvb3Pp2705tM+xqs2n8TKPnDH/AFw/2j6+9HoH/Xzfp/wf0EfTmsQJ9NH7xR+8iY8TD3PZvf8AOmm/fU8QWDNGCP30pGDF/s4/vfypf7Ql1E+RYhoyOJpXXHlewHdv0FObT2sAJtPGWA/eRsf9b75/ve9HpsH+P4un/B/QR7A6difT0PyjEsWf9aPX/e9+9Na9fVT5GnsViwPOuMY2f7K/7X8vrSi+bVT5NkXjQf66RlwU/wBkf7X8qc9i1h+/05eg/eQE8SD1Ho3v370emwf4/i/rf9Bslo2l4nsIy0YH72Aclh/eX/a/nTZLhda/0e0bNrgGaUDHXnYPf19PrTvtT6t+6tC8UA/1spBDZ7qPQ+p7U57M6YfPsI/3YA8yAfxAdx7/AM6XpsGz974v63Emt5NNkNzZqXhPM0A7/wC0vv7d/rSNOdYbyrZytmP9ZKvBk/2V9vU/hQLl9XOy1Zo7TpJLjDP/ALK+nufypXt30s+dZRlrf/lpAv8ANff270/TYNvi+L+t/MJIf7Ibz7ZD9kP+tiUfd/2lH8xTAx1m7+U506PqRx5z56e6j+frThN/bJ2wMy2I++/Qyew9vU/hSvA+lMZrRS1qeZIB/D/tL/UUfkHr8X9fiLcwSWErXVkheM8zQL/EP7y+/t3rI8R3smoaDeT2jslpEgO/GDKcjgZ7D+f0rVDNrP3SVsO56Gb29l/nWf4o08waLeNaFYopFAkjx8vUcj0NH5BHRpP4v6/EveEv+Retv+Bf+hGtisfwnx4eth7t/wChGtinD4UZ4j+LL1YUtJS1RiFFFFABRRRQAUUUUAFFFFABRRRQAUUUUAFFFFABRRRQAUUUUAFFFFABSUtNbO0464oA5Pxnr8kCjSNN3PfXPykp1QH09zWl4W0JdD0tY22m5k+aVh6+n0FefrF4js9ZnvrfT7wzs7Yka1L9T2yKvf2343/59rz/AMAf/saOgMf4E/5HC8/65yf+hCu08VsV8M6gR/zxIryzR7vV7bU5ZtMSV7tlYOEh3nGeeMHvXpUSX2peDpUvldbuaBwwdNhzg44xxSfwjv7xn/DX/kBS/wDXY/yFdfXDfDO6BtLuzY4dHDgH0PFdySAMmmyUeb3AC/FFNuP9aP8A0GvSK820hv7V+I8lxGwMcbu+evAGB/MV6TQtkN7kU1zBb48+aOLd03sBn86j/tGx/wCfy3/7+r/jWVr3hSz167S5up7hGSPywsbADGSc8g881mf8K40r/n6vf++l/wDiaADV7u2bx3osq3ERjWN9zhwQOG6muo/tGx/5/Lf/AL+r/jXL/wDCt9K/5+r3/vpf/iaP+FcaV/z9Xv8A30n/AMTQB1H9o2P/AD+W/wD39X/Gj+0bH/n8t/8Av6v+Ncv/AMK40r/n6vf++k/+Jo/4VxpX/P1e/wDfSf8AxNAHUf2jY/8AP5b/APf1f8aP7Rsf+fy3/wC/q/41y/8AwrjSv+fq9/76T/4mj/hXGlf8/V7/AN9J/wDE0AbWuX9m+hagqXcDM1tIABICSdp968Xr07/hXGlf8/V7/wB9L/8AE0f8K40r/n6vf++k/wDiaAPMaK9O/wCFcaV/z9Xv/fSf/E0f8K40r/n6vf8AvpP/AImgDzGivTv+FcaV/wA/V7/30n/xNH/CuNK/5+r3/vpP/iaAPMaK9O/4VxpX/P1e/wDfSf8AxNH/AArjSv8An6vf++k/+JoA8xor07/hXGlf8/V7/wB9J/8AE0f8K40r/n6vf++k/wDiaAPMaK9O/wCFcaV/z9Xv/fSf/E0f8K40r/n6vf8AvpP/AImgDzGivTv+FcaV/wA/V7/30n/xNH/CuNK/5+r3/vpP/iaAPMaK9O/4VxpX/P1e/wDfSf8AxNH/AArjSv8An6vf++k/+JoA8xor07/hXGlf8/V7/wB9J/8AE0f8K40r/n6vf++k/wDiaAPMaK9O/wCFcaV/z9Xv/fSf/E0f8K40r/n6vf8AvpP/AImgDzGivTv+FcaV/wA/V7/30n/xNH/CuNK/5+r3/vpP/iaAPMaK9O/4VxpX/P1e/wDfSf8AxNH/AArjSv8An6vf++k/+JoA8xor07/hXGlf8/V7/wB9J/8AE0f8K40r/n6vf++k/wDiaAPMaK9O/wCFcaV/z9Xv/fSf/E0f8K40r/n6vf8AvpP/AImgCHQ1h1fQ7K21K4ih0+GMA2/nBWnb1Yg5CjsO55Na9lrEOmyixvr+OaMAmC6MgJZR/C+P4gO/f61nf8K40r/n6vf++k/+Jo/4VxpX/P1e/wDfS/8AxNAFp57bxGd13dx2+mLzFCJgkkzdnbnIA6hfXk9hViz1yGykNlqV7C5RS0V0HBEqj+9jowHX17Vm/wDCt9K/5+r3/vpf/iaP+FcaV/z9Xv8A30v/AMTQBcEtl4gbz9QnhXTwD5Ns8oBfIxvfnj2Hbr1p0Gtw6OwtdQvo57bB8i7DhmIH8EgH8Xo3f69aP/CuNK/5+r3/AL6T/wCJo/4VxpX/AD9Xv/fSf/E0AXB9j11vtGrTwC02kQWbTAYyMb3wfvYPH936806HXrfSM2upXyTRopMNyGDNIo/hbH8Q9e9Uf+FcaV/z9Xv/AH0n/wATR/wrfSv+fq9/76X/AOJoAt7bbW2Nxq11DFDjFtaiYAxZ/wCWjEH7/p2X65qSHxFb6aGttVvInMalorhCCJlHqB0f279qof8ACuNK/wCfq9/76T/4mj/hXGlf8/V7/wB9J/8AE0AW/KtNY3XWrXcUbEYtoUnAa2HUNkH7+QDnt09akj8SQ6erW+q3MUsyLmOaEgi4H0H3W9R07jjpQ/4VxpX/AD9Xv/fS/wDxNH/CuNK/5+r3/vpP/iaALf2az1XfdavewrcMMQJHOB9kGQQVOfv5AJb2x06yJ4nt7KN4NSnjkuowAjQkEXGeAV9D6g9PpVD/AIVxpX/P1e/99L/8TR/wrjSv+fq9/wC+l/8AiaALf2W31ANealqUEd8ebfyphi0HUBefmP8AeJ69OlSJ4ptraJ4b94zex4AWFgVnzwCh7Z9D0qh/wrjSv+fq9/76T/4mj/hXGlf8/V7/AN9J/wDE0AW/sdreK15eapDHqZIaKWKZSLbHRVGeRyc5+9k+1SL4qhhiaC78o6ghCrHFICkpPRlbsvrnkVQ/4VxpX/P1e/8AfSf/ABNH/CuNK/5+r3/vpP8A4mgC39htZ1N5c6rANXJDpcJKMQYzhFGfuckEH72ST2xIPFdukPkyCNtRDbPISQbXb+8G6Be+T0qh/wAK40r/AJ+r3/vpP/iaP+FcaV/z9Xv/AH0n/wATQBb+xwMpvX1e2/tjO8TiQbF/6Zhc/wCr7ep69ak/4Sy2MHlARjUd3l/ZzINu7Gd27pt75/rVD/hXGlf8/V7/AN9J/wDE0f8ACuNK/wCfq9/76X/4mgC39itkUXkWrW41gHebhpBsfPWMrn7nAGOoxnrUh8VQSQiGERLqJOwwvINiH+8W6Fe+R1qh/wAK40r/AJ+r3/vpP/iaP+FcaV/z9Xv/AH0n/wATQAzW9OsI9Du7lNTV9S8t2luBIpacEfMhXONuAMDtgY75bHrVjeav4bKTKjW6yrKrkAofLwM9ucVL/wAK40r/AJ+r3/vpP/iaP+FcaV/z9Xv/AH0v/wATQB1H9o2P/P5b/wDf1f8AGj+0bH/n8t/+/q/41y//AArjSv8An6vf++k/+Jo/4VxpX/P1e/8AfSf/ABNAHUf2jY/8/lv/AN/V/wAaP7Rsf+fy3/7+r/jXL/8ACuNK/wCfq9/76T/4mj/hXGlf8/V7/wB9J/8AE0AdR/aNj/z+W/8A39X/ABo/tGx/5/Lf/v6v+Ncv/wAK40r/AJ+r3/vpP/iaP+FcaV/z9Xv/AH0n/wATQB1H9o2P/P5b/wDf1f8AGj+0bH/n8t/+/q/41y//AArjSv8An6vf++k/+Jo/4VxpX/P1e/8AfSf/ABNAHUf2jY/8/lv/AN/V/wAaP7Rsf+fy3/7+r/jXL/8ACuNK/wCfq9/76T/4mj/hXGlf8/V7/wB9J/8AE0AdR/aNj/z+W/8A39X/ABqnq9/aPpV2iXUDM0LAASAk8H3rD/4VxpX/AD9Xv/fSf/E0D4c6UDkXV7/30v8A8TSepUXaSZy9FdV/wrvTP+fy+/77X/4mj/hXemf8/l9/32v/AMTXN9X8z3P7ZX8n4nK0V1X/AArvTP8An8vv++1/+Jo/4V3pn/P5ff8Afa//ABNH1fzH/bK/k/E5Wiuq/wCFd6Z/z+X3/fa//E0f8K70z/n8vv8Avtf/AImj6v5h/bK/k/E5Wiuq/wCFd6Z/z+X3/fa//E0f8K70z/n8vv8Avtf/AImj6v5h/bK/k/E5Wiuq/wCFd6Z/z+X3/fa//E0f8K70z/n8vv8Avtf/AImj6v5h/bK/k/E5Wiuq/wCFd6Z/z+X3/fa//E0f8K70z/n8vv8Avtf/AImj6v5h/bK/k/E5Wiuq/wCFd6Z/z+X3/fa//E0f8K70z/n8vv8Avtf/AImj6v5h/bK/k/E5Wiuq/wCFd6Z/z+X3/fa//E0f8K70z/n8vv8Avtf/AImj6v5h/bK/k/E5Wiuq/wCFd6Z/z+X3/fa//E0f8K70z/n8vv8Avtf/AImj6v5h/bK/k/E5Wiuq/wCFd6Z/z+X3/fa//E0f8K70z/n8vv8Avtf/AImj6v5h/bK/k/E5Wiuq/wCFd6Z/z+X3/fa//E0f8K70z/n8vv8Avtf/AImj6v5h/bK/k/E5Wiuq/wCFd6Z/z+X3/fa//E0f8K70z/n8vv8Avtf/AImj6v5h/bK/k/E5Wiuq/wCFd6Z/z+X3/fa//E0f8K70z/n8vv8Avtf/AImj6v5h/bK/k/Ex9BkeHUlkiljjZVJ/eEAN7Z7fWusfxDbzRJHbSRi4kyMSOAseOpJ9vbrVBfAtgqhDPO6AcbtufzxSnwRZNEqNPISMdhj34xVwjKCscuIr0cRLnlo7FpoLGKNZbbUbdb1CW85pFPmE9Q3PIP6dqc2vJPGIYZIoblsh2dwVj989G9qp/wDCCaZ/fl/8d/wo/wCEHsjGqtPIcY3cDB+nHH61evRHMnTfxyv20LZg0+BElsr6BbuPJ8xpQfNz1D+uf07Ur66l0ggtpYoZm+/JIwxF6/7x9KpnwJpmOHlz/wAB/wAKG8D2LKoaaUgH5uBzx244o97ogTpNXnK76Fsx2VmqTafe24uE+9vmB8713H19+30pX1yK8RYLadIXYfvJJGA8odDj1Pp+dUm8Cabg7XlDY4JCn+lOfwRYvtBmlIzyDj07ccUa9ECdJq85XfTQtMllZ7Z9NvLZZVGHRphiYf7Rz19DSyazFfqsFvcpbhh+9kdwpQdwPf37VSbwJp207JJA2OCQCAfpinP4IsHI3TSle4OP8KPe6IE6bV5Suy0wsbArPptzbKyDbJEJVxMvvz970P506TXobtRDZTxxO4+aWUgCIfQ9T6CqJ8Cadj5ZJQ3bO3/CnSeCbFyoM0xGeQcHt24o97ohp0mrzld/1uWjHZWapNp97b+en398w/f+u4+vv/SnPrcN6qwW06QM4/eSSMB5Y6ED1Pp+dUW8CadtO2SQNjgkKcfpTn8EWL7QZpSM8g49O3FHvdEJOk1ecrvpoWnSysis+mXdskqjDxmYYmHuc/e9GpZNYi1ACC3uUt1YfvZXcAoPRff37VSbwJp207JJA2OCQCB+lOfwPYOwzLKVHUHH+FHvdECdNq8pXZab7DYFZ9MubZSo2yRCVcSqPx+8PX86WXV4tRxBbXUdvER+9mZwrAf3VB7+/b61SPgXTsfLJKD77f8ACnP4HsXZd00pUA5BxnP1x9aPe6IE6TV5S1LTPZ6cwm024t9gGJLcSr84Hcc/e/nSy6pb6mRBFdRw2+AZZGcKW/2Rn9TVI+BdOGCkkgORyQD/AEpz+B7B2G6aUqAeDjOfyo16IE6TV5S970LTyWmnSfaNOubfyj/rbZZFAb/aXnhv5/WiXULfVW8lbuOGz/5aM0gVpP8AZHcD1P4VTPgXThgpJKGyOTg9/pTm8D2DtlpZSMcA4z/Kj3u2gJ07Xcve9C289npkpnsri3MDf62BJF/76UZ6+o7/AFpJdQg1WTyvtUUNkp+cmQBpv9kei+p79Kqf8INp6sCkkoIPX5f8KG8D2DPl5ZSuAAOMj8cUa320C9Llu5e8WzdWulyGS1uYHtG5eFJFyh/vKM9PUflWf4m1Nb3R7tre6SOGJeAHG6U5Hbrj+dSjwNp6srJLKuDz0/woPgbT2Yl5ZSMADpn+VGu1tBp0rc3N73p/Wpa8MXtrFoNuktzCjjdlWkAP3jWt/aNj/wA/lv8A9/V/xrmpfh9p0775bm63H+4VAx26g9qZ/wAK40r/AJ+r3/vpP/iaqKskjmrSUqkpLqzqP7Rsf+fy3/7+r/jR/aNj/wA/lv8A9/V/xrl/+FcaV/z9Xv8A30n/AMTR/wAK40r/AJ+r3/vpP/iaozOo/tGx/wCfy3/7+r/jR/aNj/z+W/8A39X/ABrl/wDhXGlf8/V7/wB9J/8AE0f8K40r/n6vf++k/wDiaAOthminXdDKkig4yjAjP4VLWDoPhW00G6ee1uLly6FCsjAr1BzgAc8VvUAFFFFABRRRQAUUUUAFFFFABRRRQAUUUUAFFFFABRRRQAUUUUAJR2paSgDz7wXp97beKrqa4tJ4o2RwHkjKqfmHcivQaKKAe559rvhjU9O1VtU0HcdzFiiH5lJ68dxVSW/8ZarEbM2s8atwx8ny8j/eNemUUeQHPeEfDg0K0YzEPdzffYdAOwFdDRRQAtFFFABRRRQAUUUUAFFFFABRRRQAUUUUAFFFFABRRRQAUUUUAFFFFABRRRQAUUUUAFFFFABRRRQAUUUUAFFFFABRRRQAUUUUAFFFFABRRRQAUUUUAFFFFABRRRQAUUUUAFFFFABRRRQAUUUUAFFFFABRRRQAUUUUAFFFFABRRRQAUUUUAFFFFABRRRQAUUUUAFJS0UAFFFFABRRRQAUUUUAFFFFABRRRQAUUUUAFFFFABRRRQAUUUlAC0UUUAFFFFABRRSUALRRRQAlFLRQAlLRSUAFFLRQAlFLRQAlFLRQAlFLRQAlFLRQAlLRRQAlFLRQAUUUUAJRS0UAFJS0UAFJS0UAJRS0UAFFFFABRRRQAUUUUAFFFFABRRRQAUUUUAFFFFABRRRQAUUUUAFFFFABRRRQAUUUUAFFFFABRRRQAUUUUAFFFFABRRRQAUUUUAFFFFABRRRQAUUUUAFFFFABRRRQAUUUUAFFFFABRRRQAUUUUAFFFFABRRRQAUUUlAC0UUUAFFJRQAtFJRQAtFFJQAtFFJQAtFJRQAtFJRQAtFFFABRRRQAUUUUAFFFFABRRRQAUUUUAFFFFABRRRQAUUUUAFFFFABRRRQAUUUUAFFFFABRRRQAUUUUAFFFFABRRRQAUUUUAFFFFABRRRQAUUUUAFFFFABRRRQAUlLSUAFFRzTRQIXmkWNB/ExwKrjVbAnAvbfP8A10X/ABpXKUZPZFyigHIyKKZIUUVWlv7SByk11DG46qzgGi40m9izRUMF1BcgmCaOUDrsYHH5VNQJprRhS0lFAC0lFFABRVR9TsY2KvdwKw4IMgBFJ/a2n/8AP7b/APfxf8aV0VyS7Fyiqg1SwY4F5bk/9dB/jVlWV1BVgQe4NO4nFrdDqWkooELRSUUALRRRQAUUUUAFFFFABRRRQAUUUUAFFFFABRRRQAUUUUAFFFFABRRRQAUUUUAFFFFABRRRQAUUUUAFFFFABRRRQAUUUUAFFFFABRRRQAUUUUAFFFFABRRRQAUUUUAFFFFABRRRQAUUUUAFFFFABRRRQAUUUUAFFFFABRRRQAUUUUAFFFFABRRRQAUUUUAFFFFABRRRQAUUUUAcl8RLy5s9JtntLiaBzPgtE5UkbTxxXGWDeKdSiaWyutRmRTglbluD+ddZ8Tv+QLa/9fH/ALKad8M/+QLP/wBdv6ULqD6HN/YPG39/VP8AwJP/AMVSN/wmdgpld9Q2rySzmT9CTXq1B6UAcB4c8eSyXCWusbCHO0TqNuD/ALQ6flXdzN/o7sp/hJBH0ryrx5p8Vhr5MChUnUSbR2PevQdAuWvPCtrM5LMYMEnuRkf0pPWNw2Z5hDqeu3d6Le21G/eV2IVFuG5/WtL7B41/v6p/4En/AOKql4R/5G6z/wCujfyNexUw6nlLR+M7QGVn1LA55lL/AKZNaOg+PLtLpLbWArxsdplC7WQ+4HH6V6LXmPxHsYrbV4biJQpuEJcD1Bxn+X5UX1C1z01WDKGU5BGQRVTVdSg0qwku7k/Ig4A6sewFVPCkrzeG7J5CS3l4yfauc+J8ri2sohnYzMT7nFJ9gWpiXPiPxB4jujb6f5kadRHb8HH+03X+lIfA/iCb946RljyS83NdZ8O7aCPw8Jo1HmyyN5jd+DgD8q6qqasB5M58T+F2WR5J0iBxy2+M+2Oldt4U8Ux68jRSqIruMZZR0Yeordu7aK8tpLedA8cilWBrzHRNH1bSvFELrY3PlRzFDJ5R2lemc+mKSetmD2ueq0UlLQAUUUUAFFFFABRRRQAUUUUAFFFFABRRRQAUUUUAFFFFABRRRQAUUUUAFFFFABRRRQAUUUUAFFFFABRRRQAUUUUAFFFFABRRRQAUUUUAFFFFABRRRQAUUUUAFFFJQBjeLP8AkBy/7y/zrgQjGJpAPlUgH8c/4V33iz/kBy/7y/zrmNItvtWj6ooGWUIw/DdXHVV5nv5fUVPDOT7/AOR1+g3X2zSIJSctt2t9RxWjXJeCbvmezY/9NFH6H+ldbXVCXNFM8nF0/ZVpRGuwRGY8ADJrzXUJXv726uv4Qdx9hnA/pXb+JLr7Lo8xBwz/ACD8a5a2tPL8KXl0w5lkUKfYMP65rCtq7djvy61OPtH1aSNTwP8A6m6/3h/KuqrlfA/+puf94fyrp5ZEijLyMFVRkknpWtL4EcmPX+0ySH0Vy1/4wRHKWUPmY/5aOcD8BVOLxjeK+ZbeF19Fyp/Pml7aHcccvxElflO1oPSszSdatdUX92Sko6xt1/D1FadaJpq6OScJQlyyVmeaaihl1qaMHBebbn6mtYeDbs/8vMX5Gs26/wCRhb/r4H869GHQVy0oRle57eLxVShGmoPdHFt4OvADi4iJ9Oaz1l1Hw/ehSWQ9ShOVcV6LXLeOFTyLZuN+4gfSqqU1Bc0THDYydeoqVVXTN/Tb1NQso7mMYDDkeh9KtVz/AIMDDSXJ+6ZDj9Kua5q/9kQRyeR5u9tuN23HH0NbKXu8zOCpQft3ShrqalFc3d+KkhsoZI4QZ5V3bC2Qn1NRaP4ouLu9jtp7dCZDgNHkY/A0vaRva5X1KtyudtEdTS0lLWhyBRRRQAUUUUAFFFFABRRRQAUUUUAFFFFABRRRQAUUUUAFFFFABRRRQAUUUUAFFFFABRRRQAUUUUAFFFFABRRRQAUUUUAFFFFABRRRQAUUUUAFFFFABRRRQAUUUUAFFFFABRRRQAUUUUAFFFFABRRRQAUUUUAFFFFABRRRQAUUUUAFFFFABRRRQAUUUUAFFFFABRRRQBxfxO/5Atr/ANfH/spp3wz/AOQLP/12/oKb8Tv+QLa/9fH/ALKa43R/DOo61bNPZCIojbTvfHNC6g+h7NVa7v7SyjMl1cxQqO7sBXmP/CAa5/dt/wDv7/8AWqWD4eas7ASy28Q9dxagDO8Taodf10yW6lo8iOEY5I/+vXqGm2R07w/DaNjdFDhsdM45/Wsvw94NtNGmW5lc3NyBwxGFQ+w/rXRXH/HvJ/un+VD0jYN3c8b8O3cFj4ktrm6fy4Y5GLNgnHB9K9K/4TTw9/0ER/36f/4mvMNIsBqmtxWTSGMTOQWAzjgmuz/4VpB/0E5P+/Q/xo6B1NefxxoMUZZLtpSB91ImyfzArjbp73xxr6m3gMcCALk8iNe5J9a2X+Gse0+XqT7u26IY/nXP32n6x4OvUlinZUc/LJGTsfHZh/Q0aXA9VsrWOys4raIYSJQorI8X6G2t6UUh/wCPiI74/f1FS+GNcXXNME5AWZDtlUdAa2aGCPGtL1rVPDd1JFHlMN+8glHGfp2rrbH4j2rgC+s5Iz3aIhh+RxXValo+n6ou29tI5T2YjDD6MOa5m8+HNhJzaXU0J9HAcf0ouBvad4l0jUyFtr2PzDwI3+Rs+gB6/hWtXlGp+BdVsUaSEJdRjk+X978qn8JeK7uwvIrG+kaS1dtg38tGfr6e1C1A9RopAc0tABRRRQAUUUUAFFFFABRRRQAUUUUAFFFFABRRRQAUUUUAFFFFABRRRQAUUUUAFFFFABRRRQAUUUUAFFFFABRRRQAUUUUAFFFFABRRRQAUUUUAFFFFABRRRQAUUUUAYviz/kBy/wC8P51leB1DC+UjIIQf+hVq+LP+QHL/ALw/nWX4F63v/AP/AGauf/l6erT/ANwn6/5GXCx0bxKMnCpLtP8Aun/6xr0EVxfjSz8q8iulHEo2t9R/9b+VdJol59r0iGZjyFw31FOl7rcRY1e1pU6y9GYPjO4MtxbWUfJ+8R7ngf1q5rlstn4T8heiBB+ORWRYt/bHiszkZQOWH+6OB/Sug8Wf8gGb6r/6EKneMpGkv3c6NHtZv5md4H/1N1/vD+VR+M9QbzI7GM4XG58d/QVJ4H/1N1/vD+VY3iRmbxBcY5IZQB+AqZO1NI2hTU8fJvodDofh23htkmuoxJM4zhui+2K1p9LsriMpJbRkey4NccNV8QgAA3GP+uA/+Jpf7W8Retx/34H/AMTVqpBK1jKphcROfO6i+8j1S0fQNXR7dzs+/Ge+O4NdzaXC3VpFOnSRQ1ef3ratqDKbuKeQpnb+5xj8hXZ+HFkXQ7dZVZHAIwwwRycUUt2lsLHx/cwlJpyWjscTfyeVrc0mM7Jt2PXBrf8A+E0XH/Hif+/n/wBasG8RZNekRhlWnwR7Zrsh4Z0nA/0X/wAiN/jWdNTd+VnRip4eMIe2i3p0/wCHMpvGnB22WD2zJ/8AWrIa4l1/UkF3cRwKOm44AHoPeusPhnScf8epH/bRv8awde8NrZW5urRmaNfvI3JA9RVTjPeWqM8PWwnNaknGT2bOus7aKztY7eEYRBgVgeN/+PK3/wCun9DTPB+pyTB7KZi5QbkJOTj0p/jj/jxt/wDrp/Q1pNp07o5aNKVLGKM97lTwjpcNyr3dwgfY21FbkfWunXT7VLhZ0gRZFGAyjFZ3hFQNDjI6lmz+dbdVCKUUZYytOVeWvkFLSUtaHEFFFFABRRRQAUUUUAFFFFABRRRQAUUUUAFFFFABRRRQAUUUUAFFFFABRRRQAUUUUAFFFFABRRRQAUUUUAFFFFABRRRQAUUUUAFFFFABRRRQAUUUUAFFFFABRRRQAUUUUAFFFFABRRRQAUUUUAFFFFABRRRQAUUUUAFFFFABRRRQAUUUUAFFFFABRRRQAUUUUAFFFFAHF/E7/kC2v/Xx/wCymnfDP/kCz/8AXb+lN+J3/IFtf+vj/wBlNO+Gf/IFn/67f0px6ifQ7KiiikMSo7j/AI95P90/yqSo7j/j3k/3T/Kk9gW55D4S/wCRus/+ujfyNexV4jpOoDS9aivTGZRC5OzOM8Eda7H/AIWXH/0Cm/7/AP8A9jT6B1O9rmPiF5X/AAjEvmY3eYmz65/wzWO/xLG07NLIbtmbI/8AQa5zVNX1PxVexQ+XuOcRwxDge/8A9ek1cDo/heJMX5wPL+QfjzVfx5f6np+ur9mvbmGGSNWVUlYLnvxXXeFtG/sTSUt2IMzHfIR/e9Kg8X6B/ben/uQPtUXMeeM+opy3BGppN6moaZb3UbhhIgJPv3H51cryDR9e1PwxcvbtG2wH57eUEYPqPSuth+I+mNGDPa3Ub9wgVh+eRQB2VeReNooovFVwLYAFtrEL2Yjmt7U/iMrRlNMtWDEf6yYjj8B/jWV4T0K613Vf7QvAxtlfe8jf8tGz0HrQtw6Hptjv+wweZ9/y1z9cVPQBgYFFAC0UUUAFFFFABRRRQAUUUUAFFFFABRRRQAUUUUAFFFFABRRRQAUUUUAFFFFABRRRQAUUUUAFFFFABRRRQAUUUUAFFFFABRRRQAUUUUAFFFFABRRSUALRRRQAUUUUAYviz/kBy/7y/wA6y/AvW9/4B/7NWp4s/wCQHL/vL/OsvwL1vf8AgH/s1c//AC9PVp/7hP1/yNfxNa/atGmwuXj/AHi/h1/TNczpeqC20G+ty2G/g/4FxXdMoZSpGQRivMdQtjaX81vj7jkD6dqVW8ZXReXctWDpT6O503gm1Iinu2H3jsU/TrWj4s/5AM3+8v8A6EKu6TaCy02C37qvzfXqf1ql4s/5AM3+8v8A6EKuUeWnY5va+1xin5ozvA/+puv94fyrM8VRNba80wH+sCuPTjj+lafgf/U3X+8P5Vq69pC6ragKQsycox/lUcrlTVjqlXjRx0nLZ6FywuY7yzimjIIZR07VYwPSvOoLvUdCuGjw0Zzyjjg+/wD+qrsvi6/eMqqRRk/xAEmqVaNtTKeW1HK9NpxZ0uoa5ZadcrBOW3EZO0Zx9av288d1brNCSY3GQSCP51wuk6Rd6xdi4uA/kk5eRv4/YV3qIscYRBhVGAKuEpSV2YYqjSo2hF3l17HnN1/yMLf9fA/nXpA6CvM9Scx6xO68MspI+uauf8JRqv8Az2T/AL4Fc9OooXuenisJPERg4NaI9ArK8R3EcGjXAkIBkXYo9Sa5T/hJ9VPAmXPsgpi2mr61MpdJXHZ5BtUf59q0lV5laKOWnl7pSU6skki34MiZtTklGdqR4P41peOP+PK3/wCun9K1NE0pNKtfLB3SNy7eprL8cf8AHlb/APXT+lEo8tKwKsq2OUlsXPCX/ICi/wB5v5mtqsXwl/yAov8Aeb+ZraraPwo4MV/Gl6sWiiiqMAooooAKKKKACiiigAooooAKKKKACiiigAooooAKKKKACiiigAooooAKKKKACiiigAooooAKKKKACiiigAooooAKKKKACiiigAooooAKKKKACiiigAooooAKKKKACiiigAooooAKKKKACiiigAooooAKKKKACiiigAooooAKKKKACiiigAooooAKKKKACiiigAooooApalpdnq0KRX0AmRG3AFiMHp2NGm6XZaVC0NjAIY2O4jcTz+Jq5RQAUtFFACUjKGUqRwRg0tFAGEfBvh8kk6euT/01f/Gk/wCEL8P/APQOX/v6/wD8VW/RQBhJ4O0BDkacmfd3P8zWpaWFnYqRaWsMAPXy0C5+uOtWaKAEopaKAKGo6Pp+qLtvbSOYjoxGGH0I5rFk8AaI7ZC3Ceyyf4iuoooA5+z8F6HaMH+ymdh0Mzbh+XSt5EVEVEUKqjAAGABUN/fW+nWj3V0+yFPvMATj8BWL/wAJz4f/AOfxv+/L/wCFAHR0Vzn/AAnPh/8A5/G/78v/AIUf8Jz4f/5/G/78v/hQB0dFYUPjDQpiAuoIuf74K/zFa1vdW92m+2mjlU85RgaAJ6KSigBaKKKACiiigAooooAKKKKACiikoAKKxb/xVo+m3b2t3cskydVEbH9QK0dPv7fUrNLq0cvC+drEEZwcdDQBaooooAKKKKACiiigAoopKACio554raMyTyJGg6sxwKwbvxvodqxUXLTMP+eSEj8+lAHR0Vx4+I2kE4NvegepRf8A4qtOw8X6LfMEjvBG5/hlBX+fFAG7RTVYMoZSCD0INLQAtFFFABRRRQAUUUUAFFFFABRRRQAlFLWfq2s2OjJG9/KY1kJCkIWyR9BQBoUVmaTr2nay0i2E5kMYBbKMuM/UVpUALRRRQAlAAHQUtFABSYHoKWigBKKWigBMAdBRS0lAEcsUcybZY1dT2YZFQJpljGdyWcCn1EYq3RSsNSktEwAxRS0UxCYHoKNo9BS0UAJgegoxS0UAJRgGlooASloooAKKKKACiiigAooooAKKKKACiiigAooooAKKKKACiiigAooooAKKKKACiiigAooooAKKKKACiiigAooooAKKKKACiiigAooooAKKKKACiiigAooooAKKKKACiiigAooooAKKKKACiiigAooooAKKKKACiiigAooooAKKKKACiiigAooooAKKKKACiiigAooooAKKKKACiiigAooooAKKKKACiiigAooooAKKKKACiiigAooooA5/xz/yKt5/wH/0IV5PZWr315FaxFQ8rBVLdM+9eseOf+RVvP8AgP8A6EK8y8N/8jDYf9dl/nRFXYPY3P8AhXOsf897L/v43/xNH/CudY/572X/AH8b/wCJr1CloA8luvAuuW6Flhinx1EUnP64rEguL3SrsmJ5badDyOVIPuK90rn/ABT4bg1u0Z0RUvUGY5AMbv8AZPtSuBF4R8UJrcJgudqXsYyQOA49RXS14ZY3dxpWpR3EeUmgfkH9Qa9rsLpL6xguoj8kyBx+IqhFmkoprukaF5GCqOSWOAKQx9FZFx4n0W3OJNSgz/sHd/LNMi8V6FK21NRiz0+YFf5igDZpaihniuIxJBKkqHoyMGB/EVJQAtFQXF1b2ihrm4ihVjgGRwoJ/Gi3u7a7BNtcRTBeCY3DY/KgCaisu88R6PYzGG5v4kkHBUZbH1x0q3Z6jZ36brO5imGMnYwJH1HagDyrx1/yNN1/wH+QrvfAf/IqWv1f/wBCNcF46/5Gm6/4D/IV3vgP/kVLX6v/AOhGiPwg9zoqKKguLu2tADc3EUIbgGRwufzoAnoqnFqmnzSLHFf20kjcBUlUk/hmrlABRRRQAlY3iTxBb6DZ+Y48yeTiKIHqfU+1a00qwQvK5wqKWJ9hXiuu6pLq+qS3Uh4Jwg/uqOgpeQ0GparqGt3W64keVmOEiXOB7AVtad4A1W7QPctHaKecOdzfkP8AGup8FeHI9MskvLiMG8mXdk/wKewrqqexN7nnrfDSQL8uqKT6eRj/ANmrnta8LanoymSaMSwf89YuVH19K9jpskaSxtHIoZGGCpGQRSGeTeGPFVzo06RTu0tkx+ZDyU9xXrEMqTwpLEwZHUMrDuDXkvjPQ10XVR5C4tpxujH909x/n1rp/hvqck9nNYShiIPmjc9MHqKpaoT0O2paonV9MVirajaAg4IM68frVtGV1DowZWGQQcgikMfRSUUALRVOXU7CCVo5r62jkXqryqCPwzVmKRJo1kidXRhlWU5BHsaAHUUVXur21sk33dxFCvYuwGfpQBYorE/4S7Qd+3+0Y8/7rf4Vp2l/aXylrS5imA67GBx9aALFcP8AFD/jxsf+ujfyFdxXD/FD/jxsf+ujfyFJjW5T+F//AB83/wDuJ/M16JXnfwv/AOPm/wD9xP5mvRKuRKCiiq93fWlkoa6uYoQem9wM/SpGWKKxf+Eu0Hft/tGPP+63+FaNnf2d8u60uYpgBk7GBI+o7UAWqKSigB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n/HP/Iq3n/Af/QhXmXhv/kYbD/rsv8AOvTfHP8AyKt59F/9CFeZeG/+RhsP+uy/zpw+IHse2UtJS0gCkpaSgDx/xtai18TXQUYWQiQfiOa7X4dXZn8PGFiSbeVlH0PP9TXMfEcAeIVPcwrWz8L2P2O/XsHQ/oaI7BLc6vWNUg0fT5Lu4J2pwFHVj2AryTVdZ1HX7zMzs244SFM7R9BXoPjTQ9S1yO3jsmhEUZLMruQS3bt/nNVfBXhafSpprrUYVWf7sXzBsDueKFqDORt/Bmu3CB1stoPZ3Cn9TTLvwjrdnGXksmZRyTGwbH5V7HRQB4hpWrX2jXQltZWQg/NGfut7EV7FpGoxatpsN7CMLKuSuc7T3H515r8QLKK08QFolCiZA5A9e9dT8NpC2gSoeiTnH4gU1qgejIfif/yCbT/rv/7Ka43Ttdm03RbqztSUmuXGZB1Vcc49zXZfE/8A5BNp/wBd/wD2U1y3gbTU1HxBH5qho4FMrA9CR0/U0krgyK08I63e24nitCEbkb2Ck++DW74E0G7t9dlnvbd4fsyYAYdWPH8s16LjFFFwPIfHX/I03X/Af5V3vgP/AJFS1+r/APoRrgfHX/I03X/Af5V2HhvVbbR/A1vdXTYUFwqjq53HgUR+EHudDq+q22j2TXN0+FHCqOrH0FeSarqV94j1Xeys7sdsUSc7R6Cl1TUr/wASaqpKl3c7YoV6KPQV6N4V8MQ6JbCSULJeuPnf+77ChLqwb6Ih8IeFk0aEXN0A17IOe4jHoPeuoooobuAtFJS0Ac/43uzaeGbkqcNJiMfia8w0CzGoa5Z2zfdeQbvoOT+gr0D4lMV8PxAfxXCg/ka5LwAAfFVvnsr/APoJojuEtj1oAAAAYApaKKAFooooAr3Nla3mz7VbxTbDlfMQNg+2alRFRQqKFA4AAxTqKAPHvGenHT/ENwAuI5j5ifj1/Wu98B6iL7w7FGxzJbHym+nb9P5VQ+JOn+dpkN8g+aBtrf7p/wDr/wA6xPhtfeRq8tox+W4Tj/eH+TRHawS7np1RXVwlrayzyHCRKWb6AVLXJ/ETUTaaKtsjYe5baf8AdHJ/pSY0eeAS61rfrLdTZ+mTXtVtAltbRQRjCRoFA9gK82+HGni41eS7dcrbpxn+8a9LlcRxs7cBQSarZWFuzl/GPiv+x0+yWW1rxxkseRGPXHc15ykeoa3ettE13cPyTyxpNRuZNT1WaflnmkO0fU8CvXPDmiw6LpkcCqvnEAyv3Zu/4UkurB9jzn/hB9e2bvsi+uPNXP8AOsp49Q0W9G4TWlwnIPKmvcaw/FuiDWdJkSKINdxjdCcgHPcZ96LgVvB3iQ63aNFclReQ/exxvH97FZnxQ/48bH/ro38hUHhTwprOlavFeTiGOIAh18zJIx7DFT/FD/jxsf8Aro38hRIcdyn8L/8Aj5v/APcT+Zr0SvO/hf8A8fN//uJ/M13t9craWU1y/wB2JC598CqmSjm/GHisaOn2SzKveMOSeREPU+9ecxxajrV4xRZruduSeWNNkefVtVLMS01zL+pNex6NpVvpFhHbW6AED52xyx7k1KXVjb6I8zHgfXim77Iv081c/wA6zJbfU9DukeRJ7SYcq3K/ka9vqjrGmQatp8lrcKCGHyt3U9iKLgYfhDxWusoLS72peoM5HAkHqPf2rqq8MjebSdUV1O2a2l/UGvbbSdbm1inX7siBx+IzT6XFtoT0UUUhhRRRQAUUUUAFFFFABRRRQAUUUUAFFFFABRRRQAUUUUAFFFFABRRRQAUUUUAFFFFABRRRQAUUUUAFFFFABRRRQAUUUUAFFFFABRRRQAUUUUAFFFFABRRRQAUUUUAFFFFABRRRQAUUUUAFFFFABRRRQAUUUUAFFFFABRRRQAUUUUAFFFFABRRRQAUUUUAFFFFABRRRQAUUUUAFFFFABRRRQAUUUUAFFFFABRRRQAUUUUAFFFFABRRRQAUUUUAFFFFABRRRQAUUUUAFFFFABRRRQBz/AI5/5FW8+i/+hCvMvDf/ACMNh/12X+dem+Of+RVvPov/AKEK8y8N/wDIw2H/AF2X+dOHxA9j2ylpKWkAlFFRXE8dtbyTzMFjjUszHsBQB5Z8QZhL4lkUHPloqmuk+GUW3SbuUj782M+uAP8AGuA1S8bUdUuLog5mkJA9uwr1zwtpzaXoFtbyDEm3e49CecUR2B7mq7rGjO7BVUZJJwAK5XU/H2mWchjtke7ZeCynC/n3rI+I2tyG4XSYWKxqA82D94noPoP89KxPDfhS515WlEqwW6nHmEZJPsKS1G9DXm+JN0SfJsYlHYsxJrOufHmtzqVSWKEHuicj866i3+HWlRgGee6mbv8AMFB/DGf1rVtvCOhWzbk0+Nj/ANNCX/QkimI8kvb66v5jNdzvNIf4mNei/DL/AJAdx/18H/0EVzXxBWGPXlihVEVIlG1RgCul+GX/ACA7j/r4P/oIpx2YMZ8T/wDkE2n/AF3/APZTWZ8MFBv71u4jUfqa0/if/wAgm0/67/8AsprN+F//AB+33/XNf5mlHqD2R6NRRRQB5D46/wCRpuv+A/yrKh+26j5FjCJJtgIiiXtk5Navjr/kabr/AID/ACrsfh7pltDoqX6pm4nLBnPYAkYH5Uo7A9zz7RtRm0bVorpB80bYdSOo6EV7PZXUV9aRXMDbo5FDA1578QfD/wBluf7UtU/dSnEwA4VvX8f5/Wk+H/iEWk/9l3TYhmbMTH+FvT6GqWqB6anpdFJRSAWiikoA5j4hQmXw07Af6uRW/p/WuE8F3H2fxRZMTgOxT8wR/OvVdZs/7Q0m6te8kZA+vavFEaWyvFcfLLC4Iz2INEdGD1R7xRVTTL+LUtPhu4SCsig/Q9xVugAopaSgBCwGMkDPApa4H4l6ooWDTY3y+fMkAPT0FV/h3NqN1qb77ydrSCPmNnJXJ4Awenc/hQtQeh32oWiX9jPayfdlQqfb3rxi0ll0bXEdsrJbTYYfQ4Ne315b8Q9NFprYukXEd0u4/wC8OD/Slsx7qx6fFIssSSIcq4BBryrx9qP23X2iU/u7Zdg+veus8IayH8IvLO2WsVZWJ9AMj9K8/wBPt5Nb16OJs7riXLn0Gcn9KdvesJPQ9J8C6b/Z/h6J3H7y5Pmt7A9B+X861Ndcx6HfOvVYHI/I1dRFjRUQYVRgAdhVXV4jPpN5EOrwsv6USCO6PHvD0ay+ILBH+6Z0z+de214do8/2TWbSdsARzKTnsM817iDkZFPoLqFFFRXM6W1vJPJwkal2+gGaQyWuH+KH/HjY/wDXRv5CtKw8c6VfTxwKtwkkjBVUpnk/Ss34of8AHjY/9dG/kKTGtyn8Lv8Aj5v/APcT+ZrqPGchj8L3pHdQv5kVy/wu/wCPm/8A9xP5mus8WwG48NXyKMkR7h+BzVTFHc8dgmktp0mhbbIh3K2OhrW/4S/Xv+glJ/3yv+FVdAaBdbtPtMaSQmQB1kAIIPrmvXRoOj/9Aqx/8B0/woA8s/4S/X/+glJ/3yv+FH/CX6//ANBKT/vlf8K9U/sHR/8AoFWP/gOn+FH9g6P/ANAqx/8AAdP8KQHis80lxM80zb5HJZmPc17H4UcyeGrBj/zyA/KnLpOguxVbDTiw6gQpkfpWlDDHBEsUMaRxqMKiDAH0FHQCS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5/wAc/wDIq3n/AAH/ANCFeYeH5Ei12ykldURZVLMxwAPc16t4rs7jUPD9zbWkfmTPjauQM8j1rzb/AIQzxB/0Dm/7+J/jRF2dwPUf7e0f/oK2P/gQn+NH9vaP/wBBWx/8CE/xry7/AIQzxB/0Dm/7+J/jR/whniD/AKBzf9/E/wAaAPRrvxbodom5tQikPZYvnJ/L+tcF4p8XTa2Ps1ujQWYOdpPzP9f8KS38Ca5Mfnhih/35B/TNdDpXw7t4XWTUbgzkc+Wg2r+JosFzF8C+Hm1K+W+uFItYGyMj77dh9BXqVRwQRW0KwwxrHGgwqqMAVJTbEeS+PreSHxPO7/dlVWU+2Mf0re8Aa/ZQ2B066mSCVXJQuQoYHtn1ro/EXh+3160CSfu50z5coHK+x9RXm9/4P1qycj7G06Z4eH5s/h1qVpoN6nr3mx7d29dvXOeKwdb8YaZpcTLHMt1c4+WOJsjPueg/nXmcegavI+1dMu8/7ULKP1Fbul/D/Urlla/ZLWPPK53P+nH607Aczf3s2oXst1cNukkOT7e1eh/DJv8AiTXS+k+f/HRVXxN4LIs7RdEtd7x5Eg3AFvckmrXgPS9V0iW5ivrRooZQGDb1PzD6GhAxPif/AMgm0/67/wDsprN+F/8Ax+33/XNf5mt7x5pV7qunW0VjAZnSXcwDAYGD6mqPgLQ9S0m5u3v7YwrIihSWU55PoaI9QZ29JS0lAHkPjr/kabr/AID/ACFd74D/AORUtfq//oRrmPFnhrWNQ1+4ubSyaSFsbW3qM8e5rrvCNlcaf4et7a7j8uZC2VyDjLE9qI/CD3NO8tYr20ltp13RyKVYV4vrOmzaPqktrJkFGyjeo7Gvb65zxl4e/trT/Mt0BvIRmPtvHdaW2ow8F67/AGxpSpM2bqABZP8AaHZq6OvL9C0PxLo2pR3UWnOQDh181MMvcfer05SSoJBBI6HtVMlDqKWikMSvNfH/AIee2ujqlrGTBL/rQo+43r9DXpVNkjSVGSRQysMEEZBFJgeR+F/FE2gyGN1M1o5y0eeVPqK9K03xDpWpoDa3kZc/8s3O1x+B/pXNa58Po53abSpViZjnypPu/ge1cpdeEtctSQ1hI4zw0eGB/LmncLHsDzRRqWeRFUd2YAVzOv8Ajex06No7F0u7kjjYcovuT3+grzoaHqzNgaZeZ94GH9K1bDwNrV2w82FbaM/xSsM/kKLAYjvdapflm3T3M7/ixNeu+F9FXRNJSA4Mz/PKfVvT8Kh8PeFbLQx5i5muSMGVh0+g7VvU+lhbhXM+PtP+26A8qjMlsfMH06GumqOeJJ4XikGUdSpHsaljR4rZapJZ6Zf2a523aqOO2Dn+Wa6v4Z6fumudQdeFHlocdzyf6Vxl/bi21Ce3Vg4jkKgjvg16/wCFtOGmaDbQ4w7Lvf6nmqW1xPexr0EAgg9DS0UhnjHinSn0nWp4tpETnfGexU12fg/xdbT2aWWpTrDcRDaskjYEg7cnvXQ63otprdp5N0vI5SQdVPtXnWqeBtWspGNtGLuLsyHDY9wf6Uk7aMHqeptNEqbzIgTGdxYYxXC+N/FdvLaNpunSiUycTSryoHoD3rj/AOwtX37f7MvM/wDXFsfnitvSfAep3bhr0C0h77iC5+gH9adrhewnw/0pr3WhdMv7m1G7Pq3YVufFD/jxsf8Aro38hXWaZpttpNklraJtRep7sfU1gePdJvtWtLRLC3MzI7FgGAwMe5okEdzG+F3/AB83/wDuJ/M16FLGssbRuNysCCD3Fcb4C0TUdJnvGv7YwiRVC5ZTnGfQ12lOWokeJ69pU2i6rLbODgHdG395exruPCnjS2uLZLTVZlgnQYWVzhXHuex+tdDrmh2muWvk3S4ZeUkH3lNed6l4F1ezkP2eNbqLsY2AOPcH+lJPoxvU9TSaJ0DpKjIedwYEVzviXxdZaZbPFazJPeMCFVDuCH1Y/wBK83OhauH2nTLzPtCxH54rQ0/wXrV667rb7PGf45jj9OtFrgZdlFd6jqMcEDO00744J6k8k+1e2WduLWzht1JIjQLknOcCsnw74ZtNBiJT97csMPKw5+g9BW5QLqLRRRQM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EopaKACiiigBKKWigBKKWigAooooASilooASilooASilooAKKKKAEpaKKAEopaKAEpaKKAEopaKAErN1/VI9J0qa4dgH2kRjPJbtXMfES5vrGezns7iaEMrKxjcj+X1rhpJ9Q1a4RZJJ7uU/KoJLGluPYueGdOfWNfhiYZQN5kp6/KOT+fT8a9mAAGBXOeDfD39h2BecD7XPgyY52jstdHVPsT5i0UUUhiUUtFABRRRQAlLRRQAUlLRQAlFLRQAUUUUAFJS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DJIo5UKSorqeoYZFRwWltbkmC3iiJ67EC/yqeigBKKWigAooooAKKKKACiiigAooooAKKKKACiiigAooooAKKKKACiiigAooooAKKKKACiiigAooooAKKKKACiiigAooooAKKKKACiiigAooooAKKKKACiiigAooooAKKKKACiiigAooooAKKKKACiiigAoooo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87"/>
          <p:cNvSpPr>
            <a:spLocks noChangeArrowheads="1"/>
          </p:cNvSpPr>
          <p:nvPr/>
        </p:nvSpPr>
        <p:spPr bwMode="auto">
          <a:xfrm>
            <a:off x="13083923" y="5033518"/>
            <a:ext cx="12710160" cy="18338078"/>
          </a:xfrm>
          <a:prstGeom prst="rect">
            <a:avLst/>
          </a:prstGeom>
          <a:solidFill>
            <a:srgbClr val="FFFFFF"/>
          </a:solidFill>
          <a:ln w="28575">
            <a:solidFill>
              <a:schemeClr val="tx1"/>
            </a:solidFill>
            <a:round/>
            <a:headEnd/>
            <a:tailEnd/>
          </a:ln>
        </p:spPr>
        <p:txBody>
          <a:bodyPr/>
          <a:lstStyle>
            <a:lvl1pPr>
              <a:spcBef>
                <a:spcPct val="20000"/>
              </a:spcBef>
              <a:buChar char="•"/>
              <a:defRPr sz="16800">
                <a:solidFill>
                  <a:schemeClr val="tx1"/>
                </a:solidFill>
                <a:latin typeface="Times New Roman" pitchFamily="18" charset="0"/>
                <a:ea typeface="ＭＳ Ｐゴシック" pitchFamily="34" charset="-128"/>
              </a:defRPr>
            </a:lvl1pPr>
            <a:lvl2pPr marL="742950" indent="-285750">
              <a:spcBef>
                <a:spcPct val="20000"/>
              </a:spcBef>
              <a:buChar char="–"/>
              <a:defRPr sz="14700">
                <a:solidFill>
                  <a:schemeClr val="tx1"/>
                </a:solidFill>
                <a:latin typeface="Times New Roman" pitchFamily="18" charset="0"/>
                <a:ea typeface="ＭＳ Ｐゴシック" pitchFamily="34" charset="-128"/>
              </a:defRPr>
            </a:lvl2pPr>
            <a:lvl3pPr marL="1143000" indent="-228600">
              <a:spcBef>
                <a:spcPct val="20000"/>
              </a:spcBef>
              <a:buChar char="•"/>
              <a:defRPr sz="12600">
                <a:solidFill>
                  <a:schemeClr val="tx1"/>
                </a:solidFill>
                <a:latin typeface="Times New Roman" pitchFamily="18" charset="0"/>
                <a:ea typeface="ＭＳ Ｐゴシック" pitchFamily="34" charset="-128"/>
              </a:defRPr>
            </a:lvl3pPr>
            <a:lvl4pPr marL="1600200" indent="-228600">
              <a:spcBef>
                <a:spcPct val="20000"/>
              </a:spcBef>
              <a:buChar char="–"/>
              <a:defRPr sz="10500">
                <a:solidFill>
                  <a:schemeClr val="tx1"/>
                </a:solidFill>
                <a:latin typeface="Times New Roman" pitchFamily="18" charset="0"/>
                <a:ea typeface="ＭＳ Ｐゴシック" pitchFamily="34" charset="-128"/>
              </a:defRPr>
            </a:lvl4pPr>
            <a:lvl5pPr marL="2057400" indent="-228600">
              <a:spcBef>
                <a:spcPct val="20000"/>
              </a:spcBef>
              <a:buChar char="»"/>
              <a:defRPr sz="105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9pPr>
          </a:lstStyle>
          <a:p>
            <a:pPr>
              <a:spcBef>
                <a:spcPct val="0"/>
              </a:spcBef>
              <a:buFontTx/>
              <a:buNone/>
            </a:pPr>
            <a:r>
              <a:rPr lang="en-US" altLang="en-US" sz="2400" dirty="0">
                <a:latin typeface="Arial" charset="0"/>
              </a:rPr>
              <a:t>   </a:t>
            </a:r>
          </a:p>
        </p:txBody>
      </p:sp>
      <p:sp>
        <p:nvSpPr>
          <p:cNvPr id="123" name="Rectangle 436"/>
          <p:cNvSpPr>
            <a:spLocks noChangeArrowheads="1"/>
          </p:cNvSpPr>
          <p:nvPr/>
        </p:nvSpPr>
        <p:spPr bwMode="auto">
          <a:xfrm>
            <a:off x="13170016" y="5020290"/>
            <a:ext cx="12490728" cy="1016000"/>
          </a:xfrm>
          <a:prstGeom prst="rect">
            <a:avLst/>
          </a:prstGeom>
          <a:noFill/>
          <a:ln w="9525">
            <a:noFill/>
            <a:miter lim="800000"/>
            <a:headEnd/>
            <a:tailEnd/>
          </a:ln>
        </p:spPr>
        <p:txBody>
          <a:bodyPr wrap="square">
            <a:spAutoFit/>
          </a:bodyPr>
          <a:lstStyle/>
          <a:p>
            <a:pPr defTabSz="4702576" fontAlgn="auto">
              <a:spcBef>
                <a:spcPts val="0"/>
              </a:spcBef>
              <a:spcAft>
                <a:spcPts val="0"/>
              </a:spcAft>
              <a:defRPr/>
            </a:pPr>
            <a:r>
              <a:rPr lang="en-US" sz="6000" b="1" i="1" dirty="0">
                <a:solidFill>
                  <a:srgbClr val="640000"/>
                </a:solidFill>
                <a:latin typeface="+mj-lt"/>
                <a:ea typeface="ＭＳ Ｐゴシック" pitchFamily="-108" charset="-128"/>
                <a:cs typeface="Calibri" pitchFamily="34" charset="0"/>
              </a:rPr>
              <a:t>Methods </a:t>
            </a:r>
            <a:endParaRPr lang="en-US" sz="4500" b="1" i="1" dirty="0">
              <a:solidFill>
                <a:srgbClr val="640000"/>
              </a:solidFill>
              <a:latin typeface="+mj-lt"/>
              <a:ea typeface="ＭＳ Ｐゴシック" pitchFamily="-108" charset="-128"/>
              <a:cs typeface="Calibri" pitchFamily="34" charset="0"/>
            </a:endParaRPr>
          </a:p>
        </p:txBody>
      </p:sp>
      <p:sp>
        <p:nvSpPr>
          <p:cNvPr id="6" name="TextBox 5">
            <a:extLst>
              <a:ext uri="{FF2B5EF4-FFF2-40B4-BE49-F238E27FC236}">
                <a16:creationId xmlns:a16="http://schemas.microsoft.com/office/drawing/2014/main" id="{A22682EB-96C0-4E24-B3DB-CF8A9F6C6D1C}"/>
              </a:ext>
            </a:extLst>
          </p:cNvPr>
          <p:cNvSpPr txBox="1"/>
          <p:nvPr/>
        </p:nvSpPr>
        <p:spPr>
          <a:xfrm>
            <a:off x="38845511" y="30729573"/>
            <a:ext cx="621024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ea typeface="+mn-lt"/>
                <a:cs typeface="+mn-lt"/>
              </a:rPr>
              <a:t>This work was funded by the Florida Consortium for Medical Marijuana (MMJ) Clinical Outcomes Research. The authors declare no conflict of interest.</a:t>
            </a:r>
            <a:endParaRPr lang="en-US" sz="2600" dirty="0"/>
          </a:p>
        </p:txBody>
      </p:sp>
      <p:pic>
        <p:nvPicPr>
          <p:cNvPr id="49" name="Picture 48" descr="Text&#10;&#10;Description automatically generated">
            <a:extLst>
              <a:ext uri="{FF2B5EF4-FFF2-40B4-BE49-F238E27FC236}">
                <a16:creationId xmlns:a16="http://schemas.microsoft.com/office/drawing/2014/main" id="{5B783084-B42A-8449-B87B-3DCB5C42C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33519" y="30294421"/>
            <a:ext cx="6287532" cy="2182449"/>
          </a:xfrm>
          <a:prstGeom prst="rect">
            <a:avLst/>
          </a:prstGeom>
        </p:spPr>
      </p:pic>
      <p:grpSp>
        <p:nvGrpSpPr>
          <p:cNvPr id="42" name="Group 41"/>
          <p:cNvGrpSpPr/>
          <p:nvPr/>
        </p:nvGrpSpPr>
        <p:grpSpPr>
          <a:xfrm>
            <a:off x="38735172" y="21140468"/>
            <a:ext cx="12471228" cy="8589080"/>
            <a:chOff x="37204346" y="26416904"/>
            <a:chExt cx="12637584" cy="3549154"/>
          </a:xfrm>
        </p:grpSpPr>
        <p:sp>
          <p:nvSpPr>
            <p:cNvPr id="2052" name="Rectangle 166"/>
            <p:cNvSpPr>
              <a:spLocks noChangeArrowheads="1"/>
            </p:cNvSpPr>
            <p:nvPr/>
          </p:nvSpPr>
          <p:spPr bwMode="auto">
            <a:xfrm>
              <a:off x="37204346" y="26416904"/>
              <a:ext cx="12584125" cy="3549154"/>
            </a:xfrm>
            <a:prstGeom prst="rect">
              <a:avLst/>
            </a:prstGeom>
            <a:solidFill>
              <a:srgbClr val="FFFFFF"/>
            </a:solidFill>
            <a:ln w="28575">
              <a:solidFill>
                <a:schemeClr val="tx1"/>
              </a:solidFill>
              <a:round/>
              <a:headEnd/>
              <a:tailEnd/>
            </a:ln>
          </p:spPr>
          <p:txBody>
            <a:bodyPr/>
            <a:lstStyle>
              <a:lvl1pPr>
                <a:spcBef>
                  <a:spcPct val="20000"/>
                </a:spcBef>
                <a:buChar char="•"/>
                <a:defRPr sz="16800">
                  <a:solidFill>
                    <a:schemeClr val="tx1"/>
                  </a:solidFill>
                  <a:latin typeface="Times New Roman" pitchFamily="18" charset="0"/>
                  <a:ea typeface="ＭＳ Ｐゴシック" pitchFamily="34" charset="-128"/>
                </a:defRPr>
              </a:lvl1pPr>
              <a:lvl2pPr marL="742950" indent="-285750">
                <a:spcBef>
                  <a:spcPct val="20000"/>
                </a:spcBef>
                <a:buChar char="–"/>
                <a:defRPr sz="14700">
                  <a:solidFill>
                    <a:schemeClr val="tx1"/>
                  </a:solidFill>
                  <a:latin typeface="Times New Roman" pitchFamily="18" charset="0"/>
                  <a:ea typeface="ＭＳ Ｐゴシック" pitchFamily="34" charset="-128"/>
                </a:defRPr>
              </a:lvl2pPr>
              <a:lvl3pPr marL="1143000" indent="-228600">
                <a:spcBef>
                  <a:spcPct val="20000"/>
                </a:spcBef>
                <a:buChar char="•"/>
                <a:defRPr sz="12600">
                  <a:solidFill>
                    <a:schemeClr val="tx1"/>
                  </a:solidFill>
                  <a:latin typeface="Times New Roman" pitchFamily="18" charset="0"/>
                  <a:ea typeface="ＭＳ Ｐゴシック" pitchFamily="34" charset="-128"/>
                </a:defRPr>
              </a:lvl3pPr>
              <a:lvl4pPr marL="1600200" indent="-228600">
                <a:spcBef>
                  <a:spcPct val="20000"/>
                </a:spcBef>
                <a:buChar char="–"/>
                <a:defRPr sz="10500">
                  <a:solidFill>
                    <a:schemeClr val="tx1"/>
                  </a:solidFill>
                  <a:latin typeface="Times New Roman" pitchFamily="18" charset="0"/>
                  <a:ea typeface="ＭＳ Ｐゴシック" pitchFamily="34" charset="-128"/>
                </a:defRPr>
              </a:lvl4pPr>
              <a:lvl5pPr marL="2057400" indent="-228600">
                <a:spcBef>
                  <a:spcPct val="20000"/>
                </a:spcBef>
                <a:buChar char="»"/>
                <a:defRPr sz="105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9pPr>
            </a:lstStyle>
            <a:p>
              <a:pPr>
                <a:spcBef>
                  <a:spcPct val="0"/>
                </a:spcBef>
                <a:buFontTx/>
                <a:buNone/>
              </a:pPr>
              <a:endParaRPr lang="en-US" altLang="en-US" sz="2400" dirty="0">
                <a:latin typeface="Arial" charset="0"/>
              </a:endParaRPr>
            </a:p>
          </p:txBody>
        </p:sp>
        <p:sp>
          <p:nvSpPr>
            <p:cNvPr id="110" name="Rectangle 436">
              <a:extLst>
                <a:ext uri="{FF2B5EF4-FFF2-40B4-BE49-F238E27FC236}">
                  <a16:creationId xmlns:a16="http://schemas.microsoft.com/office/drawing/2014/main" id="{6D0BF5E0-1BBE-5C42-90D9-97E83F37A08D}"/>
                </a:ext>
              </a:extLst>
            </p:cNvPr>
            <p:cNvSpPr>
              <a:spLocks noChangeArrowheads="1"/>
            </p:cNvSpPr>
            <p:nvPr/>
          </p:nvSpPr>
          <p:spPr bwMode="auto">
            <a:xfrm>
              <a:off x="37319979" y="26450210"/>
              <a:ext cx="12521951" cy="381536"/>
            </a:xfrm>
            <a:prstGeom prst="rect">
              <a:avLst/>
            </a:prstGeom>
            <a:noFill/>
            <a:ln w="9525">
              <a:noFill/>
              <a:miter lim="800000"/>
              <a:headEnd/>
              <a:tailEnd/>
            </a:ln>
          </p:spPr>
          <p:txBody>
            <a:bodyPr wrap="square">
              <a:spAutoFit/>
            </a:bodyPr>
            <a:lstStyle>
              <a:lvl1pPr defTabSz="4702175" eaLnBrk="0" hangingPunct="0">
                <a:defRPr sz="2400">
                  <a:solidFill>
                    <a:schemeClr val="tx1"/>
                  </a:solidFill>
                  <a:latin typeface="Arial" pitchFamily="34" charset="0"/>
                  <a:ea typeface="ＭＳ Ｐゴシック" pitchFamily="34" charset="-128"/>
                </a:defRPr>
              </a:lvl1pPr>
              <a:lvl2pPr marL="742950" indent="-285750" defTabSz="4702175" eaLnBrk="0" hangingPunct="0">
                <a:defRPr sz="2400">
                  <a:solidFill>
                    <a:schemeClr val="tx1"/>
                  </a:solidFill>
                  <a:latin typeface="Arial" pitchFamily="34" charset="0"/>
                  <a:ea typeface="ＭＳ Ｐゴシック" pitchFamily="34" charset="-128"/>
                </a:defRPr>
              </a:lvl2pPr>
              <a:lvl3pPr marL="1143000" indent="-228600" defTabSz="4702175" eaLnBrk="0" hangingPunct="0">
                <a:defRPr sz="2400">
                  <a:solidFill>
                    <a:schemeClr val="tx1"/>
                  </a:solidFill>
                  <a:latin typeface="Arial" pitchFamily="34" charset="0"/>
                  <a:ea typeface="ＭＳ Ｐゴシック" pitchFamily="34" charset="-128"/>
                </a:defRPr>
              </a:lvl3pPr>
              <a:lvl4pPr marL="1600200" indent="-228600" defTabSz="4702175" eaLnBrk="0" hangingPunct="0">
                <a:defRPr sz="2400">
                  <a:solidFill>
                    <a:schemeClr val="tx1"/>
                  </a:solidFill>
                  <a:latin typeface="Arial" pitchFamily="34" charset="0"/>
                  <a:ea typeface="ＭＳ Ｐゴシック" pitchFamily="34" charset="-128"/>
                </a:defRPr>
              </a:lvl4pPr>
              <a:lvl5pPr marL="2057400" indent="-228600" defTabSz="4702175" eaLnBrk="0" hangingPunct="0">
                <a:defRPr sz="2400">
                  <a:solidFill>
                    <a:schemeClr val="tx1"/>
                  </a:solidFill>
                  <a:latin typeface="Arial" pitchFamily="34" charset="0"/>
                  <a:ea typeface="ＭＳ Ｐゴシック" pitchFamily="34" charset="-128"/>
                </a:defRPr>
              </a:lvl5pPr>
              <a:lvl6pPr marL="25146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5400" b="1" i="1" dirty="0">
                  <a:solidFill>
                    <a:srgbClr val="640000"/>
                  </a:solidFill>
                  <a:latin typeface="+mj-lt"/>
                </a:rPr>
                <a:t>References</a:t>
              </a:r>
            </a:p>
          </p:txBody>
        </p:sp>
      </p:grpSp>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25104" y="-517794"/>
            <a:ext cx="3648159" cy="3972319"/>
          </a:xfrm>
          <a:prstGeom prst="rect">
            <a:avLst/>
          </a:prstGeom>
        </p:spPr>
      </p:pic>
      <p:pic>
        <p:nvPicPr>
          <p:cNvPr id="1026" name="Picture 2">
            <a:extLst>
              <a:ext uri="{FF2B5EF4-FFF2-40B4-BE49-F238E27FC236}">
                <a16:creationId xmlns:a16="http://schemas.microsoft.com/office/drawing/2014/main" id="{DB1C76E9-535C-E044-911A-52C091C6E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25" y="27620955"/>
            <a:ext cx="4016445" cy="234428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descr="Icon&#10;&#10;Description automatically generated">
            <a:extLst>
              <a:ext uri="{FF2B5EF4-FFF2-40B4-BE49-F238E27FC236}">
                <a16:creationId xmlns:a16="http://schemas.microsoft.com/office/drawing/2014/main" id="{BB2DCE78-897B-4F63-A18A-2A39307947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4635" y="27783951"/>
            <a:ext cx="1194986" cy="1166191"/>
          </a:xfrm>
          <a:prstGeom prst="rect">
            <a:avLst/>
          </a:prstGeom>
        </p:spPr>
      </p:pic>
      <p:sp>
        <p:nvSpPr>
          <p:cNvPr id="107" name="CasellaDiTesto 23">
            <a:extLst>
              <a:ext uri="{FF2B5EF4-FFF2-40B4-BE49-F238E27FC236}">
                <a16:creationId xmlns:a16="http://schemas.microsoft.com/office/drawing/2014/main" id="{F366DCD0-9415-0740-9672-754B65BF4489}"/>
              </a:ext>
            </a:extLst>
          </p:cNvPr>
          <p:cNvSpPr txBox="1"/>
          <p:nvPr/>
        </p:nvSpPr>
        <p:spPr>
          <a:xfrm>
            <a:off x="7181428" y="32063545"/>
            <a:ext cx="2078594" cy="276999"/>
          </a:xfrm>
          <a:prstGeom prst="rect">
            <a:avLst/>
          </a:prstGeom>
          <a:noFill/>
        </p:spPr>
        <p:txBody>
          <a:bodyPr wrap="square" rtlCol="0">
            <a:spAutoFit/>
          </a:bodyPr>
          <a:lstStyle/>
          <a:p>
            <a:r>
              <a:rPr lang="en-US" sz="1200" i="1" dirty="0">
                <a:solidFill>
                  <a:srgbClr val="632523"/>
                </a:solidFill>
              </a:rPr>
              <a:t>Created with </a:t>
            </a:r>
            <a:r>
              <a:rPr lang="en-US" sz="1200" i="1" dirty="0" err="1">
                <a:solidFill>
                  <a:srgbClr val="632523"/>
                </a:solidFill>
              </a:rPr>
              <a:t>BioRender.com</a:t>
            </a:r>
            <a:endParaRPr lang="en-US" sz="1200" i="1" dirty="0">
              <a:solidFill>
                <a:srgbClr val="632523"/>
              </a:solidFill>
            </a:endParaRPr>
          </a:p>
        </p:txBody>
      </p:sp>
      <p:sp>
        <p:nvSpPr>
          <p:cNvPr id="99" name="TextBox 98"/>
          <p:cNvSpPr txBox="1"/>
          <p:nvPr/>
        </p:nvSpPr>
        <p:spPr>
          <a:xfrm>
            <a:off x="13263239" y="16994591"/>
            <a:ext cx="12406036" cy="6278642"/>
          </a:xfrm>
          <a:prstGeom prst="rect">
            <a:avLst/>
          </a:prstGeom>
          <a:noFill/>
        </p:spPr>
        <p:txBody>
          <a:bodyPr wrap="square" rtlCol="0">
            <a:spAutoFit/>
          </a:bodyPr>
          <a:lstStyle/>
          <a:p>
            <a:pPr>
              <a:spcBef>
                <a:spcPct val="0"/>
              </a:spcBef>
              <a:spcAft>
                <a:spcPts val="600"/>
              </a:spcAft>
              <a:buNone/>
            </a:pPr>
            <a:r>
              <a:rPr lang="en-US" sz="2800" dirty="0">
                <a:solidFill>
                  <a:srgbClr val="000000"/>
                </a:solidFill>
                <a:ea typeface="ＭＳ Ｐゴシック"/>
                <a:cs typeface="Times New Roman"/>
              </a:rPr>
              <a:t>	The mice were treated with an intraperitoneal (IP) injection of 10 mg CBD/kg body weight for a period of four weeks. CBD injections were prepared using </a:t>
            </a:r>
            <a:r>
              <a:rPr lang="en-US" sz="2800" dirty="0" err="1">
                <a:solidFill>
                  <a:srgbClr val="000000"/>
                </a:solidFill>
                <a:ea typeface="ＭＳ Ｐゴシック"/>
                <a:cs typeface="Times New Roman"/>
              </a:rPr>
              <a:t>Purisys</a:t>
            </a:r>
            <a:r>
              <a:rPr lang="en-US" sz="2800" dirty="0">
                <a:solidFill>
                  <a:srgbClr val="000000"/>
                </a:solidFill>
                <a:ea typeface="ＭＳ Ｐゴシック"/>
                <a:cs typeface="Times New Roman"/>
              </a:rPr>
              <a:t> LLC synthetic cannabidiol (CBD). All</a:t>
            </a:r>
            <a:r>
              <a:rPr lang="en-US" sz="2800" dirty="0">
                <a:ea typeface="ＭＳ Ｐゴシック"/>
                <a:cs typeface="Times New Roman"/>
              </a:rPr>
              <a:t> mice used in this study were housed in </a:t>
            </a:r>
            <a:r>
              <a:rPr lang="en-US" sz="2800" i="1" dirty="0">
                <a:ea typeface="ＭＳ Ｐゴシック"/>
                <a:cs typeface="Times New Roman"/>
              </a:rPr>
              <a:t>vivaria </a:t>
            </a:r>
            <a:r>
              <a:rPr lang="en-US" sz="2800" dirty="0">
                <a:ea typeface="ＭＳ Ｐゴシック"/>
                <a:cs typeface="Times New Roman"/>
              </a:rPr>
              <a:t>with a reverse 12/12-hour light/dark cycle (lights off at 8:00 A.M. and on at 8:00 P.M.)</a:t>
            </a:r>
          </a:p>
          <a:p>
            <a:pPr>
              <a:spcBef>
                <a:spcPct val="0"/>
              </a:spcBef>
              <a:spcAft>
                <a:spcPts val="600"/>
              </a:spcAft>
              <a:buNone/>
            </a:pPr>
            <a:r>
              <a:rPr lang="en-US" sz="2800" dirty="0">
                <a:ea typeface="ＭＳ Ｐゴシック"/>
                <a:cs typeface="Times New Roman"/>
              </a:rPr>
              <a:t>	The metabolic data will be obtained using the Columbus Instruments Comprehensive Lab Animal Monitoring System (CLAMS). In conjunction with </a:t>
            </a:r>
            <a:r>
              <a:rPr lang="en-US" sz="2800" dirty="0" err="1">
                <a:ea typeface="ＭＳ Ｐゴシック"/>
                <a:cs typeface="Times New Roman"/>
              </a:rPr>
              <a:t>Oxymax</a:t>
            </a:r>
            <a:r>
              <a:rPr lang="en-US" sz="2800" dirty="0">
                <a:ea typeface="ＭＳ Ｐゴシック"/>
                <a:cs typeface="Times New Roman"/>
              </a:rPr>
              <a:t> computer software, CLAMS uses indirect calorimetry to provide real time data tracking of metabolic variables of interest. Mice are individually housed and acclimated to the metabolic chambers for two days prior to data collection. </a:t>
            </a:r>
          </a:p>
          <a:p>
            <a:pPr>
              <a:spcBef>
                <a:spcPct val="0"/>
              </a:spcBef>
              <a:spcAft>
                <a:spcPts val="600"/>
              </a:spcAft>
              <a:buNone/>
            </a:pPr>
            <a:r>
              <a:rPr lang="en-US" sz="2800" dirty="0">
                <a:ea typeface="ＭＳ Ｐゴシック"/>
                <a:cs typeface="Times New Roman"/>
              </a:rPr>
              <a:t>	Experiments were approved under protocol number #202000036 by the Florida State University Institutional Animal Care and Use Committee (IACUC). Experiments were performed on approximately 3-month-old male and female C57BL6/J mice </a:t>
            </a:r>
            <a:r>
              <a:rPr lang="en-US" sz="2800" b="1" dirty="0">
                <a:ea typeface="ＭＳ Ｐゴシック"/>
                <a:cs typeface="Times New Roman"/>
              </a:rPr>
              <a:t>(WT and Kv1.3−/−)</a:t>
            </a:r>
            <a:r>
              <a:rPr lang="en-US" sz="2800" dirty="0">
                <a:ea typeface="ＭＳ Ｐゴシック"/>
                <a:cs typeface="Times New Roman"/>
              </a:rPr>
              <a:t>. </a:t>
            </a:r>
            <a:endParaRPr lang="en-US" sz="2800" dirty="0"/>
          </a:p>
        </p:txBody>
      </p:sp>
      <p:sp>
        <p:nvSpPr>
          <p:cNvPr id="24" name="TextBox 23"/>
          <p:cNvSpPr txBox="1"/>
          <p:nvPr/>
        </p:nvSpPr>
        <p:spPr>
          <a:xfrm>
            <a:off x="387488" y="6114668"/>
            <a:ext cx="12451919" cy="6524863"/>
          </a:xfrm>
          <a:prstGeom prst="rect">
            <a:avLst/>
          </a:prstGeom>
          <a:noFill/>
        </p:spPr>
        <p:txBody>
          <a:bodyPr wrap="square" rtlCol="0">
            <a:spAutoFit/>
          </a:bodyPr>
          <a:lstStyle/>
          <a:p>
            <a:r>
              <a:rPr lang="en-US" sz="3000" dirty="0"/>
              <a:t>	</a:t>
            </a:r>
            <a:r>
              <a:rPr lang="en-US" sz="2800" dirty="0"/>
              <a:t>As the medicalization of marijuana occurs across the United States, </a:t>
            </a:r>
            <a:r>
              <a:rPr lang="en-US" sz="2800" dirty="0" err="1"/>
              <a:t>phytocannabinoids</a:t>
            </a:r>
            <a:r>
              <a:rPr lang="en-US" sz="2800" dirty="0"/>
              <a:t>—a class of cannabinoids that are synthesized and extracted from plants—have become a popular form of treatment for conditions such as anxiety, depression, and many more through the endocannabinoid system. These </a:t>
            </a:r>
            <a:r>
              <a:rPr lang="en-US" sz="2800" dirty="0" err="1"/>
              <a:t>phytocannabinoids</a:t>
            </a:r>
            <a:r>
              <a:rPr lang="en-US" sz="2800" dirty="0"/>
              <a:t> can be extracted from the plant </a:t>
            </a:r>
            <a:r>
              <a:rPr lang="en-US" sz="2800" i="1" dirty="0"/>
              <a:t>Cannabis sativa,</a:t>
            </a:r>
            <a:r>
              <a:rPr lang="en-US" sz="2800" dirty="0"/>
              <a:t> with the most well-known compound being </a:t>
            </a:r>
            <a:r>
              <a:rPr lang="en-US" sz="2800" b="1" dirty="0"/>
              <a:t>∆9-tetrahydrocannabinol</a:t>
            </a:r>
            <a:r>
              <a:rPr lang="en-US" sz="2800" dirty="0"/>
              <a:t> (THC). However, THC has psychoactive effects that may include hallucinations and delusions</a:t>
            </a:r>
            <a:r>
              <a:rPr lang="en-US" sz="2800" baseline="30000" dirty="0"/>
              <a:t>1</a:t>
            </a:r>
            <a:r>
              <a:rPr lang="en-US" sz="2800" dirty="0"/>
              <a:t>. Due to these undesired effects, </a:t>
            </a:r>
            <a:r>
              <a:rPr lang="en-US" sz="2800" b="1" dirty="0"/>
              <a:t>cannabidiol</a:t>
            </a:r>
            <a:r>
              <a:rPr lang="en-US" sz="2800" dirty="0"/>
              <a:t> (CBD)—another molecule that is also synthesized from </a:t>
            </a:r>
            <a:r>
              <a:rPr lang="en-US" sz="2800" i="1" dirty="0"/>
              <a:t>Cannabis sativa</a:t>
            </a:r>
            <a:r>
              <a:rPr lang="en-US" sz="2800" dirty="0"/>
              <a:t>—has become increasingly popular</a:t>
            </a:r>
            <a:r>
              <a:rPr lang="en-US" sz="2800" baseline="30000" dirty="0"/>
              <a:t>2</a:t>
            </a:r>
            <a:r>
              <a:rPr lang="en-US" sz="2800" dirty="0"/>
              <a:t>. CBD functions as a low-affinity antagonist, blocker of receptor activity, of the CB1 receptor and several other receptors</a:t>
            </a:r>
            <a:r>
              <a:rPr lang="en-US" sz="2800" baseline="30000" dirty="0"/>
              <a:t>2</a:t>
            </a:r>
            <a:r>
              <a:rPr lang="en-US" sz="2800" dirty="0"/>
              <a:t>. While researching the effects of CBD on behavior, our lab observed that CBD may also have a statistically significant impact on metabolic data such as body weight and food intake. This observation has inspired</a:t>
            </a:r>
          </a:p>
          <a:p>
            <a:r>
              <a:rPr lang="en-US" sz="2800" dirty="0"/>
              <a:t> the current project aimed to determine the effects of CBD on various</a:t>
            </a:r>
          </a:p>
          <a:p>
            <a:endParaRPr lang="en-US" sz="2400" dirty="0"/>
          </a:p>
        </p:txBody>
      </p:sp>
      <p:pic>
        <p:nvPicPr>
          <p:cNvPr id="48" name="Picture 47"/>
          <p:cNvPicPr>
            <a:picLocks noChangeAspect="1"/>
          </p:cNvPicPr>
          <p:nvPr/>
        </p:nvPicPr>
        <p:blipFill rotWithShape="1">
          <a:blip r:embed="rId9" cstate="print">
            <a:extLst>
              <a:ext uri="{28A0092B-C50C-407E-A947-70E740481C1C}">
                <a14:useLocalDpi xmlns:a14="http://schemas.microsoft.com/office/drawing/2010/main" val="0"/>
              </a:ext>
            </a:extLst>
          </a:blip>
          <a:srcRect t="756"/>
          <a:stretch/>
        </p:blipFill>
        <p:spPr>
          <a:xfrm>
            <a:off x="5086150" y="205633"/>
            <a:ext cx="3976073" cy="2363633"/>
          </a:xfrm>
          <a:prstGeom prst="rect">
            <a:avLst/>
          </a:prstGeom>
        </p:spPr>
      </p:pic>
      <p:sp>
        <p:nvSpPr>
          <p:cNvPr id="151" name="TextBox 7">
            <a:extLst>
              <a:ext uri="{FF2B5EF4-FFF2-40B4-BE49-F238E27FC236}">
                <a16:creationId xmlns:a16="http://schemas.microsoft.com/office/drawing/2014/main" id="{A8491371-21CF-B843-9A26-AC9AE46B9769}"/>
              </a:ext>
            </a:extLst>
          </p:cNvPr>
          <p:cNvSpPr txBox="1">
            <a:spLocks noChangeArrowheads="1"/>
          </p:cNvSpPr>
          <p:nvPr/>
        </p:nvSpPr>
        <p:spPr bwMode="auto">
          <a:xfrm>
            <a:off x="295694" y="29962118"/>
            <a:ext cx="390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800">
                <a:solidFill>
                  <a:schemeClr val="tx1"/>
                </a:solidFill>
                <a:latin typeface="Times New Roman" pitchFamily="18" charset="0"/>
                <a:ea typeface="ＭＳ Ｐゴシック" pitchFamily="34" charset="-128"/>
              </a:defRPr>
            </a:lvl1pPr>
            <a:lvl2pPr marL="742950" indent="-285750">
              <a:spcBef>
                <a:spcPct val="20000"/>
              </a:spcBef>
              <a:buChar char="–"/>
              <a:defRPr sz="14700">
                <a:solidFill>
                  <a:schemeClr val="tx1"/>
                </a:solidFill>
                <a:latin typeface="Times New Roman" pitchFamily="18" charset="0"/>
                <a:ea typeface="ＭＳ Ｐゴシック" pitchFamily="34" charset="-128"/>
              </a:defRPr>
            </a:lvl2pPr>
            <a:lvl3pPr marL="1143000" indent="-228600">
              <a:spcBef>
                <a:spcPct val="20000"/>
              </a:spcBef>
              <a:buChar char="•"/>
              <a:defRPr sz="12600">
                <a:solidFill>
                  <a:schemeClr val="tx1"/>
                </a:solidFill>
                <a:latin typeface="Times New Roman" pitchFamily="18" charset="0"/>
                <a:ea typeface="ＭＳ Ｐゴシック" pitchFamily="34" charset="-128"/>
              </a:defRPr>
            </a:lvl3pPr>
            <a:lvl4pPr marL="1600200" indent="-228600">
              <a:spcBef>
                <a:spcPct val="20000"/>
              </a:spcBef>
              <a:buChar char="–"/>
              <a:defRPr sz="10500">
                <a:solidFill>
                  <a:schemeClr val="tx1"/>
                </a:solidFill>
                <a:latin typeface="Times New Roman" pitchFamily="18" charset="0"/>
                <a:ea typeface="ＭＳ Ｐゴシック" pitchFamily="34" charset="-128"/>
              </a:defRPr>
            </a:lvl4pPr>
            <a:lvl5pPr marL="2057400" indent="-228600">
              <a:spcBef>
                <a:spcPct val="20000"/>
              </a:spcBef>
              <a:buChar char="»"/>
              <a:defRPr sz="105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10500">
                <a:solidFill>
                  <a:schemeClr val="tx1"/>
                </a:solidFill>
                <a:latin typeface="Times New Roman" pitchFamily="18" charset="0"/>
                <a:ea typeface="ＭＳ Ｐゴシック" pitchFamily="34" charset="-128"/>
              </a:defRPr>
            </a:lvl9pPr>
          </a:lstStyle>
          <a:p>
            <a:pPr algn="ctr">
              <a:spcBef>
                <a:spcPct val="0"/>
              </a:spcBef>
              <a:buNone/>
            </a:pPr>
            <a:r>
              <a:rPr lang="en-GB" sz="2400" i="1" dirty="0">
                <a:solidFill>
                  <a:srgbClr val="007A00"/>
                </a:solidFill>
                <a:latin typeface="+mj-lt"/>
              </a:rPr>
              <a:t>The structure of THC</a:t>
            </a:r>
            <a:endParaRPr lang="en-US" altLang="en-US" sz="2400" i="1" dirty="0">
              <a:solidFill>
                <a:srgbClr val="007A00"/>
              </a:solidFill>
              <a:latin typeface="+mj-lt"/>
            </a:endParaRPr>
          </a:p>
        </p:txBody>
      </p:sp>
      <p:pic>
        <p:nvPicPr>
          <p:cNvPr id="44" name="Picture 43">
            <a:extLst>
              <a:ext uri="{FF2B5EF4-FFF2-40B4-BE49-F238E27FC236}">
                <a16:creationId xmlns:a16="http://schemas.microsoft.com/office/drawing/2014/main" id="{A42885AD-938D-BE46-94D7-1F4A9A27A1AF}"/>
              </a:ext>
            </a:extLst>
          </p:cNvPr>
          <p:cNvPicPr>
            <a:picLocks noChangeAspect="1"/>
          </p:cNvPicPr>
          <p:nvPr/>
        </p:nvPicPr>
        <p:blipFill>
          <a:blip r:embed="rId10"/>
          <a:stretch>
            <a:fillRect/>
          </a:stretch>
        </p:blipFill>
        <p:spPr>
          <a:xfrm>
            <a:off x="542569" y="30461689"/>
            <a:ext cx="3358357" cy="2053662"/>
          </a:xfrm>
          <a:prstGeom prst="rect">
            <a:avLst/>
          </a:prstGeom>
        </p:spPr>
      </p:pic>
      <p:pic>
        <p:nvPicPr>
          <p:cNvPr id="50" name="Picture 49" descr="A green and white sign&#10;&#10;Description automatically generated with low confidence">
            <a:extLst>
              <a:ext uri="{FF2B5EF4-FFF2-40B4-BE49-F238E27FC236}">
                <a16:creationId xmlns:a16="http://schemas.microsoft.com/office/drawing/2014/main" id="{5C30C7CC-7D48-AA4F-9CDD-EA5AD35DC5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6333" y="30410459"/>
            <a:ext cx="1369613" cy="1340159"/>
          </a:xfrm>
          <a:prstGeom prst="rect">
            <a:avLst/>
          </a:prstGeom>
        </p:spPr>
      </p:pic>
      <p:sp>
        <p:nvSpPr>
          <p:cNvPr id="52" name="TextBox 51">
            <a:extLst>
              <a:ext uri="{FF2B5EF4-FFF2-40B4-BE49-F238E27FC236}">
                <a16:creationId xmlns:a16="http://schemas.microsoft.com/office/drawing/2014/main" id="{82CE022B-B1C2-A14E-BDB7-3172E5979A8A}"/>
              </a:ext>
            </a:extLst>
          </p:cNvPr>
          <p:cNvSpPr txBox="1"/>
          <p:nvPr/>
        </p:nvSpPr>
        <p:spPr>
          <a:xfrm>
            <a:off x="38943308" y="21660564"/>
            <a:ext cx="12281215" cy="8494633"/>
          </a:xfrm>
          <a:prstGeom prst="rect">
            <a:avLst/>
          </a:prstGeom>
          <a:noFill/>
        </p:spPr>
        <p:txBody>
          <a:bodyPr wrap="square" rtlCol="0">
            <a:spAutoFit/>
          </a:bodyPr>
          <a:lstStyle/>
          <a:p>
            <a:endParaRPr lang="en-US" sz="2600" dirty="0"/>
          </a:p>
          <a:p>
            <a:r>
              <a:rPr lang="en-US" sz="2600" dirty="0"/>
              <a:t>1.	Lu, H. C. &amp; </a:t>
            </a:r>
            <a:r>
              <a:rPr lang="en-US" sz="2600" dirty="0" err="1"/>
              <a:t>MacKie</a:t>
            </a:r>
            <a:r>
              <a:rPr lang="en-US" sz="2600" dirty="0"/>
              <a:t>, K. An introduction to the endogenous cannabinoid system. </a:t>
            </a:r>
            <a:r>
              <a:rPr lang="en-US" sz="2600" i="1" dirty="0"/>
              <a:t>Biological Psychiatry</a:t>
            </a:r>
            <a:r>
              <a:rPr lang="en-US" sz="2600" dirty="0"/>
              <a:t> vol. 79 516–525 (2016).</a:t>
            </a:r>
          </a:p>
          <a:p>
            <a:r>
              <a:rPr lang="en-US" sz="2600" dirty="0"/>
              <a:t>2.	Zou, S. &amp; Kumar, U. Cannabinoid receptors and the endocannabinoid system: Signaling and function in the central nervous system. </a:t>
            </a:r>
            <a:r>
              <a:rPr lang="en-US" sz="2600" i="1" dirty="0"/>
              <a:t>International Journal of Molecular Sciences</a:t>
            </a:r>
            <a:r>
              <a:rPr lang="en-US" sz="2600" dirty="0"/>
              <a:t> vol. 19 (2018).</a:t>
            </a:r>
          </a:p>
          <a:p>
            <a:r>
              <a:rPr lang="en-US" sz="2600" dirty="0"/>
              <a:t>3.	Alger, B. E. </a:t>
            </a:r>
            <a:r>
              <a:rPr lang="en-US" sz="2600" i="1" dirty="0"/>
              <a:t>Getting High on the Endocannabinoid System</a:t>
            </a:r>
            <a:r>
              <a:rPr lang="en-US" sz="2600" dirty="0"/>
              <a:t>. </a:t>
            </a:r>
            <a:r>
              <a:rPr lang="en-US" sz="2600" i="1" dirty="0"/>
              <a:t>Cerebrum</a:t>
            </a:r>
            <a:r>
              <a:rPr lang="en-US" sz="2600" dirty="0"/>
              <a:t> (2013).</a:t>
            </a:r>
          </a:p>
          <a:p>
            <a:r>
              <a:rPr lang="en-US" sz="2600" dirty="0"/>
              <a:t>4.	Blessing, E. M., Steenkamp, M. M., Manzanares, J. &amp; </a:t>
            </a:r>
            <a:r>
              <a:rPr lang="en-US" sz="2600" dirty="0" err="1"/>
              <a:t>Marmar</a:t>
            </a:r>
            <a:r>
              <a:rPr lang="en-US" sz="2600" dirty="0"/>
              <a:t>, C. R. Cannabidiol as a Potential Treatment for Anxiety Disorders. </a:t>
            </a:r>
            <a:r>
              <a:rPr lang="en-US" sz="2600" i="1" dirty="0"/>
              <a:t>Neurotherapeutics</a:t>
            </a:r>
            <a:r>
              <a:rPr lang="en-US" sz="2600" dirty="0"/>
              <a:t> vol. 12 825–836 (2015).</a:t>
            </a:r>
          </a:p>
          <a:p>
            <a:r>
              <a:rPr lang="en-US" sz="2600" dirty="0"/>
              <a:t>5.	</a:t>
            </a:r>
            <a:r>
              <a:rPr lang="en-US" sz="2600" dirty="0" err="1"/>
              <a:t>Rochlani</a:t>
            </a:r>
            <a:r>
              <a:rPr lang="en-US" sz="2600" dirty="0"/>
              <a:t>, Y., </a:t>
            </a:r>
            <a:r>
              <a:rPr lang="en-US" sz="2600" dirty="0" err="1"/>
              <a:t>Pothineni</a:t>
            </a:r>
            <a:r>
              <a:rPr lang="en-US" sz="2600" dirty="0"/>
              <a:t>, N. V., </a:t>
            </a:r>
            <a:r>
              <a:rPr lang="en-US" sz="2600" dirty="0" err="1"/>
              <a:t>Kovelamudi</a:t>
            </a:r>
            <a:r>
              <a:rPr lang="en-US" sz="2600" dirty="0"/>
              <a:t>, S. &amp; Mehta, J. L. Metabolic syndrome: Pathophysiology, management, and modulation by natural compounds. </a:t>
            </a:r>
            <a:r>
              <a:rPr lang="en-US" sz="2600" i="1" dirty="0"/>
              <a:t>Therapeutic Advances in Cardiovascular Disease</a:t>
            </a:r>
            <a:r>
              <a:rPr lang="en-US" sz="2600" dirty="0"/>
              <a:t> vol. 11 215–225 (2017).</a:t>
            </a:r>
          </a:p>
          <a:p>
            <a:r>
              <a:rPr lang="en-US" sz="2600" dirty="0"/>
              <a:t>6.	Pepper, I., </a:t>
            </a:r>
            <a:r>
              <a:rPr lang="en-US" sz="2600" dirty="0" err="1"/>
              <a:t>Vinik</a:t>
            </a:r>
            <a:r>
              <a:rPr lang="en-US" sz="2600" dirty="0"/>
              <a:t>, A., </a:t>
            </a:r>
            <a:r>
              <a:rPr lang="en-US" sz="2600" dirty="0" err="1"/>
              <a:t>Lattanzio</a:t>
            </a:r>
            <a:r>
              <a:rPr lang="en-US" sz="2600" dirty="0"/>
              <a:t>, F., </a:t>
            </a:r>
            <a:r>
              <a:rPr lang="en-US" sz="2600" dirty="0" err="1"/>
              <a:t>McPheat</a:t>
            </a:r>
            <a:r>
              <a:rPr lang="en-US" sz="2600" dirty="0"/>
              <a:t>, W. &amp; </a:t>
            </a:r>
            <a:r>
              <a:rPr lang="en-US" sz="2600" dirty="0" err="1"/>
              <a:t>Dobrian</a:t>
            </a:r>
            <a:r>
              <a:rPr lang="en-US" sz="2600" dirty="0"/>
              <a:t>, A. Countering the modern metabolic disease rampage with ancestral endocannabinoid system alignment. </a:t>
            </a:r>
            <a:r>
              <a:rPr lang="en-US" sz="2600" i="1" dirty="0"/>
              <a:t>Frontiers in Endocrinology</a:t>
            </a:r>
            <a:r>
              <a:rPr lang="en-US" sz="2600" dirty="0"/>
              <a:t> </a:t>
            </a:r>
            <a:r>
              <a:rPr lang="en-US" sz="2600" b="1" dirty="0"/>
              <a:t>10</a:t>
            </a:r>
            <a:r>
              <a:rPr lang="en-US" sz="2600" dirty="0"/>
              <a:t>, (2019).</a:t>
            </a:r>
          </a:p>
          <a:p>
            <a:r>
              <a:rPr lang="en-US" sz="2600" dirty="0"/>
              <a:t>7.	Thomas, A. </a:t>
            </a:r>
            <a:r>
              <a:rPr lang="en-US" sz="2600" i="1" dirty="0"/>
              <a:t>et al.</a:t>
            </a:r>
            <a:r>
              <a:rPr lang="en-US" sz="2600" dirty="0"/>
              <a:t> Cannabidiol displays unexpectedly high potency as an antagonist of CB 1 and CB 2 receptor agonists in vitro. </a:t>
            </a:r>
            <a:r>
              <a:rPr lang="en-US" sz="2600" i="1" dirty="0"/>
              <a:t>British Journal of Pharmacology</a:t>
            </a:r>
            <a:r>
              <a:rPr lang="en-US" sz="2600" dirty="0"/>
              <a:t> </a:t>
            </a:r>
            <a:r>
              <a:rPr lang="en-US" sz="2600" b="1" dirty="0"/>
              <a:t>150</a:t>
            </a:r>
            <a:r>
              <a:rPr lang="en-US" sz="2600" dirty="0"/>
              <a:t>, 613–623 (2007).</a:t>
            </a:r>
          </a:p>
          <a:p>
            <a:r>
              <a:rPr lang="en-US" sz="2600" dirty="0"/>
              <a:t>8.	</a:t>
            </a:r>
            <a:r>
              <a:rPr lang="en-US" sz="2600" dirty="0" err="1"/>
              <a:t>Zlebnik</a:t>
            </a:r>
            <a:r>
              <a:rPr lang="en-US" sz="2600" dirty="0"/>
              <a:t>, N. E. &amp; Cheer, J. F. Beyond the CB1 Receptor: Is Cannabidiol the Answer for Disorders of Motivation? </a:t>
            </a:r>
            <a:r>
              <a:rPr lang="en-US" sz="2600" i="1" dirty="0"/>
              <a:t>Annual Review of Neuroscience</a:t>
            </a:r>
            <a:r>
              <a:rPr lang="en-US" sz="2600" dirty="0"/>
              <a:t> </a:t>
            </a:r>
            <a:r>
              <a:rPr lang="en-US" sz="2600" b="1" dirty="0"/>
              <a:t>39</a:t>
            </a:r>
            <a:r>
              <a:rPr lang="en-US" sz="2600" dirty="0"/>
              <a:t>, 1–17 (2016).</a:t>
            </a:r>
          </a:p>
          <a:p>
            <a:endParaRPr lang="en-US" sz="2600" dirty="0"/>
          </a:p>
        </p:txBody>
      </p:sp>
      <p:pic>
        <p:nvPicPr>
          <p:cNvPr id="153" name="Picture 152" descr="cannabinoid receptors cb1 cb2 ">
            <a:extLst>
              <a:ext uri="{FF2B5EF4-FFF2-40B4-BE49-F238E27FC236}">
                <a16:creationId xmlns:a16="http://schemas.microsoft.com/office/drawing/2014/main" id="{932FA3CC-52E1-6044-9C0A-113CEA12846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66463" y="12290886"/>
            <a:ext cx="7182084" cy="7840896"/>
          </a:xfrm>
          <a:prstGeom prst="rect">
            <a:avLst/>
          </a:prstGeom>
          <a:noFill/>
          <a:ln>
            <a:noFill/>
          </a:ln>
        </p:spPr>
      </p:pic>
      <p:pic>
        <p:nvPicPr>
          <p:cNvPr id="56" name="Picture 55" descr="Diagram&#10;&#10;Description automatically generated with medium confidence">
            <a:extLst>
              <a:ext uri="{FF2B5EF4-FFF2-40B4-BE49-F238E27FC236}">
                <a16:creationId xmlns:a16="http://schemas.microsoft.com/office/drawing/2014/main" id="{EEC72D77-E6D3-F64A-98A2-F2DF3DACF9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566" y="27201740"/>
            <a:ext cx="8607398" cy="4720512"/>
          </a:xfrm>
          <a:prstGeom prst="rect">
            <a:avLst/>
          </a:prstGeom>
        </p:spPr>
      </p:pic>
      <p:sp>
        <p:nvSpPr>
          <p:cNvPr id="57" name="TextBox 56">
            <a:extLst>
              <a:ext uri="{FF2B5EF4-FFF2-40B4-BE49-F238E27FC236}">
                <a16:creationId xmlns:a16="http://schemas.microsoft.com/office/drawing/2014/main" id="{E4A2763A-70AA-F540-A264-6CE9FFED821C}"/>
              </a:ext>
            </a:extLst>
          </p:cNvPr>
          <p:cNvSpPr txBox="1"/>
          <p:nvPr/>
        </p:nvSpPr>
        <p:spPr>
          <a:xfrm>
            <a:off x="1072291" y="27140448"/>
            <a:ext cx="3641933" cy="738664"/>
          </a:xfrm>
          <a:prstGeom prst="rect">
            <a:avLst/>
          </a:prstGeom>
          <a:noFill/>
        </p:spPr>
        <p:txBody>
          <a:bodyPr wrap="square" rtlCol="0">
            <a:spAutoFit/>
          </a:bodyPr>
          <a:lstStyle/>
          <a:p>
            <a:r>
              <a:rPr lang="en-GB" sz="2400" i="1" dirty="0">
                <a:solidFill>
                  <a:srgbClr val="FFC000"/>
                </a:solidFill>
              </a:rPr>
              <a:t>The structure of CBD</a:t>
            </a:r>
            <a:endParaRPr lang="en-US" altLang="en-US" sz="2400" i="1" dirty="0">
              <a:solidFill>
                <a:srgbClr val="FFC000"/>
              </a:solidFill>
            </a:endParaRPr>
          </a:p>
          <a:p>
            <a:endParaRPr lang="en-US" dirty="0"/>
          </a:p>
        </p:txBody>
      </p:sp>
      <p:sp>
        <p:nvSpPr>
          <p:cNvPr id="60" name="Rectangle 166">
            <a:extLst>
              <a:ext uri="{FF2B5EF4-FFF2-40B4-BE49-F238E27FC236}">
                <a16:creationId xmlns:a16="http://schemas.microsoft.com/office/drawing/2014/main" id="{090B31CE-F055-D142-A050-2D74927A5108}"/>
              </a:ext>
            </a:extLst>
          </p:cNvPr>
          <p:cNvSpPr>
            <a:spLocks noChangeArrowheads="1"/>
          </p:cNvSpPr>
          <p:nvPr/>
        </p:nvSpPr>
        <p:spPr bwMode="auto">
          <a:xfrm>
            <a:off x="26021544" y="5020009"/>
            <a:ext cx="12426345" cy="9052560"/>
          </a:xfrm>
          <a:prstGeom prst="rect">
            <a:avLst/>
          </a:prstGeom>
          <a:solidFill>
            <a:srgbClr val="FFFFFF"/>
          </a:solidFill>
          <a:ln w="28575">
            <a:solidFill>
              <a:schemeClr val="tx1"/>
            </a:solidFill>
            <a:round/>
            <a:headEnd/>
            <a:tailEnd/>
          </a:ln>
        </p:spPr>
        <p:txBody>
          <a:bodyPr/>
          <a:lstStyle>
            <a:lvl1pPr marL="914400" indent="-914400" defTabSz="4702175" eaLnBrk="0" hangingPunct="0">
              <a:defRPr sz="2400">
                <a:solidFill>
                  <a:schemeClr val="tx1"/>
                </a:solidFill>
                <a:latin typeface="Arial" pitchFamily="34" charset="0"/>
                <a:ea typeface="ＭＳ Ｐゴシック" pitchFamily="34" charset="-128"/>
              </a:defRPr>
            </a:lvl1pPr>
            <a:lvl2pPr marL="742950" indent="-285750" defTabSz="4702175" eaLnBrk="0" hangingPunct="0">
              <a:defRPr sz="2400">
                <a:solidFill>
                  <a:schemeClr val="tx1"/>
                </a:solidFill>
                <a:latin typeface="Arial" pitchFamily="34" charset="0"/>
                <a:ea typeface="ＭＳ Ｐゴシック" pitchFamily="34" charset="-128"/>
              </a:defRPr>
            </a:lvl2pPr>
            <a:lvl3pPr marL="1143000" indent="-228600" defTabSz="4702175" eaLnBrk="0" hangingPunct="0">
              <a:defRPr sz="2400">
                <a:solidFill>
                  <a:schemeClr val="tx1"/>
                </a:solidFill>
                <a:latin typeface="Arial" pitchFamily="34" charset="0"/>
                <a:ea typeface="ＭＳ Ｐゴシック" pitchFamily="34" charset="-128"/>
              </a:defRPr>
            </a:lvl3pPr>
            <a:lvl4pPr marL="1600200" indent="-228600" defTabSz="4702175" eaLnBrk="0" hangingPunct="0">
              <a:defRPr sz="2400">
                <a:solidFill>
                  <a:schemeClr val="tx1"/>
                </a:solidFill>
                <a:latin typeface="Arial" pitchFamily="34" charset="0"/>
                <a:ea typeface="ＭＳ Ｐゴシック" pitchFamily="34" charset="-128"/>
              </a:defRPr>
            </a:lvl4pPr>
            <a:lvl5pPr marL="2057400" indent="-228600" defTabSz="4702175" eaLnBrk="0" hangingPunct="0">
              <a:defRPr sz="2400">
                <a:solidFill>
                  <a:schemeClr val="tx1"/>
                </a:solidFill>
                <a:latin typeface="Arial" pitchFamily="34" charset="0"/>
                <a:ea typeface="ＭＳ Ｐゴシック" pitchFamily="34" charset="-128"/>
              </a:defRPr>
            </a:lvl5pPr>
            <a:lvl6pPr marL="25146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4500" b="1" i="1" dirty="0">
                <a:solidFill>
                  <a:srgbClr val="640000"/>
                </a:solidFill>
                <a:effectLst>
                  <a:outerShdw blurRad="38100" dist="38100" dir="2700000" algn="tl">
                    <a:srgbClr val="C0C0C0"/>
                  </a:outerShdw>
                </a:effectLst>
                <a:latin typeface="Calibri" pitchFamily="34" charset="0"/>
              </a:rPr>
              <a:t> </a:t>
            </a:r>
          </a:p>
        </p:txBody>
      </p:sp>
      <p:sp>
        <p:nvSpPr>
          <p:cNvPr id="63" name="Rectangle 166">
            <a:extLst>
              <a:ext uri="{FF2B5EF4-FFF2-40B4-BE49-F238E27FC236}">
                <a16:creationId xmlns:a16="http://schemas.microsoft.com/office/drawing/2014/main" id="{11993BC9-9FAC-C049-92FA-C0C86C32D7D0}"/>
              </a:ext>
            </a:extLst>
          </p:cNvPr>
          <p:cNvSpPr>
            <a:spLocks noChangeArrowheads="1"/>
          </p:cNvSpPr>
          <p:nvPr/>
        </p:nvSpPr>
        <p:spPr bwMode="auto">
          <a:xfrm>
            <a:off x="26029729" y="14279279"/>
            <a:ext cx="12426345" cy="9052560"/>
          </a:xfrm>
          <a:prstGeom prst="rect">
            <a:avLst/>
          </a:prstGeom>
          <a:solidFill>
            <a:srgbClr val="FFFFFF"/>
          </a:solidFill>
          <a:ln w="28575">
            <a:solidFill>
              <a:schemeClr val="tx1"/>
            </a:solidFill>
            <a:round/>
            <a:headEnd/>
            <a:tailEnd/>
          </a:ln>
        </p:spPr>
        <p:txBody>
          <a:bodyPr/>
          <a:lstStyle>
            <a:lvl1pPr marL="914400" indent="-914400" defTabSz="4702175" eaLnBrk="0" hangingPunct="0">
              <a:defRPr sz="2400">
                <a:solidFill>
                  <a:schemeClr val="tx1"/>
                </a:solidFill>
                <a:latin typeface="Arial" pitchFamily="34" charset="0"/>
                <a:ea typeface="ＭＳ Ｐゴシック" pitchFamily="34" charset="-128"/>
              </a:defRPr>
            </a:lvl1pPr>
            <a:lvl2pPr marL="742950" indent="-285750" defTabSz="4702175" eaLnBrk="0" hangingPunct="0">
              <a:defRPr sz="2400">
                <a:solidFill>
                  <a:schemeClr val="tx1"/>
                </a:solidFill>
                <a:latin typeface="Arial" pitchFamily="34" charset="0"/>
                <a:ea typeface="ＭＳ Ｐゴシック" pitchFamily="34" charset="-128"/>
              </a:defRPr>
            </a:lvl2pPr>
            <a:lvl3pPr marL="1143000" indent="-228600" defTabSz="4702175" eaLnBrk="0" hangingPunct="0">
              <a:defRPr sz="2400">
                <a:solidFill>
                  <a:schemeClr val="tx1"/>
                </a:solidFill>
                <a:latin typeface="Arial" pitchFamily="34" charset="0"/>
                <a:ea typeface="ＭＳ Ｐゴシック" pitchFamily="34" charset="-128"/>
              </a:defRPr>
            </a:lvl3pPr>
            <a:lvl4pPr marL="1600200" indent="-228600" defTabSz="4702175" eaLnBrk="0" hangingPunct="0">
              <a:defRPr sz="2400">
                <a:solidFill>
                  <a:schemeClr val="tx1"/>
                </a:solidFill>
                <a:latin typeface="Arial" pitchFamily="34" charset="0"/>
                <a:ea typeface="ＭＳ Ｐゴシック" pitchFamily="34" charset="-128"/>
              </a:defRPr>
            </a:lvl4pPr>
            <a:lvl5pPr marL="2057400" indent="-228600" defTabSz="4702175" eaLnBrk="0" hangingPunct="0">
              <a:defRPr sz="2400">
                <a:solidFill>
                  <a:schemeClr val="tx1"/>
                </a:solidFill>
                <a:latin typeface="Arial" pitchFamily="34" charset="0"/>
                <a:ea typeface="ＭＳ Ｐゴシック" pitchFamily="34" charset="-128"/>
              </a:defRPr>
            </a:lvl5pPr>
            <a:lvl6pPr marL="25146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4500" b="1" i="1" dirty="0">
                <a:solidFill>
                  <a:srgbClr val="640000"/>
                </a:solidFill>
                <a:effectLst>
                  <a:outerShdw blurRad="38100" dist="38100" dir="2700000" algn="tl">
                    <a:srgbClr val="C0C0C0"/>
                  </a:outerShdw>
                </a:effectLst>
                <a:latin typeface="Calibri" pitchFamily="34" charset="0"/>
              </a:rPr>
              <a:t> </a:t>
            </a:r>
          </a:p>
        </p:txBody>
      </p:sp>
      <p:sp>
        <p:nvSpPr>
          <p:cNvPr id="64" name="Rectangle 166">
            <a:extLst>
              <a:ext uri="{FF2B5EF4-FFF2-40B4-BE49-F238E27FC236}">
                <a16:creationId xmlns:a16="http://schemas.microsoft.com/office/drawing/2014/main" id="{1448482B-71E3-9648-9016-00FCCD86B8F4}"/>
              </a:ext>
            </a:extLst>
          </p:cNvPr>
          <p:cNvSpPr>
            <a:spLocks noChangeArrowheads="1"/>
          </p:cNvSpPr>
          <p:nvPr/>
        </p:nvSpPr>
        <p:spPr bwMode="auto">
          <a:xfrm>
            <a:off x="26023523" y="23616446"/>
            <a:ext cx="12426345" cy="9052560"/>
          </a:xfrm>
          <a:prstGeom prst="rect">
            <a:avLst/>
          </a:prstGeom>
          <a:solidFill>
            <a:srgbClr val="FFFFFF"/>
          </a:solidFill>
          <a:ln w="28575">
            <a:solidFill>
              <a:schemeClr val="tx1"/>
            </a:solidFill>
            <a:round/>
            <a:headEnd/>
            <a:tailEnd/>
          </a:ln>
        </p:spPr>
        <p:txBody>
          <a:bodyPr/>
          <a:lstStyle>
            <a:lvl1pPr marL="914400" indent="-914400" defTabSz="4702175" eaLnBrk="0" hangingPunct="0">
              <a:defRPr sz="2400">
                <a:solidFill>
                  <a:schemeClr val="tx1"/>
                </a:solidFill>
                <a:latin typeface="Arial" pitchFamily="34" charset="0"/>
                <a:ea typeface="ＭＳ Ｐゴシック" pitchFamily="34" charset="-128"/>
              </a:defRPr>
            </a:lvl1pPr>
            <a:lvl2pPr marL="742950" indent="-285750" defTabSz="4702175" eaLnBrk="0" hangingPunct="0">
              <a:defRPr sz="2400">
                <a:solidFill>
                  <a:schemeClr val="tx1"/>
                </a:solidFill>
                <a:latin typeface="Arial" pitchFamily="34" charset="0"/>
                <a:ea typeface="ＭＳ Ｐゴシック" pitchFamily="34" charset="-128"/>
              </a:defRPr>
            </a:lvl2pPr>
            <a:lvl3pPr marL="1143000" indent="-228600" defTabSz="4702175" eaLnBrk="0" hangingPunct="0">
              <a:defRPr sz="2400">
                <a:solidFill>
                  <a:schemeClr val="tx1"/>
                </a:solidFill>
                <a:latin typeface="Arial" pitchFamily="34" charset="0"/>
                <a:ea typeface="ＭＳ Ｐゴシック" pitchFamily="34" charset="-128"/>
              </a:defRPr>
            </a:lvl3pPr>
            <a:lvl4pPr marL="1600200" indent="-228600" defTabSz="4702175" eaLnBrk="0" hangingPunct="0">
              <a:defRPr sz="2400">
                <a:solidFill>
                  <a:schemeClr val="tx1"/>
                </a:solidFill>
                <a:latin typeface="Arial" pitchFamily="34" charset="0"/>
                <a:ea typeface="ＭＳ Ｐゴシック" pitchFamily="34" charset="-128"/>
              </a:defRPr>
            </a:lvl4pPr>
            <a:lvl5pPr marL="2057400" indent="-228600" defTabSz="4702175" eaLnBrk="0" hangingPunct="0">
              <a:defRPr sz="2400">
                <a:solidFill>
                  <a:schemeClr val="tx1"/>
                </a:solidFill>
                <a:latin typeface="Arial" pitchFamily="34" charset="0"/>
                <a:ea typeface="ＭＳ Ｐゴシック" pitchFamily="34" charset="-128"/>
              </a:defRPr>
            </a:lvl5pPr>
            <a:lvl6pPr marL="25146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4500" b="1" i="1" dirty="0">
                <a:solidFill>
                  <a:srgbClr val="640000"/>
                </a:solidFill>
                <a:effectLst>
                  <a:outerShdw blurRad="38100" dist="38100" dir="2700000" algn="tl">
                    <a:srgbClr val="C0C0C0"/>
                  </a:outerShdw>
                </a:effectLst>
                <a:latin typeface="Calibri" pitchFamily="34" charset="0"/>
              </a:rPr>
              <a:t> </a:t>
            </a:r>
          </a:p>
        </p:txBody>
      </p:sp>
      <p:sp>
        <p:nvSpPr>
          <p:cNvPr id="65" name="Rectangle 166">
            <a:extLst>
              <a:ext uri="{FF2B5EF4-FFF2-40B4-BE49-F238E27FC236}">
                <a16:creationId xmlns:a16="http://schemas.microsoft.com/office/drawing/2014/main" id="{C4230EA6-9295-F048-803C-D583BF9DF82E}"/>
              </a:ext>
            </a:extLst>
          </p:cNvPr>
          <p:cNvSpPr>
            <a:spLocks noChangeArrowheads="1"/>
          </p:cNvSpPr>
          <p:nvPr/>
        </p:nvSpPr>
        <p:spPr bwMode="auto">
          <a:xfrm>
            <a:off x="13103202" y="23609095"/>
            <a:ext cx="12710160" cy="9052560"/>
          </a:xfrm>
          <a:prstGeom prst="rect">
            <a:avLst/>
          </a:prstGeom>
          <a:solidFill>
            <a:srgbClr val="FFFFFF"/>
          </a:solidFill>
          <a:ln w="28575">
            <a:solidFill>
              <a:schemeClr val="tx1"/>
            </a:solidFill>
            <a:round/>
            <a:headEnd/>
            <a:tailEnd/>
          </a:ln>
        </p:spPr>
        <p:txBody>
          <a:bodyPr/>
          <a:lstStyle>
            <a:lvl1pPr marL="914400" indent="-914400" defTabSz="4702175" eaLnBrk="0" hangingPunct="0">
              <a:defRPr sz="2400">
                <a:solidFill>
                  <a:schemeClr val="tx1"/>
                </a:solidFill>
                <a:latin typeface="Arial" pitchFamily="34" charset="0"/>
                <a:ea typeface="ＭＳ Ｐゴシック" pitchFamily="34" charset="-128"/>
              </a:defRPr>
            </a:lvl1pPr>
            <a:lvl2pPr marL="742950" indent="-285750" defTabSz="4702175" eaLnBrk="0" hangingPunct="0">
              <a:defRPr sz="2400">
                <a:solidFill>
                  <a:schemeClr val="tx1"/>
                </a:solidFill>
                <a:latin typeface="Arial" pitchFamily="34" charset="0"/>
                <a:ea typeface="ＭＳ Ｐゴシック" pitchFamily="34" charset="-128"/>
              </a:defRPr>
            </a:lvl2pPr>
            <a:lvl3pPr marL="1143000" indent="-228600" defTabSz="4702175" eaLnBrk="0" hangingPunct="0">
              <a:defRPr sz="2400">
                <a:solidFill>
                  <a:schemeClr val="tx1"/>
                </a:solidFill>
                <a:latin typeface="Arial" pitchFamily="34" charset="0"/>
                <a:ea typeface="ＭＳ Ｐゴシック" pitchFamily="34" charset="-128"/>
              </a:defRPr>
            </a:lvl3pPr>
            <a:lvl4pPr marL="1600200" indent="-228600" defTabSz="4702175" eaLnBrk="0" hangingPunct="0">
              <a:defRPr sz="2400">
                <a:solidFill>
                  <a:schemeClr val="tx1"/>
                </a:solidFill>
                <a:latin typeface="Arial" pitchFamily="34" charset="0"/>
                <a:ea typeface="ＭＳ Ｐゴシック" pitchFamily="34" charset="-128"/>
              </a:defRPr>
            </a:lvl4pPr>
            <a:lvl5pPr marL="2057400" indent="-228600" defTabSz="4702175" eaLnBrk="0" hangingPunct="0">
              <a:defRPr sz="2400">
                <a:solidFill>
                  <a:schemeClr val="tx1"/>
                </a:solidFill>
                <a:latin typeface="Arial" pitchFamily="34" charset="0"/>
                <a:ea typeface="ＭＳ Ｐゴシック" pitchFamily="34" charset="-128"/>
              </a:defRPr>
            </a:lvl5pPr>
            <a:lvl6pPr marL="25146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4500" b="1" i="1" dirty="0">
                <a:solidFill>
                  <a:srgbClr val="640000"/>
                </a:solidFill>
                <a:effectLst>
                  <a:outerShdw blurRad="38100" dist="38100" dir="2700000" algn="tl">
                    <a:srgbClr val="C0C0C0"/>
                  </a:outerShdw>
                </a:effectLst>
                <a:latin typeface="Calibri" pitchFamily="34" charset="0"/>
              </a:rPr>
              <a:t> </a:t>
            </a:r>
          </a:p>
        </p:txBody>
      </p:sp>
      <p:sp>
        <p:nvSpPr>
          <p:cNvPr id="66" name="Rectangle 166">
            <a:extLst>
              <a:ext uri="{FF2B5EF4-FFF2-40B4-BE49-F238E27FC236}">
                <a16:creationId xmlns:a16="http://schemas.microsoft.com/office/drawing/2014/main" id="{4C8C05C0-1391-C24F-A0B7-E0CC72926C54}"/>
              </a:ext>
            </a:extLst>
          </p:cNvPr>
          <p:cNvSpPr>
            <a:spLocks noChangeArrowheads="1"/>
          </p:cNvSpPr>
          <p:nvPr/>
        </p:nvSpPr>
        <p:spPr bwMode="auto">
          <a:xfrm>
            <a:off x="38702010" y="5007848"/>
            <a:ext cx="12426345" cy="9052560"/>
          </a:xfrm>
          <a:prstGeom prst="rect">
            <a:avLst/>
          </a:prstGeom>
          <a:solidFill>
            <a:srgbClr val="FFFFFF"/>
          </a:solidFill>
          <a:ln w="28575">
            <a:solidFill>
              <a:schemeClr val="tx1"/>
            </a:solidFill>
            <a:round/>
            <a:headEnd/>
            <a:tailEnd/>
          </a:ln>
        </p:spPr>
        <p:txBody>
          <a:bodyPr/>
          <a:lstStyle>
            <a:lvl1pPr marL="914400" indent="-914400" defTabSz="4702175" eaLnBrk="0" hangingPunct="0">
              <a:defRPr sz="2400">
                <a:solidFill>
                  <a:schemeClr val="tx1"/>
                </a:solidFill>
                <a:latin typeface="Arial" pitchFamily="34" charset="0"/>
                <a:ea typeface="ＭＳ Ｐゴシック" pitchFamily="34" charset="-128"/>
              </a:defRPr>
            </a:lvl1pPr>
            <a:lvl2pPr marL="742950" indent="-285750" defTabSz="4702175" eaLnBrk="0" hangingPunct="0">
              <a:defRPr sz="2400">
                <a:solidFill>
                  <a:schemeClr val="tx1"/>
                </a:solidFill>
                <a:latin typeface="Arial" pitchFamily="34" charset="0"/>
                <a:ea typeface="ＭＳ Ｐゴシック" pitchFamily="34" charset="-128"/>
              </a:defRPr>
            </a:lvl2pPr>
            <a:lvl3pPr marL="1143000" indent="-228600" defTabSz="4702175" eaLnBrk="0" hangingPunct="0">
              <a:defRPr sz="2400">
                <a:solidFill>
                  <a:schemeClr val="tx1"/>
                </a:solidFill>
                <a:latin typeface="Arial" pitchFamily="34" charset="0"/>
                <a:ea typeface="ＭＳ Ｐゴシック" pitchFamily="34" charset="-128"/>
              </a:defRPr>
            </a:lvl3pPr>
            <a:lvl4pPr marL="1600200" indent="-228600" defTabSz="4702175" eaLnBrk="0" hangingPunct="0">
              <a:defRPr sz="2400">
                <a:solidFill>
                  <a:schemeClr val="tx1"/>
                </a:solidFill>
                <a:latin typeface="Arial" pitchFamily="34" charset="0"/>
                <a:ea typeface="ＭＳ Ｐゴシック" pitchFamily="34" charset="-128"/>
              </a:defRPr>
            </a:lvl4pPr>
            <a:lvl5pPr marL="2057400" indent="-228600" defTabSz="4702175" eaLnBrk="0" hangingPunct="0">
              <a:defRPr sz="2400">
                <a:solidFill>
                  <a:schemeClr val="tx1"/>
                </a:solidFill>
                <a:latin typeface="Arial" pitchFamily="34" charset="0"/>
                <a:ea typeface="ＭＳ Ｐゴシック" pitchFamily="34" charset="-128"/>
              </a:defRPr>
            </a:lvl5pPr>
            <a:lvl6pPr marL="25146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02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4500" b="1" i="1" dirty="0">
                <a:solidFill>
                  <a:srgbClr val="640000"/>
                </a:solidFill>
                <a:effectLst>
                  <a:outerShdw blurRad="38100" dist="38100" dir="2700000" algn="tl">
                    <a:srgbClr val="C0C0C0"/>
                  </a:outerShdw>
                </a:effectLst>
                <a:latin typeface="Calibri" pitchFamily="34" charset="0"/>
              </a:rPr>
              <a:t> </a:t>
            </a:r>
          </a:p>
        </p:txBody>
      </p:sp>
      <p:sp>
        <p:nvSpPr>
          <p:cNvPr id="134" name="TextBox 133"/>
          <p:cNvSpPr txBox="1"/>
          <p:nvPr/>
        </p:nvSpPr>
        <p:spPr>
          <a:xfrm>
            <a:off x="13251719" y="23762750"/>
            <a:ext cx="12314940" cy="1446550"/>
          </a:xfrm>
          <a:prstGeom prst="rect">
            <a:avLst/>
          </a:prstGeom>
          <a:noFill/>
        </p:spPr>
        <p:txBody>
          <a:bodyPr wrap="square" lIns="91440" tIns="45720" rIns="91440" bIns="45720" rtlCol="0" anchor="t">
            <a:spAutoFit/>
          </a:bodyPr>
          <a:lstStyle/>
          <a:p>
            <a:r>
              <a:rPr lang="en-US" sz="4400" b="1" i="1" dirty="0">
                <a:solidFill>
                  <a:srgbClr val="632523"/>
                </a:solidFill>
              </a:rPr>
              <a:t>1. Chronic IP administration of CBD does not significantly alter oxygen consumption.</a:t>
            </a:r>
            <a:endParaRPr lang="en-US" sz="4400" b="1" i="1" dirty="0">
              <a:solidFill>
                <a:srgbClr val="FF0000"/>
              </a:solidFill>
            </a:endParaRPr>
          </a:p>
        </p:txBody>
      </p:sp>
      <p:sp>
        <p:nvSpPr>
          <p:cNvPr id="29" name="TextBox 28"/>
          <p:cNvSpPr txBox="1"/>
          <p:nvPr/>
        </p:nvSpPr>
        <p:spPr>
          <a:xfrm>
            <a:off x="38777119" y="14287880"/>
            <a:ext cx="12501442" cy="923330"/>
          </a:xfrm>
          <a:prstGeom prst="rect">
            <a:avLst/>
          </a:prstGeom>
          <a:noFill/>
        </p:spPr>
        <p:txBody>
          <a:bodyPr wrap="square" rtlCol="0">
            <a:spAutoFit/>
          </a:bodyPr>
          <a:lstStyle/>
          <a:p>
            <a:pPr>
              <a:defRPr/>
            </a:pPr>
            <a:r>
              <a:rPr lang="en-US" altLang="en-US" sz="5400" b="1" i="1" dirty="0">
                <a:solidFill>
                  <a:srgbClr val="640000"/>
                </a:solidFill>
                <a:latin typeface="+mj-lt"/>
                <a:ea typeface="ＭＳ Ｐゴシック" pitchFamily="34" charset="-128"/>
              </a:rPr>
              <a:t>Future Considerations</a:t>
            </a:r>
            <a:endParaRPr lang="en-US" sz="5400" b="1" i="1" dirty="0">
              <a:solidFill>
                <a:srgbClr val="640000"/>
              </a:solidFill>
              <a:latin typeface="+mj-lt"/>
              <a:ea typeface="ＭＳ Ｐゴシック" pitchFamily="34" charset="-128"/>
            </a:endParaRPr>
          </a:p>
        </p:txBody>
      </p:sp>
      <p:sp>
        <p:nvSpPr>
          <p:cNvPr id="67" name="TextBox 66">
            <a:extLst>
              <a:ext uri="{FF2B5EF4-FFF2-40B4-BE49-F238E27FC236}">
                <a16:creationId xmlns:a16="http://schemas.microsoft.com/office/drawing/2014/main" id="{3B1330E2-6E15-B04C-A669-DB4E631EDD3E}"/>
              </a:ext>
            </a:extLst>
          </p:cNvPr>
          <p:cNvSpPr txBox="1"/>
          <p:nvPr/>
        </p:nvSpPr>
        <p:spPr>
          <a:xfrm>
            <a:off x="26143131" y="23682802"/>
            <a:ext cx="12279709" cy="1446550"/>
          </a:xfrm>
          <a:prstGeom prst="rect">
            <a:avLst/>
          </a:prstGeom>
          <a:noFill/>
        </p:spPr>
        <p:txBody>
          <a:bodyPr wrap="square" lIns="91440" tIns="45720" rIns="91440" bIns="45720" rtlCol="0" anchor="t">
            <a:spAutoFit/>
          </a:bodyPr>
          <a:lstStyle/>
          <a:p>
            <a:r>
              <a:rPr lang="en-US" sz="4400" b="1" i="1" dirty="0">
                <a:solidFill>
                  <a:srgbClr val="632523"/>
                </a:solidFill>
              </a:rPr>
              <a:t>4. Chronic IP administration of CBD does not significantly alter respiratory exchange ratio (RER).</a:t>
            </a:r>
            <a:endParaRPr lang="en-US" sz="4400" b="1" i="1" dirty="0">
              <a:solidFill>
                <a:srgbClr val="FF0000"/>
              </a:solidFill>
            </a:endParaRPr>
          </a:p>
        </p:txBody>
      </p:sp>
      <p:sp>
        <p:nvSpPr>
          <p:cNvPr id="68" name="TextBox 67">
            <a:extLst>
              <a:ext uri="{FF2B5EF4-FFF2-40B4-BE49-F238E27FC236}">
                <a16:creationId xmlns:a16="http://schemas.microsoft.com/office/drawing/2014/main" id="{2809078F-DC5C-DF42-9266-D6C540958004}"/>
              </a:ext>
            </a:extLst>
          </p:cNvPr>
          <p:cNvSpPr txBox="1"/>
          <p:nvPr/>
        </p:nvSpPr>
        <p:spPr>
          <a:xfrm>
            <a:off x="26170159" y="14376315"/>
            <a:ext cx="12279709" cy="1446550"/>
          </a:xfrm>
          <a:prstGeom prst="rect">
            <a:avLst/>
          </a:prstGeom>
          <a:noFill/>
        </p:spPr>
        <p:txBody>
          <a:bodyPr wrap="square" lIns="91440" tIns="45720" rIns="91440" bIns="45720" rtlCol="0" anchor="t">
            <a:spAutoFit/>
          </a:bodyPr>
          <a:lstStyle/>
          <a:p>
            <a:r>
              <a:rPr lang="en-US" sz="4400" b="1" i="1" dirty="0">
                <a:solidFill>
                  <a:srgbClr val="632523"/>
                </a:solidFill>
              </a:rPr>
              <a:t>3. Chronic IP administration of CBD does not significantly alter total ambulatory activity. </a:t>
            </a:r>
            <a:endParaRPr lang="en-US" sz="4400" b="1" i="1" dirty="0">
              <a:solidFill>
                <a:srgbClr val="FF0000"/>
              </a:solidFill>
            </a:endParaRPr>
          </a:p>
        </p:txBody>
      </p:sp>
      <p:sp>
        <p:nvSpPr>
          <p:cNvPr id="70" name="TextBox 69">
            <a:extLst>
              <a:ext uri="{FF2B5EF4-FFF2-40B4-BE49-F238E27FC236}">
                <a16:creationId xmlns:a16="http://schemas.microsoft.com/office/drawing/2014/main" id="{2EDF2494-D5D3-8242-9AA3-93E8F7947742}"/>
              </a:ext>
            </a:extLst>
          </p:cNvPr>
          <p:cNvSpPr txBox="1"/>
          <p:nvPr/>
        </p:nvSpPr>
        <p:spPr>
          <a:xfrm>
            <a:off x="26159575" y="5107992"/>
            <a:ext cx="12279709" cy="2123658"/>
          </a:xfrm>
          <a:prstGeom prst="rect">
            <a:avLst/>
          </a:prstGeom>
          <a:noFill/>
        </p:spPr>
        <p:txBody>
          <a:bodyPr wrap="square" lIns="91440" tIns="45720" rIns="91440" bIns="45720" rtlCol="0" anchor="t">
            <a:spAutoFit/>
          </a:bodyPr>
          <a:lstStyle/>
          <a:p>
            <a:r>
              <a:rPr lang="en-US" sz="4400" b="1" i="1" dirty="0">
                <a:solidFill>
                  <a:srgbClr val="632523"/>
                </a:solidFill>
              </a:rPr>
              <a:t>2. Chronic IP administration of CBD does not significantly alter energy expenditure.</a:t>
            </a:r>
            <a:endParaRPr lang="en-US" sz="4400" b="1" i="1" dirty="0">
              <a:solidFill>
                <a:srgbClr val="FF0000"/>
              </a:solidFill>
            </a:endParaRPr>
          </a:p>
          <a:p>
            <a:endParaRPr lang="en-US" sz="4400" b="1" i="1" dirty="0">
              <a:solidFill>
                <a:srgbClr val="FF0000"/>
              </a:solidFill>
            </a:endParaRPr>
          </a:p>
        </p:txBody>
      </p:sp>
      <p:sp>
        <p:nvSpPr>
          <p:cNvPr id="71" name="TextBox 70">
            <a:extLst>
              <a:ext uri="{FF2B5EF4-FFF2-40B4-BE49-F238E27FC236}">
                <a16:creationId xmlns:a16="http://schemas.microsoft.com/office/drawing/2014/main" id="{728BA4B7-7D4D-2C41-B3EE-60E1C7403B30}"/>
              </a:ext>
            </a:extLst>
          </p:cNvPr>
          <p:cNvSpPr txBox="1"/>
          <p:nvPr/>
        </p:nvSpPr>
        <p:spPr>
          <a:xfrm>
            <a:off x="38952734" y="5180646"/>
            <a:ext cx="12279709" cy="1446550"/>
          </a:xfrm>
          <a:prstGeom prst="rect">
            <a:avLst/>
          </a:prstGeom>
          <a:noFill/>
        </p:spPr>
        <p:txBody>
          <a:bodyPr wrap="square" lIns="91440" tIns="45720" rIns="91440" bIns="45720" rtlCol="0" anchor="t">
            <a:spAutoFit/>
          </a:bodyPr>
          <a:lstStyle/>
          <a:p>
            <a:r>
              <a:rPr lang="en-US" sz="4400" b="1" i="1" dirty="0">
                <a:solidFill>
                  <a:srgbClr val="632523"/>
                </a:solidFill>
              </a:rPr>
              <a:t>5. Chronic IP administration of CBD decreases food intake.</a:t>
            </a:r>
            <a:endParaRPr lang="en-US" sz="4400" b="1" i="1" dirty="0">
              <a:solidFill>
                <a:srgbClr val="FF0000"/>
              </a:solidFill>
            </a:endParaRPr>
          </a:p>
        </p:txBody>
      </p:sp>
      <p:sp>
        <p:nvSpPr>
          <p:cNvPr id="12" name="Rectangle 131">
            <a:extLst>
              <a:ext uri="{FF2B5EF4-FFF2-40B4-BE49-F238E27FC236}">
                <a16:creationId xmlns:a16="http://schemas.microsoft.com/office/drawing/2014/main" id="{C5D47105-6675-7846-84F1-08A75AE9C4AF}"/>
              </a:ext>
            </a:extLst>
          </p:cNvPr>
          <p:cNvSpPr>
            <a:spLocks noChangeArrowheads="1"/>
          </p:cNvSpPr>
          <p:nvPr/>
        </p:nvSpPr>
        <p:spPr bwMode="auto">
          <a:xfrm>
            <a:off x="442340" y="12071739"/>
            <a:ext cx="5088253" cy="82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metabolic variables in mice and its possible treatment for the metabolic disorders that follow. </a:t>
            </a:r>
          </a:p>
          <a:p>
            <a:pPr lvl="0" eaLnBrk="0" fontAlgn="base" hangingPunct="0">
              <a:spcBef>
                <a:spcPct val="0"/>
              </a:spcBef>
              <a:spcAft>
                <a:spcPct val="0"/>
              </a:spcAft>
            </a:pPr>
            <a:r>
              <a:rPr lang="en-US" altLang="en-US" sz="2800" dirty="0">
                <a:solidFill>
                  <a:srgbClr val="000000"/>
                </a:solidFill>
                <a:ea typeface="Calibri" panose="020F0502020204030204" pitchFamily="34" charset="0"/>
                <a:cs typeface="Calibri" panose="020F0502020204030204" pitchFamily="34" charset="0"/>
              </a:rPr>
              <a:t>	</a:t>
            </a:r>
            <a:r>
              <a:rPr kumimoji="0" lang="en-US" altLang="en-US" sz="2800" b="1" i="0" u="none" strike="noStrike" cap="none" normalizeH="0" baseline="0" dirty="0">
                <a:ln>
                  <a:noFill/>
                </a:ln>
                <a:solidFill>
                  <a:srgbClr val="000000"/>
                </a:solidFill>
                <a:effectLst/>
                <a:ea typeface="Calibri" panose="020F0502020204030204" pitchFamily="34" charset="0"/>
                <a:cs typeface="Calibri" panose="020F0502020204030204" pitchFamily="34" charset="0"/>
              </a:rPr>
              <a:t>Metabolic Syndrome </a:t>
            </a:r>
            <a:r>
              <a:rPr kumimoji="0" lang="en-US" altLang="en-US" sz="28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a:t>
            </a:r>
            <a:r>
              <a:rPr kumimoji="0" lang="en-US" altLang="en-US" sz="2800" b="0" i="0" u="none" strike="noStrike" cap="none" normalizeH="0" baseline="0" dirty="0" err="1">
                <a:ln>
                  <a:noFill/>
                </a:ln>
                <a:solidFill>
                  <a:srgbClr val="000000"/>
                </a:solidFill>
                <a:effectLst/>
                <a:ea typeface="Calibri" panose="020F0502020204030204" pitchFamily="34" charset="0"/>
                <a:cs typeface="Calibri" panose="020F0502020204030204" pitchFamily="34" charset="0"/>
              </a:rPr>
              <a:t>MetS</a:t>
            </a:r>
            <a:r>
              <a:rPr kumimoji="0" lang="en-US" altLang="en-US" sz="28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 refers to a group of five abnormal metabolic conditions that include hypertension, central obesity, insulin resistance, and high amounts of triglycerides or low amounts of HDL cholesterol in circulation. These factors are shown to increase one’s risk of developing cardiovascular disease or diabetes</a:t>
            </a:r>
            <a:r>
              <a:rPr kumimoji="0" lang="en-US" altLang="en-US" sz="2800" b="0" i="0" u="none" strike="noStrike" cap="none" normalizeH="0" baseline="30000" dirty="0">
                <a:ln>
                  <a:noFill/>
                </a:ln>
                <a:solidFill>
                  <a:srgbClr val="000000"/>
                </a:solidFill>
                <a:effectLst/>
                <a:ea typeface="Calibri" panose="020F0502020204030204" pitchFamily="34" charset="0"/>
                <a:cs typeface="Calibri" panose="020F0502020204030204" pitchFamily="34" charset="0"/>
              </a:rPr>
              <a:t>3</a:t>
            </a:r>
            <a:r>
              <a:rPr kumimoji="0" lang="en-US" altLang="en-US" sz="28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 We are currently seeing an increase in the number of cases of </a:t>
            </a:r>
            <a:r>
              <a:rPr lang="en-US" altLang="en-US" sz="2800" dirty="0">
                <a:solidFill>
                  <a:srgbClr val="000000"/>
                </a:solidFill>
                <a:ea typeface="Calibri" panose="020F0502020204030204" pitchFamily="34" charset="0"/>
                <a:cs typeface="Times New Roman" panose="02020603050405020304" pitchFamily="18" charset="0"/>
              </a:rPr>
              <a:t>metabolism-related disorders including diabetes</a:t>
            </a:r>
            <a:r>
              <a:rPr lang="en-US" altLang="en-US" sz="2800" baseline="30000" dirty="0">
                <a:solidFill>
                  <a:srgbClr val="000000"/>
                </a:solidFill>
                <a:ea typeface="Calibri" panose="020F0502020204030204" pitchFamily="34" charset="0"/>
                <a:cs typeface="Times New Roman" panose="02020603050405020304" pitchFamily="18" charset="0"/>
              </a:rPr>
              <a:t>4</a:t>
            </a:r>
            <a:r>
              <a:rPr lang="en-US" altLang="en-US" sz="2800" dirty="0">
                <a:solidFill>
                  <a:srgbClr val="000000"/>
                </a:solidFill>
                <a:ea typeface="Calibri" panose="020F0502020204030204" pitchFamily="34" charset="0"/>
                <a:cs typeface="Times New Roman" panose="02020603050405020304" pitchFamily="18" charset="0"/>
              </a:rPr>
              <a:t>. This rise has signaled a need for new therapies to treat metabolic</a:t>
            </a:r>
            <a:endParaRPr kumimoji="0" lang="en-US" altLang="en-US" sz="2800" b="0" i="0" u="none" strike="noStrike" cap="none" normalizeH="0" baseline="0" dirty="0">
              <a:ln>
                <a:noFill/>
              </a:ln>
              <a:solidFill>
                <a:schemeClr val="tx1"/>
              </a:solidFill>
              <a:effectLst/>
              <a:cs typeface="Calibri" panose="020F0502020204030204" pitchFamily="34" charset="0"/>
            </a:endParaRPr>
          </a:p>
        </p:txBody>
      </p:sp>
      <p:sp>
        <p:nvSpPr>
          <p:cNvPr id="13" name="Rectangle 132">
            <a:extLst>
              <a:ext uri="{FF2B5EF4-FFF2-40B4-BE49-F238E27FC236}">
                <a16:creationId xmlns:a16="http://schemas.microsoft.com/office/drawing/2014/main" id="{C19199DC-98B6-0441-90A0-9FF3903E71DD}"/>
              </a:ext>
            </a:extLst>
          </p:cNvPr>
          <p:cNvSpPr>
            <a:spLocks noChangeArrowheads="1"/>
          </p:cNvSpPr>
          <p:nvPr/>
        </p:nvSpPr>
        <p:spPr bwMode="auto">
          <a:xfrm>
            <a:off x="405166" y="20146492"/>
            <a:ext cx="12362313"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syndrome however the best mechanism for treatment is still being uncovered. Studies have shown that there is a strong correlation between obesity and risk of diabetes, with many of these studies citing weight loss as the most effective treatment or prevention strategy</a:t>
            </a:r>
            <a:r>
              <a:rPr kumimoji="0" lang="en-US" altLang="en-US" sz="2800" b="0" i="0" u="none" strike="noStrike" cap="none" normalizeH="0" baseline="30000" dirty="0">
                <a:ln>
                  <a:noFill/>
                </a:ln>
                <a:solidFill>
                  <a:srgbClr val="000000"/>
                </a:solidFill>
                <a:effectLst/>
                <a:ea typeface="Calibri" panose="020F0502020204030204" pitchFamily="34" charset="0"/>
                <a:cs typeface="Times New Roman" panose="02020603050405020304" pitchFamily="18" charset="0"/>
              </a:rPr>
              <a:t>4</a:t>
            </a: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Rimonabant, a previously prescribed weight loss drug, was shown to be effective in encouraging weight loss and restoring insulin sensitivity. Although Rimonabant is no longer prescribed due to its adverse side effects, we can extrapolate valuable information from its mechanism of action. Rimonabant, like CBD, acts as </a:t>
            </a:r>
            <a:r>
              <a:rPr kumimoji="0" lang="en-US" altLang="en-US" sz="280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an antagonist </a:t>
            </a: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of the CB1 receptor— binds to the receptor and blocks its activation by other molecules</a:t>
            </a:r>
            <a:r>
              <a:rPr kumimoji="0" lang="en-US" altLang="en-US" sz="2800" b="0" i="0" u="none" strike="noStrike" cap="none" normalizeH="0" baseline="30000" dirty="0">
                <a:ln>
                  <a:noFill/>
                </a:ln>
                <a:solidFill>
                  <a:srgbClr val="000000"/>
                </a:solidFill>
                <a:effectLst/>
                <a:ea typeface="Calibri" panose="020F0502020204030204" pitchFamily="34" charset="0"/>
                <a:cs typeface="Times New Roman" panose="02020603050405020304" pitchFamily="18" charset="0"/>
              </a:rPr>
              <a:t>5</a:t>
            </a: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With this in mind, we are interested in seeing if CBD—a reported antagonist of the CB1 receptor—can induce weight loss like that of Rimonabant</a:t>
            </a:r>
            <a:r>
              <a:rPr kumimoji="0" lang="en-US" altLang="en-US" sz="2800" b="0" i="0" u="none" strike="noStrike" cap="none" normalizeH="0" baseline="30000" dirty="0">
                <a:ln>
                  <a:noFill/>
                </a:ln>
                <a:solidFill>
                  <a:srgbClr val="000000"/>
                </a:solidFill>
                <a:effectLst/>
                <a:ea typeface="Calibri" panose="020F0502020204030204" pitchFamily="34" charset="0"/>
                <a:cs typeface="Times New Roman" panose="02020603050405020304" pitchFamily="18" charset="0"/>
              </a:rPr>
              <a:t>5</a:t>
            </a: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In contrast to Rimonabant, CBD functions as a low </a:t>
            </a:r>
            <a:r>
              <a:rPr kumimoji="0" lang="en-US" altLang="en-US" sz="2800" b="0" i="0" u="none" strike="noStrike" cap="none" normalizeH="0" baseline="0">
                <a:ln>
                  <a:noFill/>
                </a:ln>
                <a:solidFill>
                  <a:srgbClr val="000000"/>
                </a:solidFill>
                <a:effectLst/>
                <a:ea typeface="Calibri" panose="020F0502020204030204" pitchFamily="34" charset="0"/>
                <a:cs typeface="Times New Roman" panose="02020603050405020304" pitchFamily="18" charset="0"/>
              </a:rPr>
              <a:t>affinity </a:t>
            </a:r>
            <a:r>
              <a:rPr kumimoji="0" lang="en-US" altLang="en-US" sz="2800" i="0" u="none" strike="noStrike" cap="none" normalizeH="0" baseline="0">
                <a:ln>
                  <a:noFill/>
                </a:ln>
                <a:solidFill>
                  <a:srgbClr val="000000"/>
                </a:solidFill>
                <a:effectLst/>
                <a:ea typeface="Calibri" panose="020F0502020204030204" pitchFamily="34" charset="0"/>
                <a:cs typeface="Times New Roman" panose="02020603050405020304" pitchFamily="18" charset="0"/>
              </a:rPr>
              <a:t>antagonist</a:t>
            </a:r>
            <a:r>
              <a:rPr kumimoji="0" lang="en-US" altLang="en-US" sz="2800" b="0" i="0" u="none" strike="noStrike" cap="none" normalizeH="0" baseline="0">
                <a:ln>
                  <a:noFill/>
                </a:ln>
                <a:solidFill>
                  <a:srgbClr val="000000"/>
                </a:solidFill>
                <a:effectLst/>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and shows low activity in many efficacy assays</a:t>
            </a:r>
            <a:r>
              <a:rPr kumimoji="0" lang="en-US" altLang="en-US" sz="2800" b="0" i="0" u="none" strike="noStrike" cap="none" normalizeH="0" baseline="30000" dirty="0">
                <a:ln>
                  <a:noFill/>
                </a:ln>
                <a:solidFill>
                  <a:srgbClr val="000000"/>
                </a:solidFill>
                <a:effectLst/>
                <a:ea typeface="Calibri" panose="020F0502020204030204" pitchFamily="34" charset="0"/>
                <a:cs typeface="Times New Roman" panose="02020603050405020304" pitchFamily="18" charset="0"/>
              </a:rPr>
              <a:t>6</a:t>
            </a:r>
            <a:r>
              <a:rPr kumimoji="0" lang="en-US" altLang="en-US" sz="28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Therefore, CBD may be able to produce the desired effects while also limiting the possibility of adverse side effects. We are interested in determining if, through its effects at the CB1 receptor, CBD may be an adequate treatment for metabolic disorders—inducing weight loss—while also limiting any adverse side effects—specifically anxiety. </a:t>
            </a:r>
            <a:endParaRPr kumimoji="0" lang="en-US" altLang="en-US" sz="2800" b="0" i="0" u="none" strike="noStrike" cap="none" normalizeH="0" baseline="0" dirty="0">
              <a:ln>
                <a:noFill/>
              </a:ln>
              <a:solidFill>
                <a:schemeClr val="tx1"/>
              </a:solidFill>
              <a:effectLst/>
            </a:endParaRPr>
          </a:p>
        </p:txBody>
      </p:sp>
      <p:pic>
        <p:nvPicPr>
          <p:cNvPr id="15" name="Picture 14" descr="Chart, diagram&#10;&#10;Description automatically generated">
            <a:extLst>
              <a:ext uri="{FF2B5EF4-FFF2-40B4-BE49-F238E27FC236}">
                <a16:creationId xmlns:a16="http://schemas.microsoft.com/office/drawing/2014/main" id="{A96FC12B-EF22-A143-B4CD-2BBEF33C5633}"/>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13781227" y="26044840"/>
            <a:ext cx="5340096" cy="5742432"/>
          </a:xfrm>
          <a:prstGeom prst="rect">
            <a:avLst/>
          </a:prstGeom>
        </p:spPr>
      </p:pic>
      <p:pic>
        <p:nvPicPr>
          <p:cNvPr id="21" name="Picture 20" descr="Diagram, schematic&#10;&#10;Description automatically generated">
            <a:extLst>
              <a:ext uri="{FF2B5EF4-FFF2-40B4-BE49-F238E27FC236}">
                <a16:creationId xmlns:a16="http://schemas.microsoft.com/office/drawing/2014/main" id="{665C5588-8820-6C4E-AB02-DD63899B24C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19651339" y="26097989"/>
            <a:ext cx="5340096" cy="5742432"/>
          </a:xfrm>
          <a:prstGeom prst="rect">
            <a:avLst/>
          </a:prstGeom>
        </p:spPr>
      </p:pic>
      <p:pic>
        <p:nvPicPr>
          <p:cNvPr id="31" name="Picture 30" descr="Chart&#10;&#10;Description automatically generated">
            <a:extLst>
              <a:ext uri="{FF2B5EF4-FFF2-40B4-BE49-F238E27FC236}">
                <a16:creationId xmlns:a16="http://schemas.microsoft.com/office/drawing/2014/main" id="{CE56CAF7-8A2D-554E-96FA-76B1F8E2AB0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546439" y="7208377"/>
            <a:ext cx="5375560" cy="5922889"/>
          </a:xfrm>
          <a:prstGeom prst="rect">
            <a:avLst/>
          </a:prstGeom>
        </p:spPr>
      </p:pic>
      <p:pic>
        <p:nvPicPr>
          <p:cNvPr id="33" name="Picture 32" descr="Chart, diagram&#10;&#10;Description automatically generated">
            <a:extLst>
              <a:ext uri="{FF2B5EF4-FFF2-40B4-BE49-F238E27FC236}">
                <a16:creationId xmlns:a16="http://schemas.microsoft.com/office/drawing/2014/main" id="{D32DD858-84F5-6240-9625-9E743F6E4AB4}"/>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32196595" y="7205954"/>
            <a:ext cx="5376672" cy="5925312"/>
          </a:xfrm>
          <a:prstGeom prst="rect">
            <a:avLst/>
          </a:prstGeom>
        </p:spPr>
      </p:pic>
      <p:pic>
        <p:nvPicPr>
          <p:cNvPr id="35" name="Picture 34" descr="Chart&#10;&#10;Description automatically generated">
            <a:extLst>
              <a:ext uri="{FF2B5EF4-FFF2-40B4-BE49-F238E27FC236}">
                <a16:creationId xmlns:a16="http://schemas.microsoft.com/office/drawing/2014/main" id="{3085DE80-A943-7E49-BBCC-8C4624C0A29E}"/>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26476664" y="26043204"/>
            <a:ext cx="5340096" cy="5652628"/>
          </a:xfrm>
          <a:prstGeom prst="rect">
            <a:avLst/>
          </a:prstGeom>
        </p:spPr>
      </p:pic>
      <p:pic>
        <p:nvPicPr>
          <p:cNvPr id="37" name="Picture 36" descr="Chart, diagram&#10;&#10;Description automatically generated">
            <a:extLst>
              <a:ext uri="{FF2B5EF4-FFF2-40B4-BE49-F238E27FC236}">
                <a16:creationId xmlns:a16="http://schemas.microsoft.com/office/drawing/2014/main" id="{3F727D7A-FC2B-6D47-9EEE-96F9BF52CA37}"/>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32282274" y="26044840"/>
            <a:ext cx="5340096" cy="5650992"/>
          </a:xfrm>
          <a:prstGeom prst="rect">
            <a:avLst/>
          </a:prstGeom>
        </p:spPr>
      </p:pic>
      <p:pic>
        <p:nvPicPr>
          <p:cNvPr id="41" name="Picture 40" descr="Chart, diagram, box and whisker chart&#10;&#10;Description automatically generated">
            <a:extLst>
              <a:ext uri="{FF2B5EF4-FFF2-40B4-BE49-F238E27FC236}">
                <a16:creationId xmlns:a16="http://schemas.microsoft.com/office/drawing/2014/main" id="{CDFA3BDD-72C7-1C4C-BAD9-D4B72C1BB41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384950" y="16736717"/>
            <a:ext cx="5470795" cy="5307913"/>
          </a:xfrm>
          <a:prstGeom prst="rect">
            <a:avLst/>
          </a:prstGeom>
        </p:spPr>
      </p:pic>
      <p:pic>
        <p:nvPicPr>
          <p:cNvPr id="45" name="Picture 44" descr="Chart, diagram&#10;&#10;Description automatically generated">
            <a:extLst>
              <a:ext uri="{FF2B5EF4-FFF2-40B4-BE49-F238E27FC236}">
                <a16:creationId xmlns:a16="http://schemas.microsoft.com/office/drawing/2014/main" id="{CE85598E-BFDF-A249-8B6E-5449E6974E86}"/>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32288225" y="16731966"/>
            <a:ext cx="5468112" cy="5312664"/>
          </a:xfrm>
          <a:prstGeom prst="rect">
            <a:avLst/>
          </a:prstGeom>
        </p:spPr>
      </p:pic>
      <p:pic>
        <p:nvPicPr>
          <p:cNvPr id="47" name="Picture 46" descr="Chart, diagram&#10;&#10;Description automatically generated">
            <a:extLst>
              <a:ext uri="{FF2B5EF4-FFF2-40B4-BE49-F238E27FC236}">
                <a16:creationId xmlns:a16="http://schemas.microsoft.com/office/drawing/2014/main" id="{252AA97A-4D99-D049-8E18-883955C4EDBB}"/>
              </a:ext>
            </a:extLst>
          </p:cNvPr>
          <p:cNvPicPr>
            <a:picLocks/>
          </p:cNvPicPr>
          <p:nvPr/>
        </p:nvPicPr>
        <p:blipFill>
          <a:blip r:embed="rId22">
            <a:extLst>
              <a:ext uri="{28A0092B-C50C-407E-A947-70E740481C1C}">
                <a14:useLocalDpi xmlns:a14="http://schemas.microsoft.com/office/drawing/2010/main" val="0"/>
              </a:ext>
            </a:extLst>
          </a:blip>
          <a:stretch>
            <a:fillRect/>
          </a:stretch>
        </p:blipFill>
        <p:spPr>
          <a:xfrm>
            <a:off x="39109899" y="7351033"/>
            <a:ext cx="5376672" cy="5925312"/>
          </a:xfrm>
          <a:prstGeom prst="rect">
            <a:avLst/>
          </a:prstGeom>
        </p:spPr>
      </p:pic>
      <p:pic>
        <p:nvPicPr>
          <p:cNvPr id="55" name="Picture 54" descr="Chart, diagram&#10;&#10;Description automatically generated">
            <a:extLst>
              <a:ext uri="{FF2B5EF4-FFF2-40B4-BE49-F238E27FC236}">
                <a16:creationId xmlns:a16="http://schemas.microsoft.com/office/drawing/2014/main" id="{45682A43-2A79-4540-87EA-79EA7D6C25C1}"/>
              </a:ext>
            </a:extLst>
          </p:cNvPr>
          <p:cNvPicPr>
            <a:picLocks/>
          </p:cNvPicPr>
          <p:nvPr/>
        </p:nvPicPr>
        <p:blipFill>
          <a:blip r:embed="rId23">
            <a:extLst>
              <a:ext uri="{28A0092B-C50C-407E-A947-70E740481C1C}">
                <a14:useLocalDpi xmlns:a14="http://schemas.microsoft.com/office/drawing/2010/main" val="0"/>
              </a:ext>
            </a:extLst>
          </a:blip>
          <a:stretch>
            <a:fillRect/>
          </a:stretch>
        </p:blipFill>
        <p:spPr>
          <a:xfrm>
            <a:off x="45001693" y="7351033"/>
            <a:ext cx="5376672" cy="5925312"/>
          </a:xfrm>
          <a:prstGeom prst="rect">
            <a:avLst/>
          </a:prstGeom>
        </p:spPr>
      </p:pic>
      <p:sp>
        <p:nvSpPr>
          <p:cNvPr id="94" name="TextBox 93">
            <a:extLst>
              <a:ext uri="{FF2B5EF4-FFF2-40B4-BE49-F238E27FC236}">
                <a16:creationId xmlns:a16="http://schemas.microsoft.com/office/drawing/2014/main" id="{A29298C0-073A-CC4E-8AE1-ED718FAFF30F}"/>
              </a:ext>
            </a:extLst>
          </p:cNvPr>
          <p:cNvSpPr txBox="1"/>
          <p:nvPr/>
        </p:nvSpPr>
        <p:spPr>
          <a:xfrm>
            <a:off x="38741378" y="15365425"/>
            <a:ext cx="12281215" cy="6124754"/>
          </a:xfrm>
          <a:prstGeom prst="rect">
            <a:avLst/>
          </a:prstGeom>
          <a:noFill/>
        </p:spPr>
        <p:txBody>
          <a:bodyPr wrap="square" rtlCol="0">
            <a:spAutoFit/>
          </a:bodyPr>
          <a:lstStyle/>
          <a:p>
            <a:pPr marL="514350" indent="-514350">
              <a:buAutoNum type="arabicPeriod"/>
            </a:pPr>
            <a:r>
              <a:rPr lang="en-US" sz="2800" dirty="0"/>
              <a:t>The dosage of CBD used in this project was 10 mg/kg body weight of the mice. We plan to test three cohorts of mice (n=16) at two different dosages (10 mg/kg and 20 mg/kg) to determine the effects that dosage may have on these variables. </a:t>
            </a:r>
          </a:p>
          <a:p>
            <a:pPr marL="514350" indent="-514350">
              <a:buAutoNum type="arabicPeriod"/>
            </a:pPr>
            <a:r>
              <a:rPr lang="en-US" sz="2800" dirty="0"/>
              <a:t>The preliminary results only consisted of female mice (n=4). We plan to test males and females in each cohort (n=8 each) and separate data by sex to look for any significant differences.</a:t>
            </a:r>
          </a:p>
          <a:p>
            <a:pPr marL="514350" indent="-514350">
              <a:buAutoNum type="arabicPeriod"/>
            </a:pPr>
            <a:r>
              <a:rPr lang="en-US" sz="2800" dirty="0"/>
              <a:t>The use of the CLAMS allows for real-time data tracking—we will be able to examine the effects of CBD on a time scale. We are interested in determining how chronic administration of CBD truly exerts its effects. Is there a strong acute effect directly after administration? Are the effects of chronic administration additive over time?</a:t>
            </a:r>
          </a:p>
          <a:p>
            <a:endParaRPr lang="en-US" sz="2800" dirty="0"/>
          </a:p>
          <a:p>
            <a:pPr marL="514350" indent="-514350">
              <a:buAutoNum type="arabicPeriod"/>
            </a:pPr>
            <a:endParaRPr lang="en-US" sz="2800" dirty="0"/>
          </a:p>
        </p:txBody>
      </p:sp>
      <p:pic>
        <p:nvPicPr>
          <p:cNvPr id="74" name="Picture 73" descr="Timeline&#10;&#10;Description automatically generated">
            <a:extLst>
              <a:ext uri="{FF2B5EF4-FFF2-40B4-BE49-F238E27FC236}">
                <a16:creationId xmlns:a16="http://schemas.microsoft.com/office/drawing/2014/main" id="{E40A6A2F-68FF-E743-A383-9F5C7E4D957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361446" y="5815430"/>
            <a:ext cx="12303011" cy="11090670"/>
          </a:xfrm>
          <a:prstGeom prst="rect">
            <a:avLst/>
          </a:prstGeom>
        </p:spPr>
      </p:pic>
      <p:sp>
        <p:nvSpPr>
          <p:cNvPr id="75" name="TextBox 74">
            <a:extLst>
              <a:ext uri="{FF2B5EF4-FFF2-40B4-BE49-F238E27FC236}">
                <a16:creationId xmlns:a16="http://schemas.microsoft.com/office/drawing/2014/main" id="{44077981-8C1B-E549-8890-12DD26554ACC}"/>
              </a:ext>
            </a:extLst>
          </p:cNvPr>
          <p:cNvSpPr txBox="1"/>
          <p:nvPr/>
        </p:nvSpPr>
        <p:spPr>
          <a:xfrm>
            <a:off x="29234219" y="8785029"/>
            <a:ext cx="1449436" cy="492443"/>
          </a:xfrm>
          <a:prstGeom prst="rect">
            <a:avLst/>
          </a:prstGeom>
          <a:noFill/>
        </p:spPr>
        <p:txBody>
          <a:bodyPr wrap="none" rtlCol="0">
            <a:spAutoFit/>
          </a:bodyPr>
          <a:lstStyle/>
          <a:p>
            <a:r>
              <a:rPr lang="en-US" sz="2600" i="1" dirty="0"/>
              <a:t>p</a:t>
            </a:r>
            <a:r>
              <a:rPr lang="en-US" sz="2600" dirty="0"/>
              <a:t>=0.4559</a:t>
            </a:r>
          </a:p>
        </p:txBody>
      </p:sp>
      <p:sp>
        <p:nvSpPr>
          <p:cNvPr id="102" name="TextBox 101">
            <a:extLst>
              <a:ext uri="{FF2B5EF4-FFF2-40B4-BE49-F238E27FC236}">
                <a16:creationId xmlns:a16="http://schemas.microsoft.com/office/drawing/2014/main" id="{0B5EC514-5C75-794F-AAFA-50FA99E54256}"/>
              </a:ext>
            </a:extLst>
          </p:cNvPr>
          <p:cNvSpPr txBox="1"/>
          <p:nvPr/>
        </p:nvSpPr>
        <p:spPr>
          <a:xfrm>
            <a:off x="16610311" y="27405667"/>
            <a:ext cx="1452642" cy="492443"/>
          </a:xfrm>
          <a:prstGeom prst="rect">
            <a:avLst/>
          </a:prstGeom>
          <a:noFill/>
        </p:spPr>
        <p:txBody>
          <a:bodyPr wrap="none" rtlCol="0">
            <a:spAutoFit/>
          </a:bodyPr>
          <a:lstStyle/>
          <a:p>
            <a:r>
              <a:rPr lang="en-US" sz="2600" i="1" dirty="0"/>
              <a:t>p</a:t>
            </a:r>
            <a:r>
              <a:rPr lang="en-US" sz="2600" dirty="0"/>
              <a:t>=0.4124</a:t>
            </a:r>
          </a:p>
        </p:txBody>
      </p:sp>
      <p:sp>
        <p:nvSpPr>
          <p:cNvPr id="103" name="TextBox 102">
            <a:extLst>
              <a:ext uri="{FF2B5EF4-FFF2-40B4-BE49-F238E27FC236}">
                <a16:creationId xmlns:a16="http://schemas.microsoft.com/office/drawing/2014/main" id="{D368855A-15AA-8F43-8475-0D2F9DFE3D9C}"/>
              </a:ext>
            </a:extLst>
          </p:cNvPr>
          <p:cNvSpPr txBox="1"/>
          <p:nvPr/>
        </p:nvSpPr>
        <p:spPr>
          <a:xfrm>
            <a:off x="22518791" y="29740534"/>
            <a:ext cx="1449436" cy="492443"/>
          </a:xfrm>
          <a:prstGeom prst="rect">
            <a:avLst/>
          </a:prstGeom>
          <a:noFill/>
        </p:spPr>
        <p:txBody>
          <a:bodyPr wrap="none" rtlCol="0">
            <a:spAutoFit/>
          </a:bodyPr>
          <a:lstStyle/>
          <a:p>
            <a:r>
              <a:rPr lang="en-US" sz="2600" i="1" dirty="0"/>
              <a:t>p</a:t>
            </a:r>
            <a:r>
              <a:rPr lang="en-US" sz="2600" dirty="0"/>
              <a:t>=0.3580</a:t>
            </a:r>
          </a:p>
        </p:txBody>
      </p:sp>
      <p:sp>
        <p:nvSpPr>
          <p:cNvPr id="104" name="TextBox 103">
            <a:extLst>
              <a:ext uri="{FF2B5EF4-FFF2-40B4-BE49-F238E27FC236}">
                <a16:creationId xmlns:a16="http://schemas.microsoft.com/office/drawing/2014/main" id="{CB5D6D78-DFCF-3B49-8328-FEB444918881}"/>
              </a:ext>
            </a:extLst>
          </p:cNvPr>
          <p:cNvSpPr txBox="1"/>
          <p:nvPr/>
        </p:nvSpPr>
        <p:spPr>
          <a:xfrm>
            <a:off x="34834334" y="10818548"/>
            <a:ext cx="1449436" cy="492443"/>
          </a:xfrm>
          <a:prstGeom prst="rect">
            <a:avLst/>
          </a:prstGeom>
          <a:noFill/>
        </p:spPr>
        <p:txBody>
          <a:bodyPr wrap="none" rtlCol="0">
            <a:spAutoFit/>
          </a:bodyPr>
          <a:lstStyle/>
          <a:p>
            <a:r>
              <a:rPr lang="en-US" sz="2600" i="1" dirty="0"/>
              <a:t>p</a:t>
            </a:r>
            <a:r>
              <a:rPr lang="en-US" sz="2600" dirty="0"/>
              <a:t>=0.0851</a:t>
            </a:r>
          </a:p>
        </p:txBody>
      </p:sp>
      <p:sp>
        <p:nvSpPr>
          <p:cNvPr id="105" name="TextBox 104">
            <a:extLst>
              <a:ext uri="{FF2B5EF4-FFF2-40B4-BE49-F238E27FC236}">
                <a16:creationId xmlns:a16="http://schemas.microsoft.com/office/drawing/2014/main" id="{4225C420-1186-2E4E-B788-A9D617B0ED7B}"/>
              </a:ext>
            </a:extLst>
          </p:cNvPr>
          <p:cNvSpPr txBox="1"/>
          <p:nvPr/>
        </p:nvSpPr>
        <p:spPr>
          <a:xfrm>
            <a:off x="29352849" y="18555709"/>
            <a:ext cx="1449436" cy="492443"/>
          </a:xfrm>
          <a:prstGeom prst="rect">
            <a:avLst/>
          </a:prstGeom>
          <a:noFill/>
        </p:spPr>
        <p:txBody>
          <a:bodyPr wrap="none" rtlCol="0">
            <a:spAutoFit/>
          </a:bodyPr>
          <a:lstStyle/>
          <a:p>
            <a:r>
              <a:rPr lang="en-US" sz="2600" i="1" dirty="0"/>
              <a:t>p</a:t>
            </a:r>
            <a:r>
              <a:rPr lang="en-US" sz="2600" dirty="0"/>
              <a:t>=0.1276</a:t>
            </a:r>
          </a:p>
        </p:txBody>
      </p:sp>
      <p:sp>
        <p:nvSpPr>
          <p:cNvPr id="106" name="TextBox 105">
            <a:extLst>
              <a:ext uri="{FF2B5EF4-FFF2-40B4-BE49-F238E27FC236}">
                <a16:creationId xmlns:a16="http://schemas.microsoft.com/office/drawing/2014/main" id="{38787846-81AC-B346-8CD3-6EE81974B5B9}"/>
              </a:ext>
            </a:extLst>
          </p:cNvPr>
          <p:cNvSpPr txBox="1"/>
          <p:nvPr/>
        </p:nvSpPr>
        <p:spPr>
          <a:xfrm>
            <a:off x="35227622" y="20369203"/>
            <a:ext cx="1449436" cy="492443"/>
          </a:xfrm>
          <a:prstGeom prst="rect">
            <a:avLst/>
          </a:prstGeom>
          <a:noFill/>
        </p:spPr>
        <p:txBody>
          <a:bodyPr wrap="none" rtlCol="0">
            <a:spAutoFit/>
          </a:bodyPr>
          <a:lstStyle/>
          <a:p>
            <a:r>
              <a:rPr lang="en-US" sz="2600" i="1" dirty="0"/>
              <a:t>p</a:t>
            </a:r>
            <a:r>
              <a:rPr lang="en-US" sz="2600" dirty="0"/>
              <a:t>=0.2127</a:t>
            </a:r>
          </a:p>
        </p:txBody>
      </p:sp>
      <p:sp>
        <p:nvSpPr>
          <p:cNvPr id="108" name="TextBox 107">
            <a:extLst>
              <a:ext uri="{FF2B5EF4-FFF2-40B4-BE49-F238E27FC236}">
                <a16:creationId xmlns:a16="http://schemas.microsoft.com/office/drawing/2014/main" id="{FBDD31CB-7449-8143-AB14-9D81DEE4BB1A}"/>
              </a:ext>
            </a:extLst>
          </p:cNvPr>
          <p:cNvSpPr txBox="1"/>
          <p:nvPr/>
        </p:nvSpPr>
        <p:spPr>
          <a:xfrm>
            <a:off x="35080137" y="28593799"/>
            <a:ext cx="1449436" cy="492443"/>
          </a:xfrm>
          <a:prstGeom prst="rect">
            <a:avLst/>
          </a:prstGeom>
          <a:noFill/>
        </p:spPr>
        <p:txBody>
          <a:bodyPr wrap="none" rtlCol="0">
            <a:spAutoFit/>
          </a:bodyPr>
          <a:lstStyle/>
          <a:p>
            <a:r>
              <a:rPr lang="en-US" sz="2600" i="1" dirty="0"/>
              <a:t>p</a:t>
            </a:r>
            <a:r>
              <a:rPr lang="en-US" sz="2600" dirty="0"/>
              <a:t>=0.1243</a:t>
            </a:r>
          </a:p>
        </p:txBody>
      </p:sp>
      <p:sp>
        <p:nvSpPr>
          <p:cNvPr id="109" name="TextBox 108">
            <a:extLst>
              <a:ext uri="{FF2B5EF4-FFF2-40B4-BE49-F238E27FC236}">
                <a16:creationId xmlns:a16="http://schemas.microsoft.com/office/drawing/2014/main" id="{2D670BEE-3783-B747-82D8-AF47B789E594}"/>
              </a:ext>
            </a:extLst>
          </p:cNvPr>
          <p:cNvSpPr txBox="1"/>
          <p:nvPr/>
        </p:nvSpPr>
        <p:spPr>
          <a:xfrm>
            <a:off x="29293855" y="27355710"/>
            <a:ext cx="1449436" cy="492443"/>
          </a:xfrm>
          <a:prstGeom prst="rect">
            <a:avLst/>
          </a:prstGeom>
          <a:noFill/>
        </p:spPr>
        <p:txBody>
          <a:bodyPr wrap="none" rtlCol="0">
            <a:spAutoFit/>
          </a:bodyPr>
          <a:lstStyle/>
          <a:p>
            <a:r>
              <a:rPr lang="en-US" sz="2600" i="1" dirty="0"/>
              <a:t>p</a:t>
            </a:r>
            <a:r>
              <a:rPr lang="en-US" sz="2600" dirty="0"/>
              <a:t>=0.2752</a:t>
            </a:r>
          </a:p>
        </p:txBody>
      </p:sp>
      <p:sp>
        <p:nvSpPr>
          <p:cNvPr id="111" name="TextBox 110">
            <a:extLst>
              <a:ext uri="{FF2B5EF4-FFF2-40B4-BE49-F238E27FC236}">
                <a16:creationId xmlns:a16="http://schemas.microsoft.com/office/drawing/2014/main" id="{BE828961-A74A-0744-B00C-05B83068499A}"/>
              </a:ext>
            </a:extLst>
          </p:cNvPr>
          <p:cNvSpPr txBox="1"/>
          <p:nvPr/>
        </p:nvSpPr>
        <p:spPr>
          <a:xfrm>
            <a:off x="41798235" y="9282060"/>
            <a:ext cx="1449436" cy="492443"/>
          </a:xfrm>
          <a:prstGeom prst="rect">
            <a:avLst/>
          </a:prstGeom>
          <a:noFill/>
        </p:spPr>
        <p:txBody>
          <a:bodyPr wrap="none" rtlCol="0">
            <a:spAutoFit/>
          </a:bodyPr>
          <a:lstStyle/>
          <a:p>
            <a:r>
              <a:rPr lang="en-US" sz="2600" i="1" dirty="0"/>
              <a:t>p</a:t>
            </a:r>
            <a:r>
              <a:rPr lang="en-US" sz="2600" dirty="0"/>
              <a:t>=0.0045</a:t>
            </a:r>
          </a:p>
        </p:txBody>
      </p:sp>
      <p:sp>
        <p:nvSpPr>
          <p:cNvPr id="112" name="TextBox 111">
            <a:extLst>
              <a:ext uri="{FF2B5EF4-FFF2-40B4-BE49-F238E27FC236}">
                <a16:creationId xmlns:a16="http://schemas.microsoft.com/office/drawing/2014/main" id="{705B7207-F032-F24E-B4F8-8418D93CC86D}"/>
              </a:ext>
            </a:extLst>
          </p:cNvPr>
          <p:cNvSpPr txBox="1"/>
          <p:nvPr/>
        </p:nvSpPr>
        <p:spPr>
          <a:xfrm>
            <a:off x="48393982" y="-1864077"/>
            <a:ext cx="1449436" cy="492443"/>
          </a:xfrm>
          <a:prstGeom prst="rect">
            <a:avLst/>
          </a:prstGeom>
          <a:noFill/>
        </p:spPr>
        <p:txBody>
          <a:bodyPr wrap="none" rtlCol="0">
            <a:spAutoFit/>
          </a:bodyPr>
          <a:lstStyle/>
          <a:p>
            <a:r>
              <a:rPr lang="en-US" sz="2600" i="1" dirty="0"/>
              <a:t>p</a:t>
            </a:r>
            <a:r>
              <a:rPr lang="en-US" sz="2600" dirty="0"/>
              <a:t>=0.2127</a:t>
            </a:r>
          </a:p>
        </p:txBody>
      </p:sp>
      <p:sp>
        <p:nvSpPr>
          <p:cNvPr id="113" name="TextBox 112">
            <a:extLst>
              <a:ext uri="{FF2B5EF4-FFF2-40B4-BE49-F238E27FC236}">
                <a16:creationId xmlns:a16="http://schemas.microsoft.com/office/drawing/2014/main" id="{5C9EEF36-E4F1-F24D-A205-8FA0B7E22FE9}"/>
              </a:ext>
            </a:extLst>
          </p:cNvPr>
          <p:cNvSpPr txBox="1"/>
          <p:nvPr/>
        </p:nvSpPr>
        <p:spPr>
          <a:xfrm>
            <a:off x="47690029" y="11202920"/>
            <a:ext cx="1449436" cy="492443"/>
          </a:xfrm>
          <a:prstGeom prst="rect">
            <a:avLst/>
          </a:prstGeom>
          <a:noFill/>
        </p:spPr>
        <p:txBody>
          <a:bodyPr wrap="none" rtlCol="0">
            <a:spAutoFit/>
          </a:bodyPr>
          <a:lstStyle/>
          <a:p>
            <a:r>
              <a:rPr lang="en-US" sz="2600" i="1" dirty="0"/>
              <a:t>p</a:t>
            </a:r>
            <a:r>
              <a:rPr lang="en-US" sz="2600" dirty="0"/>
              <a:t>=0.1105</a:t>
            </a:r>
          </a:p>
        </p:txBody>
      </p:sp>
    </p:spTree>
    <p:extLst>
      <p:ext uri="{BB962C8B-B14F-4D97-AF65-F5344CB8AC3E}">
        <p14:creationId xmlns:p14="http://schemas.microsoft.com/office/powerpoint/2010/main" val="67187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9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2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34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35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15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22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835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6B539D63F71C4399B91B1D8842960E" ma:contentTypeVersion="0" ma:contentTypeDescription="Create a new document." ma:contentTypeScope="" ma:versionID="29e655fb22155a9affa639eef247511c">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6F245-60E7-4C4B-8651-14E910804A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AB101DF-9697-490E-BC0D-6BDC29AF1F6A}">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2A4BC3-2320-4A06-93EA-DE3D298CE2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8393</TotalTime>
  <Words>1407</Words>
  <Application>Microsoft Macintosh PowerPoint</Application>
  <PresentationFormat>Custom</PresentationFormat>
  <Paragraphs>61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Nicholas Alexander Maykut</cp:lastModifiedBy>
  <cp:revision>621</cp:revision>
  <cp:lastPrinted>2018-11-13T20:02:56Z</cp:lastPrinted>
  <dcterms:created xsi:type="dcterms:W3CDTF">2016-07-18T13:40:13Z</dcterms:created>
  <dcterms:modified xsi:type="dcterms:W3CDTF">2022-03-24T19:05:26Z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0x010100DD6B539D63F71C4399B91B1D8842960E</vt:lpwstr>
  </property>
</Properties>
</file>