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DDBDA9-3507-6521-E37D-5B14EFB60FE4}" name="Josh Cullen" initials="JC" userId="c2d8309a9669d0b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283F"/>
    <a:srgbClr val="CEB888"/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07"/>
    <p:restoredTop sz="96327"/>
  </p:normalViewPr>
  <p:slideViewPr>
    <p:cSldViewPr snapToGrid="0" snapToObjects="1">
      <p:cViewPr>
        <p:scale>
          <a:sx n="16" d="100"/>
          <a:sy n="16" d="100"/>
        </p:scale>
        <p:origin x="2424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0EA6-699A-4148-872F-2F0715C34F36}" type="datetimeFigureOut">
              <a:rPr lang="en-US" smtClean="0"/>
              <a:t>3/6/22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F9FFE-A576-8E48-B666-E1C2B409D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7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F9FFE-A576-8E48-B666-E1C2B409D8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4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3D9-9929-0743-A7D4-A68F3B7BD0C8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DD2E-2CF8-974C-8BE8-C336A6F5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3D9-9929-0743-A7D4-A68F3B7BD0C8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DD2E-2CF8-974C-8BE8-C336A6F5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5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3D9-9929-0743-A7D4-A68F3B7BD0C8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DD2E-2CF8-974C-8BE8-C336A6F5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8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3D9-9929-0743-A7D4-A68F3B7BD0C8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DD2E-2CF8-974C-8BE8-C336A6F5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0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3D9-9929-0743-A7D4-A68F3B7BD0C8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DD2E-2CF8-974C-8BE8-C336A6F5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6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3D9-9929-0743-A7D4-A68F3B7BD0C8}" type="datetimeFigureOut">
              <a:rPr lang="en-US" smtClean="0"/>
              <a:t>3/6/22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DD2E-2CF8-974C-8BE8-C336A6F5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5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3D9-9929-0743-A7D4-A68F3B7BD0C8}" type="datetimeFigureOut">
              <a:rPr lang="en-US" smtClean="0"/>
              <a:t>3/6/22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DD2E-2CF8-974C-8BE8-C336A6F5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1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3D9-9929-0743-A7D4-A68F3B7BD0C8}" type="datetimeFigureOut">
              <a:rPr lang="en-US" smtClean="0"/>
              <a:t>3/6/22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DD2E-2CF8-974C-8BE8-C336A6F5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3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3D9-9929-0743-A7D4-A68F3B7BD0C8}" type="datetimeFigureOut">
              <a:rPr lang="en-US" smtClean="0"/>
              <a:t>3/6/22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DD2E-2CF8-974C-8BE8-C336A6F5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3D9-9929-0743-A7D4-A68F3B7BD0C8}" type="datetimeFigureOut">
              <a:rPr lang="en-US" smtClean="0"/>
              <a:t>3/6/22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DD2E-2CF8-974C-8BE8-C336A6F5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3D9-9929-0743-A7D4-A68F3B7BD0C8}" type="datetimeFigureOut">
              <a:rPr lang="en-US" smtClean="0"/>
              <a:t>3/6/22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1DD2E-2CF8-974C-8BE8-C336A6F5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8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7E3D9-9929-0743-A7D4-A68F3B7BD0C8}" type="datetimeFigureOut">
              <a:rPr lang="en-US" smtClean="0"/>
              <a:t>3/6/22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1DD2E-2CF8-974C-8BE8-C336A6F5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3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ei.noaa.gov/products/weather-climate-models/global-forecast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doi.org/10.1186/s40462-020-00217-7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://www.globalfishingwatch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2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40351797-BF8D-8F4C-91DF-14FFAED43817}"/>
              </a:ext>
            </a:extLst>
          </p:cNvPr>
          <p:cNvSpPr/>
          <p:nvPr/>
        </p:nvSpPr>
        <p:spPr>
          <a:xfrm>
            <a:off x="29659216" y="22513110"/>
            <a:ext cx="13585276" cy="7160066"/>
          </a:xfrm>
          <a:prstGeom prst="rect">
            <a:avLst/>
          </a:prstGeom>
          <a:solidFill>
            <a:srgbClr val="CEB888"/>
          </a:solidFill>
          <a:ln>
            <a:solidFill>
              <a:srgbClr val="CEB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5B1EBAD-7F88-9443-B781-2029DA8B2562}"/>
              </a:ext>
            </a:extLst>
          </p:cNvPr>
          <p:cNvSpPr/>
          <p:nvPr/>
        </p:nvSpPr>
        <p:spPr>
          <a:xfrm>
            <a:off x="14643728" y="28608902"/>
            <a:ext cx="14258597" cy="2585323"/>
          </a:xfrm>
          <a:prstGeom prst="rect">
            <a:avLst/>
          </a:prstGeom>
          <a:solidFill>
            <a:srgbClr val="CEB888"/>
          </a:solidFill>
          <a:ln>
            <a:solidFill>
              <a:srgbClr val="CEB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EF4840-5230-DD4A-AEDF-53C8E5802D86}"/>
              </a:ext>
            </a:extLst>
          </p:cNvPr>
          <p:cNvSpPr/>
          <p:nvPr/>
        </p:nvSpPr>
        <p:spPr>
          <a:xfrm>
            <a:off x="489910" y="15475832"/>
            <a:ext cx="13456752" cy="16228116"/>
          </a:xfrm>
          <a:prstGeom prst="rect">
            <a:avLst/>
          </a:prstGeom>
          <a:solidFill>
            <a:srgbClr val="CEB888"/>
          </a:solidFill>
          <a:ln>
            <a:solidFill>
              <a:srgbClr val="CEB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58DA3D0-9043-B144-AACE-E3F21A20F286}"/>
              </a:ext>
            </a:extLst>
          </p:cNvPr>
          <p:cNvSpPr/>
          <p:nvPr/>
        </p:nvSpPr>
        <p:spPr>
          <a:xfrm>
            <a:off x="29659216" y="6149676"/>
            <a:ext cx="13585276" cy="10880763"/>
          </a:xfrm>
          <a:prstGeom prst="rect">
            <a:avLst/>
          </a:prstGeom>
          <a:solidFill>
            <a:srgbClr val="CEB888"/>
          </a:solidFill>
          <a:ln>
            <a:solidFill>
              <a:srgbClr val="CEB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3682BD2-15DB-3D4F-9920-8A18422486DF}"/>
              </a:ext>
            </a:extLst>
          </p:cNvPr>
          <p:cNvSpPr/>
          <p:nvPr/>
        </p:nvSpPr>
        <p:spPr>
          <a:xfrm>
            <a:off x="521948" y="6170545"/>
            <a:ext cx="13440969" cy="5187202"/>
          </a:xfrm>
          <a:prstGeom prst="rect">
            <a:avLst/>
          </a:prstGeom>
          <a:solidFill>
            <a:srgbClr val="CEB888"/>
          </a:solidFill>
          <a:ln>
            <a:solidFill>
              <a:srgbClr val="CEB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5152823-1C6C-F54F-ACDF-A4DCB894035A}"/>
              </a:ext>
            </a:extLst>
          </p:cNvPr>
          <p:cNvSpPr/>
          <p:nvPr/>
        </p:nvSpPr>
        <p:spPr>
          <a:xfrm>
            <a:off x="14668456" y="6149676"/>
            <a:ext cx="14258597" cy="21501780"/>
          </a:xfrm>
          <a:prstGeom prst="rect">
            <a:avLst/>
          </a:prstGeom>
          <a:solidFill>
            <a:srgbClr val="CEB888"/>
          </a:solidFill>
          <a:ln>
            <a:solidFill>
              <a:srgbClr val="CEB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50ACD5-D298-9A48-BA70-161FCD75589C}"/>
              </a:ext>
            </a:extLst>
          </p:cNvPr>
          <p:cNvSpPr/>
          <p:nvPr/>
        </p:nvSpPr>
        <p:spPr>
          <a:xfrm>
            <a:off x="0" y="2"/>
            <a:ext cx="43891200" cy="5547632"/>
          </a:xfrm>
          <a:prstGeom prst="rect">
            <a:avLst/>
          </a:prstGeom>
          <a:solidFill>
            <a:srgbClr val="CEB888"/>
          </a:solidFill>
          <a:ln>
            <a:solidFill>
              <a:srgbClr val="CEB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3375C-965C-AE4A-BA4F-13863B5FD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28" y="2020961"/>
            <a:ext cx="3425577" cy="3425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B87DC5-FB45-A743-9A29-8B666E3BD178}"/>
              </a:ext>
            </a:extLst>
          </p:cNvPr>
          <p:cNvSpPr txBox="1"/>
          <p:nvPr/>
        </p:nvSpPr>
        <p:spPr>
          <a:xfrm>
            <a:off x="1865117" y="326244"/>
            <a:ext cx="3806791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Times" pitchFamily="2" charset="0"/>
                <a:cs typeface="Arial" panose="020B0604020202020204" pitchFamily="34" charset="0"/>
              </a:rPr>
              <a:t>Assessing the functional connectivity of adult male green turtles</a:t>
            </a:r>
            <a:endParaRPr lang="en-US" sz="9600" i="1" dirty="0">
              <a:latin typeface="Times" pitchFamily="2" charset="0"/>
              <a:cs typeface="Arial" panose="020B0604020202020204" pitchFamily="34" charset="0"/>
            </a:endParaRPr>
          </a:p>
          <a:p>
            <a:pPr algn="ctr"/>
            <a:r>
              <a:rPr lang="en-US" sz="9600" i="1" dirty="0">
                <a:latin typeface="Times" pitchFamily="2" charset="0"/>
                <a:cs typeface="Arial" panose="020B0604020202020204" pitchFamily="34" charset="0"/>
              </a:rPr>
              <a:t>     (Chelonia mydas)</a:t>
            </a:r>
            <a:r>
              <a:rPr lang="en-US" sz="9600" dirty="0">
                <a:latin typeface="Times" pitchFamily="2" charset="0"/>
                <a:cs typeface="Arial" panose="020B0604020202020204" pitchFamily="34" charset="0"/>
              </a:rPr>
              <a:t> between an island rookery and coastal foraging grounds </a:t>
            </a:r>
          </a:p>
          <a:p>
            <a:pPr algn="ctr"/>
            <a:r>
              <a:rPr lang="en-US" sz="6600" u="sng" dirty="0">
                <a:solidFill>
                  <a:srgbClr val="82283F"/>
                </a:solidFill>
                <a:latin typeface="Times" pitchFamily="2" charset="0"/>
                <a:cs typeface="Arial" panose="020B0604020202020204" pitchFamily="34" charset="0"/>
              </a:rPr>
              <a:t>Margaret Rivas</a:t>
            </a:r>
            <a:r>
              <a:rPr lang="en-US" sz="6600" dirty="0">
                <a:solidFill>
                  <a:srgbClr val="82283F"/>
                </a:solidFill>
                <a:latin typeface="Times" pitchFamily="2" charset="0"/>
                <a:cs typeface="Arial" panose="020B0604020202020204" pitchFamily="34" charset="0"/>
              </a:rPr>
              <a:t>, Mariana MPB Fuentes, Joshua Cullen</a:t>
            </a:r>
          </a:p>
          <a:p>
            <a:pPr algn="ctr"/>
            <a:r>
              <a:rPr lang="en-US" sz="6600" i="1" dirty="0">
                <a:solidFill>
                  <a:srgbClr val="82283F"/>
                </a:solidFill>
                <a:latin typeface="Times" pitchFamily="2" charset="0"/>
                <a:cs typeface="Arial" panose="020B0604020202020204" pitchFamily="34" charset="0"/>
              </a:rPr>
              <a:t>Florida State University, Tallahassee, FL.</a:t>
            </a:r>
          </a:p>
          <a:p>
            <a:pPr algn="ctr"/>
            <a:endParaRPr lang="en-US" sz="9600" b="1" dirty="0">
              <a:latin typeface="Times" pitchFamily="2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C021951-7619-554F-82C1-007152DDA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2111" y="93307"/>
            <a:ext cx="3948490" cy="2032035"/>
          </a:xfrm>
          <a:prstGeom prst="rect">
            <a:avLst/>
          </a:prstGeom>
        </p:spPr>
      </p:pic>
      <p:pic>
        <p:nvPicPr>
          <p:cNvPr id="11" name="Picture 10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BCA348D-260E-AD4B-9055-103C075B0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7023" y="2295712"/>
            <a:ext cx="3123738" cy="31237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77BCF74-2F53-4949-B9F7-AAC1574F9E88}"/>
              </a:ext>
            </a:extLst>
          </p:cNvPr>
          <p:cNvSpPr txBox="1"/>
          <p:nvPr/>
        </p:nvSpPr>
        <p:spPr>
          <a:xfrm>
            <a:off x="15201304" y="28608903"/>
            <a:ext cx="131793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2283F"/>
                </a:solidFill>
                <a:latin typeface="Times" pitchFamily="2" charset="0"/>
              </a:rPr>
              <a:t>Acknowledgements</a:t>
            </a:r>
            <a:endParaRPr lang="en-US" sz="3600" b="1" dirty="0">
              <a:solidFill>
                <a:srgbClr val="82283F"/>
              </a:solidFill>
              <a:latin typeface="Times" pitchFamily="2" charset="0"/>
            </a:endParaRPr>
          </a:p>
          <a:p>
            <a:r>
              <a:rPr lang="en-US" sz="2600" dirty="0">
                <a:latin typeface="Times" pitchFamily="2" charset="0"/>
              </a:rPr>
              <a:t>We would like to thank the National Science Foundation for assistance with funding. We would like to thanks our collaborators Will White (OSU) and Lisa </a:t>
            </a:r>
            <a:r>
              <a:rPr lang="en-US" sz="2600" dirty="0" err="1">
                <a:latin typeface="Times" pitchFamily="2" charset="0"/>
              </a:rPr>
              <a:t>Komoroske</a:t>
            </a:r>
            <a:r>
              <a:rPr lang="en-US" sz="2600" dirty="0">
                <a:latin typeface="Times" pitchFamily="2" charset="0"/>
              </a:rPr>
              <a:t> (UMass). Field support was provided by </a:t>
            </a:r>
            <a:r>
              <a:rPr lang="en-US" sz="2600" dirty="0" err="1">
                <a:latin typeface="Times" pitchFamily="2" charset="0"/>
              </a:rPr>
              <a:t>Fundacao</a:t>
            </a:r>
            <a:r>
              <a:rPr lang="en-US" sz="2600" dirty="0">
                <a:latin typeface="Times" pitchFamily="2" charset="0"/>
              </a:rPr>
              <a:t> Pro-Tamar and Armando Santos</a:t>
            </a:r>
            <a:r>
              <a:rPr lang="en-US" sz="2600" i="1" dirty="0">
                <a:latin typeface="Times" pitchFamily="2" charset="0"/>
              </a:rPr>
              <a:t>. </a:t>
            </a:r>
            <a:r>
              <a:rPr lang="en-US" sz="2600" dirty="0">
                <a:latin typeface="Times" pitchFamily="2" charset="0"/>
              </a:rPr>
              <a:t>The permits obtained for the project were ACUC (1803) and SISBIO (9389-9).</a:t>
            </a:r>
          </a:p>
          <a:p>
            <a:endParaRPr lang="en-US" dirty="0"/>
          </a:p>
        </p:txBody>
      </p:sp>
      <p:pic>
        <p:nvPicPr>
          <p:cNvPr id="25" name="Picture 24" descr="Chart&#10;&#10;Description automatically generated with low confidence">
            <a:extLst>
              <a:ext uri="{FF2B5EF4-FFF2-40B4-BE49-F238E27FC236}">
                <a16:creationId xmlns:a16="http://schemas.microsoft.com/office/drawing/2014/main" id="{823CEB86-A635-C148-87CE-7049B980D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5508" y="17801427"/>
            <a:ext cx="12959751" cy="769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AC84A30-4895-7E4E-A04E-0848B1AC0FEB}"/>
              </a:ext>
            </a:extLst>
          </p:cNvPr>
          <p:cNvSpPr txBox="1"/>
          <p:nvPr/>
        </p:nvSpPr>
        <p:spPr>
          <a:xfrm>
            <a:off x="15376657" y="26059258"/>
            <a:ext cx="1300395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000000"/>
                </a:solidFill>
                <a:latin typeface="Times" pitchFamily="2" charset="0"/>
                <a:cs typeface="Times New Roman"/>
              </a:rPr>
              <a:t>Figure 3. </a:t>
            </a:r>
            <a:r>
              <a:rPr lang="en-US" sz="2600" dirty="0">
                <a:solidFill>
                  <a:srgbClr val="000000"/>
                </a:solidFill>
                <a:latin typeface="Times" pitchFamily="2" charset="0"/>
                <a:cs typeface="Times New Roman"/>
              </a:rPr>
              <a:t>The number of total fishing hours of commercial fishing vessels in 2020 is compared to the migratory corridors of 6 post-breeding adult male green turtles. </a:t>
            </a:r>
          </a:p>
          <a:p>
            <a:endParaRPr lang="en-US" sz="25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96F45C-D3C1-524B-9942-D5A86A77441B}"/>
              </a:ext>
            </a:extLst>
          </p:cNvPr>
          <p:cNvSpPr txBox="1"/>
          <p:nvPr/>
        </p:nvSpPr>
        <p:spPr>
          <a:xfrm>
            <a:off x="29967774" y="22702893"/>
            <a:ext cx="12968159" cy="777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2283F"/>
                </a:solidFill>
                <a:latin typeface="Times" pitchFamily="2" charset="0"/>
              </a:rPr>
              <a:t>References</a:t>
            </a:r>
            <a:endParaRPr lang="en-US" sz="3600" b="1" dirty="0">
              <a:solidFill>
                <a:srgbClr val="82283F"/>
              </a:solidFill>
              <a:latin typeface="Times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latin typeface="Times" pitchFamily="2" charset="0"/>
              </a:rPr>
              <a:t>Alfaro-</a:t>
            </a:r>
            <a:r>
              <a:rPr lang="en-US" sz="2600" dirty="0" err="1">
                <a:latin typeface="Times" pitchFamily="2" charset="0"/>
              </a:rPr>
              <a:t>Shigueto</a:t>
            </a:r>
            <a:r>
              <a:rPr lang="en-US" sz="2600" dirty="0">
                <a:latin typeface="Times" pitchFamily="2" charset="0"/>
              </a:rPr>
              <a:t>, J., </a:t>
            </a:r>
            <a:r>
              <a:rPr lang="en-US" sz="2600" dirty="0" err="1">
                <a:latin typeface="Times" pitchFamily="2" charset="0"/>
              </a:rPr>
              <a:t>Mangel</a:t>
            </a:r>
            <a:r>
              <a:rPr lang="en-US" sz="2600" dirty="0">
                <a:latin typeface="Times" pitchFamily="2" charset="0"/>
              </a:rPr>
              <a:t>, J. C., </a:t>
            </a:r>
            <a:r>
              <a:rPr lang="en-US" sz="2600" dirty="0" err="1">
                <a:latin typeface="Times" pitchFamily="2" charset="0"/>
              </a:rPr>
              <a:t>Darquea</a:t>
            </a:r>
            <a:r>
              <a:rPr lang="en-US" sz="2600" dirty="0">
                <a:latin typeface="Times" pitchFamily="2" charset="0"/>
              </a:rPr>
              <a:t>, J., </a:t>
            </a:r>
            <a:r>
              <a:rPr lang="en-US" sz="2600" dirty="0" err="1">
                <a:latin typeface="Times" pitchFamily="2" charset="0"/>
              </a:rPr>
              <a:t>Donoso</a:t>
            </a:r>
            <a:r>
              <a:rPr lang="en-US" sz="2600" dirty="0">
                <a:latin typeface="Times" pitchFamily="2" charset="0"/>
              </a:rPr>
              <a:t>, M., </a:t>
            </a:r>
            <a:r>
              <a:rPr lang="en-US" sz="2600" dirty="0" err="1">
                <a:latin typeface="Times" pitchFamily="2" charset="0"/>
              </a:rPr>
              <a:t>Baquero</a:t>
            </a:r>
            <a:r>
              <a:rPr lang="en-US" sz="2600" dirty="0">
                <a:latin typeface="Times" pitchFamily="2" charset="0"/>
              </a:rPr>
              <a:t>, A., Doherty, P. D., &amp; Godley, B. J. (2018). Untangling the impacts of nets in the southeastern Pacific: Rapid assessment of marine turtle bycatch to set conservation priorities in small-scale fisheries. Fisheries Research, 206, 185-192. doi:10.1016/j.fishres.2018.04.013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err="1">
                <a:latin typeface="Times" pitchFamily="2" charset="0"/>
              </a:rPr>
              <a:t>Jonsen</a:t>
            </a:r>
            <a:r>
              <a:rPr lang="en-US" sz="2600" dirty="0">
                <a:latin typeface="Times" pitchFamily="2" charset="0"/>
              </a:rPr>
              <a:t>, I.D., Patterson, T.A., Costa, D.P. et al.  (2020). A continuous-time state-space model for rapid quality control of </a:t>
            </a:r>
            <a:r>
              <a:rPr lang="en-US" sz="2600" dirty="0" err="1">
                <a:latin typeface="Times" pitchFamily="2" charset="0"/>
              </a:rPr>
              <a:t>argos</a:t>
            </a:r>
            <a:r>
              <a:rPr lang="en-US" sz="2600" dirty="0">
                <a:latin typeface="Times" pitchFamily="2" charset="0"/>
              </a:rPr>
              <a:t> locations from animal-borne tags. Mov </a:t>
            </a:r>
            <a:r>
              <a:rPr lang="en-US" sz="2600" dirty="0" err="1">
                <a:latin typeface="Times" pitchFamily="2" charset="0"/>
              </a:rPr>
              <a:t>Ecol</a:t>
            </a:r>
            <a:r>
              <a:rPr lang="en-US" sz="2600" dirty="0">
                <a:latin typeface="Times" pitchFamily="2" charset="0"/>
              </a:rPr>
              <a:t> 8, 31. </a:t>
            </a:r>
            <a:r>
              <a:rPr lang="en-US" sz="2600" dirty="0">
                <a:latin typeface="Times" pitchFamily="2" charset="0"/>
                <a:hlinkClick r:id="rId7"/>
              </a:rPr>
              <a:t>https://doi.org/10.1186/s40462-020-00217-7</a:t>
            </a:r>
            <a:endParaRPr lang="en-US" sz="2600" dirty="0">
              <a:latin typeface="Times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latin typeface="Times" pitchFamily="2" charset="0"/>
              </a:rPr>
              <a:t>Papworth, S.K., </a:t>
            </a:r>
            <a:r>
              <a:rPr lang="en-US" sz="2600" dirty="0" err="1">
                <a:latin typeface="Times" pitchFamily="2" charset="0"/>
              </a:rPr>
              <a:t>Bunnefeld</a:t>
            </a:r>
            <a:r>
              <a:rPr lang="en-US" sz="2600" dirty="0">
                <a:latin typeface="Times" pitchFamily="2" charset="0"/>
              </a:rPr>
              <a:t>, N., </a:t>
            </a:r>
            <a:r>
              <a:rPr lang="en-US" sz="2600" dirty="0" err="1">
                <a:latin typeface="Times" pitchFamily="2" charset="0"/>
              </a:rPr>
              <a:t>Slocombe</a:t>
            </a:r>
            <a:r>
              <a:rPr lang="en-US" sz="2600" dirty="0">
                <a:latin typeface="Times" pitchFamily="2" charset="0"/>
              </a:rPr>
              <a:t>, K. and Milner-Gulland, E.J. (2012), Movement ecology of human resource users: using net squared displacement, biased random bridges and resource utilization functions to quantify hunter and gatherer </a:t>
            </a:r>
            <a:r>
              <a:rPr lang="en-US" sz="2600" dirty="0" err="1">
                <a:latin typeface="Times" pitchFamily="2" charset="0"/>
              </a:rPr>
              <a:t>behaviour</a:t>
            </a:r>
            <a:r>
              <a:rPr lang="en-US" sz="2600" dirty="0">
                <a:latin typeface="Times" pitchFamily="2" charset="0"/>
              </a:rPr>
              <a:t>. Methods in Ecology and Evolution, 3: 584-594. https://</a:t>
            </a:r>
            <a:r>
              <a:rPr lang="en-US" sz="2600" dirty="0" err="1">
                <a:latin typeface="Times" pitchFamily="2" charset="0"/>
              </a:rPr>
              <a:t>doi.org</a:t>
            </a:r>
            <a:r>
              <a:rPr lang="en-US" sz="2600" dirty="0">
                <a:latin typeface="Times" pitchFamily="2" charset="0"/>
              </a:rPr>
              <a:t>/10.1111/j.2041-210X.2012.00189.x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latin typeface="Times" pitchFamily="2" charset="0"/>
              </a:rPr>
              <a:t>NOAA National Centers for Environmental Prediction (NCEP).2011. NOAA/NCEP Global Forecast System (GFS) Atmospheric Model. </a:t>
            </a:r>
            <a:r>
              <a:rPr lang="en-US" sz="2600" dirty="0">
                <a:latin typeface="Times" pitchFamily="2" charset="0"/>
                <a:hlinkClick r:id="rId8"/>
              </a:rPr>
              <a:t>https://www.ncei.noaa.gov/products/weather-climate-models/global-forecast</a:t>
            </a:r>
            <a:endParaRPr lang="en-US" sz="2600" dirty="0">
              <a:latin typeface="Times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latin typeface="Times" pitchFamily="2" charset="0"/>
              </a:rPr>
              <a:t>Global Fishing Watch. 2020. </a:t>
            </a:r>
            <a:r>
              <a:rPr lang="en-US" sz="2600" dirty="0">
                <a:latin typeface="Times" pitchFamily="2" charset="0"/>
                <a:hlinkClick r:id="rId9"/>
              </a:rPr>
              <a:t>www.globalfishingwatch.org</a:t>
            </a:r>
            <a:endParaRPr lang="en-US" sz="2600" dirty="0">
              <a:latin typeface="Times" pitchFamily="2" charset="0"/>
            </a:endParaRPr>
          </a:p>
          <a:p>
            <a:endParaRPr lang="en-US" sz="2600" dirty="0">
              <a:latin typeface="Times" pitchFamily="2" charset="0"/>
            </a:endParaRPr>
          </a:p>
          <a:p>
            <a:endParaRPr lang="en-US" sz="2500" dirty="0"/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DD396F-9D5A-424C-9D95-7CD7BA645E33}"/>
              </a:ext>
            </a:extLst>
          </p:cNvPr>
          <p:cNvSpPr txBox="1"/>
          <p:nvPr/>
        </p:nvSpPr>
        <p:spPr>
          <a:xfrm>
            <a:off x="583696" y="15633667"/>
            <a:ext cx="13190502" cy="1695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4000" b="1" dirty="0">
                <a:solidFill>
                  <a:srgbClr val="82283F"/>
                </a:solidFill>
                <a:latin typeface="Times" pitchFamily="2" charset="0"/>
              </a:rPr>
              <a:t>Methods</a:t>
            </a:r>
          </a:p>
          <a:p>
            <a:pPr marL="342900" indent="-342900">
              <a:spcAft>
                <a:spcPts val="300"/>
              </a:spcAft>
              <a:buFontTx/>
              <a:buChar char="-"/>
            </a:pPr>
            <a:r>
              <a:rPr lang="en-US" sz="2600" dirty="0">
                <a:latin typeface="Times" pitchFamily="2" charset="0"/>
                <a:cs typeface="Times New Roman"/>
              </a:rPr>
              <a:t>8 post-breeding adult male green turtles were satellite-tagged from 2020-2021 at Fernando de Noronha, Brazil (N=24168 observations).</a:t>
            </a:r>
          </a:p>
          <a:p>
            <a:pPr marL="342900" indent="-342900">
              <a:spcAft>
                <a:spcPts val="300"/>
              </a:spcAft>
              <a:buFontTx/>
              <a:buChar char="-"/>
            </a:pPr>
            <a:r>
              <a:rPr lang="en-US" sz="2600" dirty="0">
                <a:latin typeface="Times" pitchFamily="2" charset="0"/>
                <a:cs typeface="Times New Roman"/>
              </a:rPr>
              <a:t>Location error from Argos and Fastloc GPS locations were accounted for using a continuous-time correlated random walk (CTCRW) as part of a state-space model (SSM) in the R package “foieGras” </a:t>
            </a:r>
            <a:r>
              <a:rPr lang="en-US" sz="2600" baseline="30000" dirty="0">
                <a:latin typeface="Times" pitchFamily="2" charset="0"/>
                <a:cs typeface="Times New Roman"/>
              </a:rPr>
              <a:t>2</a:t>
            </a:r>
            <a:r>
              <a:rPr lang="en-US" sz="2600" dirty="0">
                <a:latin typeface="Times" pitchFamily="2" charset="0"/>
                <a:cs typeface="Times New Roman"/>
              </a:rPr>
              <a:t>.</a:t>
            </a:r>
          </a:p>
          <a:p>
            <a:pPr marL="342900" indent="-342900">
              <a:spcAft>
                <a:spcPts val="300"/>
              </a:spcAft>
              <a:buFontTx/>
              <a:buChar char="-"/>
            </a:pPr>
            <a:r>
              <a:rPr lang="en-US" sz="2600" dirty="0">
                <a:latin typeface="Times" pitchFamily="2" charset="0"/>
                <a:cs typeface="Times New Roman"/>
              </a:rPr>
              <a:t>Net-squared displacement (NSD) was calculated to identify the migration periods for each turtle</a:t>
            </a:r>
            <a:r>
              <a:rPr lang="en-US" sz="2600" baseline="30000" dirty="0">
                <a:latin typeface="Times" pitchFamily="2" charset="0"/>
                <a:cs typeface="Times New Roman"/>
              </a:rPr>
              <a:t>3</a:t>
            </a:r>
            <a:r>
              <a:rPr lang="en-US" sz="2600" dirty="0">
                <a:latin typeface="Times" pitchFamily="2" charset="0"/>
                <a:cs typeface="Times New Roman"/>
              </a:rPr>
              <a:t>. This is a measure of the squared distance from the first observation to every other point on track. </a:t>
            </a:r>
          </a:p>
          <a:p>
            <a:pPr marL="342900" indent="-342900">
              <a:spcAft>
                <a:spcPts val="300"/>
              </a:spcAft>
              <a:buFontTx/>
              <a:buChar char="-"/>
            </a:pPr>
            <a:endParaRPr lang="en-US" sz="2600" dirty="0">
              <a:latin typeface="Times" pitchFamily="2" charset="0"/>
              <a:cs typeface="Times New Roman"/>
            </a:endParaRPr>
          </a:p>
          <a:p>
            <a:pPr marL="342900" indent="-342900">
              <a:spcAft>
                <a:spcPts val="300"/>
              </a:spcAft>
              <a:buFontTx/>
              <a:buChar char="-"/>
            </a:pPr>
            <a:endParaRPr lang="en-US" sz="2600" dirty="0">
              <a:latin typeface="Times" pitchFamily="2" charset="0"/>
              <a:cs typeface="Times New Roman"/>
            </a:endParaRPr>
          </a:p>
          <a:p>
            <a:pPr marL="342900" indent="-342900">
              <a:spcAft>
                <a:spcPts val="300"/>
              </a:spcAft>
              <a:buFontTx/>
              <a:buChar char="-"/>
            </a:pPr>
            <a:endParaRPr lang="en-US" sz="2600" dirty="0">
              <a:latin typeface="Times" pitchFamily="2" charset="0"/>
              <a:cs typeface="Times New Roman"/>
            </a:endParaRPr>
          </a:p>
          <a:p>
            <a:pPr marL="342900" indent="-342900">
              <a:spcAft>
                <a:spcPts val="300"/>
              </a:spcAft>
              <a:buFontTx/>
              <a:buChar char="-"/>
            </a:pPr>
            <a:endParaRPr lang="en-US" sz="2600" dirty="0">
              <a:latin typeface="Times" pitchFamily="2" charset="0"/>
              <a:cs typeface="Times New Roman"/>
            </a:endParaRPr>
          </a:p>
          <a:p>
            <a:pPr marL="342900" indent="-342900">
              <a:spcAft>
                <a:spcPts val="300"/>
              </a:spcAft>
              <a:buFontTx/>
              <a:buChar char="-"/>
            </a:pPr>
            <a:endParaRPr lang="en-US" sz="2600" dirty="0">
              <a:latin typeface="Times" pitchFamily="2" charset="0"/>
              <a:cs typeface="Times New Roman"/>
            </a:endParaRPr>
          </a:p>
          <a:p>
            <a:pPr marL="342900" indent="-342900">
              <a:spcAft>
                <a:spcPts val="300"/>
              </a:spcAft>
              <a:buFontTx/>
              <a:buChar char="-"/>
            </a:pPr>
            <a:endParaRPr lang="en-US" sz="2600" dirty="0">
              <a:latin typeface="Times" pitchFamily="2" charset="0"/>
              <a:cs typeface="Times New Roman"/>
            </a:endParaRPr>
          </a:p>
          <a:p>
            <a:pPr marL="342900" indent="-342900">
              <a:spcAft>
                <a:spcPts val="300"/>
              </a:spcAft>
              <a:buFontTx/>
              <a:buChar char="-"/>
            </a:pPr>
            <a:endParaRPr lang="en-US" sz="2600" dirty="0">
              <a:latin typeface="Times" pitchFamily="2" charset="0"/>
              <a:cs typeface="Times New Roman"/>
            </a:endParaRPr>
          </a:p>
          <a:p>
            <a:pPr marL="342900" indent="-342900">
              <a:spcAft>
                <a:spcPts val="300"/>
              </a:spcAft>
              <a:buFontTx/>
              <a:buChar char="-"/>
            </a:pPr>
            <a:endParaRPr lang="en-US" sz="2600" dirty="0">
              <a:latin typeface="Times" pitchFamily="2" charset="0"/>
              <a:cs typeface="Times New Roman"/>
            </a:endParaRPr>
          </a:p>
          <a:p>
            <a:pPr marL="342900" indent="-342900">
              <a:spcAft>
                <a:spcPts val="300"/>
              </a:spcAft>
              <a:buFontTx/>
              <a:buChar char="-"/>
            </a:pPr>
            <a:endParaRPr lang="en-US" sz="2600" dirty="0">
              <a:latin typeface="Times" pitchFamily="2" charset="0"/>
              <a:cs typeface="Times New Roman"/>
            </a:endParaRPr>
          </a:p>
          <a:p>
            <a:pPr marL="342900" indent="-342900">
              <a:spcAft>
                <a:spcPts val="300"/>
              </a:spcAft>
              <a:buFontTx/>
              <a:buChar char="-"/>
            </a:pPr>
            <a:endParaRPr lang="en-US" sz="2600" dirty="0">
              <a:latin typeface="Times" pitchFamily="2" charset="0"/>
              <a:cs typeface="Times New Roman"/>
            </a:endParaRPr>
          </a:p>
          <a:p>
            <a:pPr marL="342900" indent="-342900">
              <a:spcAft>
                <a:spcPts val="300"/>
              </a:spcAft>
              <a:buFontTx/>
              <a:buChar char="-"/>
            </a:pPr>
            <a:endParaRPr lang="en-US" sz="2600" dirty="0">
              <a:latin typeface="Times" pitchFamily="2" charset="0"/>
              <a:cs typeface="Times New Roman"/>
            </a:endParaRPr>
          </a:p>
          <a:p>
            <a:pPr marL="342900" indent="-342900">
              <a:spcAft>
                <a:spcPts val="300"/>
              </a:spcAft>
              <a:buFontTx/>
              <a:buChar char="-"/>
            </a:pPr>
            <a:endParaRPr lang="en-US" sz="2600" dirty="0">
              <a:latin typeface="Times" pitchFamily="2" charset="0"/>
              <a:cs typeface="Times New Roman"/>
            </a:endParaRPr>
          </a:p>
          <a:p>
            <a:pPr marL="342900" indent="-342900">
              <a:spcAft>
                <a:spcPts val="300"/>
              </a:spcAft>
              <a:buFontTx/>
              <a:buChar char="-"/>
            </a:pPr>
            <a:endParaRPr lang="en-US" sz="2600" dirty="0">
              <a:latin typeface="Times" pitchFamily="2" charset="0"/>
              <a:cs typeface="Times New Roman"/>
            </a:endParaRPr>
          </a:p>
          <a:p>
            <a:pPr marL="342900" indent="-342900">
              <a:spcAft>
                <a:spcPts val="300"/>
              </a:spcAft>
              <a:buFontTx/>
              <a:buChar char="-"/>
            </a:pPr>
            <a:endParaRPr lang="en-US" sz="2600" dirty="0">
              <a:latin typeface="Times" pitchFamily="2" charset="0"/>
              <a:cs typeface="Times New Roman"/>
            </a:endParaRPr>
          </a:p>
          <a:p>
            <a:pPr marL="342900" indent="-342900">
              <a:spcAft>
                <a:spcPts val="300"/>
              </a:spcAft>
              <a:buFontTx/>
              <a:buChar char="-"/>
            </a:pPr>
            <a:endParaRPr lang="en-US" sz="2600" dirty="0">
              <a:latin typeface="Times" pitchFamily="2" charset="0"/>
              <a:cs typeface="Times New Roman"/>
            </a:endParaRPr>
          </a:p>
          <a:p>
            <a:pPr marL="342900" indent="-342900">
              <a:spcAft>
                <a:spcPts val="300"/>
              </a:spcAft>
              <a:buFontTx/>
              <a:buChar char="-"/>
            </a:pPr>
            <a:endParaRPr lang="en-US" sz="2600" dirty="0">
              <a:latin typeface="Times" pitchFamily="2" charset="0"/>
              <a:cs typeface="Times New Roman"/>
            </a:endParaRPr>
          </a:p>
          <a:p>
            <a:pPr marL="342900" indent="-342900">
              <a:spcAft>
                <a:spcPts val="300"/>
              </a:spcAft>
              <a:buFontTx/>
              <a:buChar char="-"/>
            </a:pPr>
            <a:endParaRPr lang="en-US" sz="2600" dirty="0">
              <a:latin typeface="Times" pitchFamily="2" charset="0"/>
              <a:cs typeface="Times New Roman"/>
            </a:endParaRPr>
          </a:p>
          <a:p>
            <a:pPr>
              <a:spcAft>
                <a:spcPts val="300"/>
              </a:spcAft>
            </a:pPr>
            <a:endParaRPr lang="en-US" sz="2600" dirty="0">
              <a:latin typeface="Times" pitchFamily="2" charset="0"/>
              <a:cs typeface="Times New Roman"/>
            </a:endParaRPr>
          </a:p>
          <a:p>
            <a:pPr marL="342900" indent="-342900">
              <a:spcAft>
                <a:spcPts val="300"/>
              </a:spcAft>
              <a:buFontTx/>
              <a:buChar char="-"/>
            </a:pPr>
            <a:endParaRPr lang="en-US" sz="2600" dirty="0">
              <a:highlight>
                <a:srgbClr val="FFFF00"/>
              </a:highlight>
              <a:latin typeface="Times" pitchFamily="2" charset="0"/>
              <a:cs typeface="Times New Roman"/>
            </a:endParaRPr>
          </a:p>
          <a:p>
            <a:pPr marL="342900" indent="-342900">
              <a:spcAft>
                <a:spcPts val="300"/>
              </a:spcAft>
              <a:buFontTx/>
              <a:buChar char="-"/>
            </a:pPr>
            <a:r>
              <a:rPr lang="en-US" sz="2600" dirty="0">
                <a:latin typeface="Times" pitchFamily="2" charset="0"/>
                <a:cs typeface="Times New Roman"/>
              </a:rPr>
              <a:t>Out of the 8 tagged turtles, only 6 are included in the subsequent analysis as these displayed migratory behavior while the other 2 remained resident at Fernando de Noronha. </a:t>
            </a:r>
          </a:p>
          <a:p>
            <a:pPr marL="342900" indent="-342900">
              <a:spcAft>
                <a:spcPts val="300"/>
              </a:spcAft>
              <a:buFontTx/>
              <a:buChar char="-"/>
            </a:pPr>
            <a:r>
              <a:rPr lang="en-US" sz="2600" dirty="0">
                <a:latin typeface="Times" pitchFamily="2" charset="0"/>
                <a:cs typeface="Times New Roman"/>
              </a:rPr>
              <a:t>Environmental variables included advective current velocity at the ocean surface, which was obtained from the NOAA Ocean Surface Current Analyses Real-time (OSCAR) database</a:t>
            </a:r>
            <a:r>
              <a:rPr lang="en-US" sz="2600" baseline="30000" dirty="0">
                <a:latin typeface="Times" pitchFamily="2" charset="0"/>
                <a:cs typeface="Times New Roman"/>
              </a:rPr>
              <a:t>4</a:t>
            </a:r>
            <a:r>
              <a:rPr lang="en-US" sz="2600" dirty="0">
                <a:latin typeface="Times" pitchFamily="2" charset="0"/>
                <a:cs typeface="Times New Roman"/>
              </a:rPr>
              <a:t>.</a:t>
            </a:r>
          </a:p>
          <a:p>
            <a:pPr marL="342900" indent="-342900">
              <a:spcAft>
                <a:spcPts val="300"/>
              </a:spcAft>
              <a:buFontTx/>
              <a:buChar char="-"/>
            </a:pPr>
            <a:r>
              <a:rPr lang="en-US" sz="2600" dirty="0">
                <a:latin typeface="Times" pitchFamily="2" charset="0"/>
                <a:cs typeface="Times New Roman"/>
              </a:rPr>
              <a:t>Commercial fishing effort (as determined from Brazil’s Vessel Monitoring System) was obtained from Global Fishing Watch and aggregated for all of 2020</a:t>
            </a:r>
            <a:r>
              <a:rPr lang="en-US" sz="2600" baseline="30000" dirty="0">
                <a:latin typeface="Times" pitchFamily="2" charset="0"/>
                <a:cs typeface="Times New Roman"/>
              </a:rPr>
              <a:t>5</a:t>
            </a:r>
            <a:r>
              <a:rPr lang="en-US" sz="2600" dirty="0">
                <a:latin typeface="Times" pitchFamily="2" charset="0"/>
                <a:cs typeface="Times New Roman"/>
              </a:rPr>
              <a:t>.</a:t>
            </a:r>
          </a:p>
          <a:p>
            <a:pPr marL="342900" indent="-342900">
              <a:spcAft>
                <a:spcPts val="300"/>
              </a:spcAft>
              <a:buFontTx/>
              <a:buChar char="-"/>
            </a:pPr>
            <a:r>
              <a:rPr lang="en-US" sz="2600" dirty="0">
                <a:latin typeface="Times" pitchFamily="2" charset="0"/>
                <a:cs typeface="Times New Roman"/>
              </a:rPr>
              <a:t>Consistent anchorage points (presence of at least 20 stationary vessels at some point since 2012) were gathered from Global Fishing Watch</a:t>
            </a:r>
            <a:r>
              <a:rPr lang="en-US" sz="2600" baseline="30000" dirty="0">
                <a:latin typeface="Times" pitchFamily="2" charset="0"/>
                <a:cs typeface="Times New Roman"/>
              </a:rPr>
              <a:t>5</a:t>
            </a:r>
            <a:r>
              <a:rPr lang="en-US" sz="2600" dirty="0">
                <a:latin typeface="Times" pitchFamily="2" charset="0"/>
                <a:cs typeface="Times New Roman"/>
              </a:rPr>
              <a:t> and used to account for human activity and boat mobilization.</a:t>
            </a:r>
          </a:p>
          <a:p>
            <a:pPr>
              <a:spcAft>
                <a:spcPts val="300"/>
              </a:spcAft>
            </a:pPr>
            <a:endParaRPr lang="en-US" sz="2500" dirty="0">
              <a:latin typeface="Times" pitchFamily="2" charset="0"/>
              <a:cs typeface="Times New Roman"/>
            </a:endParaRPr>
          </a:p>
          <a:p>
            <a:pPr>
              <a:spcAft>
                <a:spcPts val="300"/>
              </a:spcAft>
            </a:pPr>
            <a:r>
              <a:rPr lang="en-US" sz="2500" dirty="0">
                <a:latin typeface="Times" pitchFamily="2" charset="0"/>
                <a:cs typeface="Times New Roman"/>
              </a:rPr>
              <a:t> </a:t>
            </a:r>
            <a:endParaRPr lang="en-US" dirty="0"/>
          </a:p>
        </p:txBody>
      </p:sp>
      <p:pic>
        <p:nvPicPr>
          <p:cNvPr id="33" name="Picture 32" descr="Calendar&#10;&#10;Description automatically generated">
            <a:extLst>
              <a:ext uri="{FF2B5EF4-FFF2-40B4-BE49-F238E27FC236}">
                <a16:creationId xmlns:a16="http://schemas.microsoft.com/office/drawing/2014/main" id="{0B09628E-3BB3-6840-B16F-CDCB7EEDF1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883" y="19894589"/>
            <a:ext cx="7567812" cy="719451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13F52BA-529A-2D43-A041-A17616158CE5}"/>
              </a:ext>
            </a:extLst>
          </p:cNvPr>
          <p:cNvSpPr txBox="1"/>
          <p:nvPr/>
        </p:nvSpPr>
        <p:spPr>
          <a:xfrm>
            <a:off x="8993882" y="19894589"/>
            <a:ext cx="47439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latin typeface="Times" pitchFamily="2" charset="0"/>
              </a:rPr>
              <a:t>Figure 1. </a:t>
            </a:r>
            <a:r>
              <a:rPr lang="en-US" sz="2600" dirty="0">
                <a:latin typeface="Times" pitchFamily="2" charset="0"/>
              </a:rPr>
              <a:t>Net-squared displacement (NSD) was plotted over time to visually determine the start/end dates of migratory periods </a:t>
            </a:r>
            <a:r>
              <a:rPr lang="en-US" sz="2600" dirty="0">
                <a:solidFill>
                  <a:srgbClr val="000000"/>
                </a:solidFill>
                <a:latin typeface="Times" pitchFamily="2" charset="0"/>
                <a:cs typeface="Times New Roman"/>
              </a:rPr>
              <a:t>for 8 post-breeding adult male green turtles.</a:t>
            </a:r>
            <a:endParaRPr lang="en-US" sz="2600" dirty="0">
              <a:latin typeface="Times" pitchFamily="2" charset="0"/>
            </a:endParaRPr>
          </a:p>
        </p:txBody>
      </p:sp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10F7CCA0-4210-A247-AB03-61A69A50F53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3031" b="24032"/>
          <a:stretch/>
        </p:blipFill>
        <p:spPr>
          <a:xfrm>
            <a:off x="30203946" y="7084965"/>
            <a:ext cx="12637132" cy="74568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3D5D968-5067-FB41-B5F1-CE14E68276C3}"/>
              </a:ext>
            </a:extLst>
          </p:cNvPr>
          <p:cNvSpPr txBox="1"/>
          <p:nvPr/>
        </p:nvSpPr>
        <p:spPr>
          <a:xfrm>
            <a:off x="15245509" y="15951428"/>
            <a:ext cx="130550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latin typeface="Times" pitchFamily="2" charset="0"/>
              </a:rPr>
              <a:t>Figure 2</a:t>
            </a:r>
            <a:r>
              <a:rPr lang="en-US" sz="2600" i="1" dirty="0">
                <a:latin typeface="Times" pitchFamily="2" charset="0"/>
              </a:rPr>
              <a:t>. </a:t>
            </a:r>
            <a:r>
              <a:rPr lang="en-US" sz="2600" dirty="0">
                <a:solidFill>
                  <a:srgbClr val="000000"/>
                </a:solidFill>
                <a:latin typeface="Times" pitchFamily="2" charset="0"/>
                <a:cs typeface="Times New Roman"/>
              </a:rPr>
              <a:t>Migratory corridors are shown for 6 post-breeding adult male green turtles with respect to ocean current velocity at the sea surface during January 2020. </a:t>
            </a:r>
            <a:endParaRPr lang="en-US" sz="2600" dirty="0">
              <a:latin typeface="Times" pitchFamily="2" charset="0"/>
            </a:endParaRPr>
          </a:p>
        </p:txBody>
      </p:sp>
      <p:pic>
        <p:nvPicPr>
          <p:cNvPr id="43" name="Picture 42" descr="A picture containing chart&#10;&#10;Description automatically generated">
            <a:extLst>
              <a:ext uri="{FF2B5EF4-FFF2-40B4-BE49-F238E27FC236}">
                <a16:creationId xmlns:a16="http://schemas.microsoft.com/office/drawing/2014/main" id="{8993200B-2B2D-5041-8C3C-259A5D2D2E5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6900" b="14765"/>
          <a:stretch/>
        </p:blipFill>
        <p:spPr>
          <a:xfrm>
            <a:off x="15201304" y="7360794"/>
            <a:ext cx="13003956" cy="8020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88BB084-6B23-D546-9814-6A24931EA765}"/>
              </a:ext>
            </a:extLst>
          </p:cNvPr>
          <p:cNvSpPr txBox="1"/>
          <p:nvPr/>
        </p:nvSpPr>
        <p:spPr>
          <a:xfrm>
            <a:off x="15164644" y="6377079"/>
            <a:ext cx="14258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2283F"/>
                </a:solidFill>
                <a:latin typeface="Times" pitchFamily="2" charset="0"/>
              </a:rPr>
              <a:t>Results</a:t>
            </a:r>
            <a:endParaRPr lang="en-US" sz="2800" b="1" dirty="0">
              <a:solidFill>
                <a:srgbClr val="82283F"/>
              </a:solidFill>
              <a:latin typeface="Times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357A7EB-87D3-B646-B721-AC95613E1428}"/>
              </a:ext>
            </a:extLst>
          </p:cNvPr>
          <p:cNvSpPr txBox="1"/>
          <p:nvPr/>
        </p:nvSpPr>
        <p:spPr>
          <a:xfrm>
            <a:off x="30133288" y="14842455"/>
            <a:ext cx="126371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latin typeface="Times" pitchFamily="2" charset="0"/>
              </a:rPr>
              <a:t>Figure 4</a:t>
            </a:r>
            <a:r>
              <a:rPr lang="en-US" sz="2600" i="1" dirty="0">
                <a:latin typeface="Times" pitchFamily="2" charset="0"/>
              </a:rPr>
              <a:t>. </a:t>
            </a:r>
            <a:r>
              <a:rPr lang="en-US" sz="2600" dirty="0">
                <a:solidFill>
                  <a:srgbClr val="000000"/>
                </a:solidFill>
                <a:latin typeface="Times" pitchFamily="2" charset="0"/>
                <a:cs typeface="Times New Roman"/>
              </a:rPr>
              <a:t>The presence of frequently utilized anchorage locations (where at least 20 unique vessels remained stationary at some point since 2012) are shown with respect to the migratory corridors of 6 post-breeding adult male green turtles.</a:t>
            </a:r>
            <a:endParaRPr lang="en-US" sz="26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C088787-0234-0E42-B201-45BEF33AD02A}"/>
              </a:ext>
            </a:extLst>
          </p:cNvPr>
          <p:cNvSpPr/>
          <p:nvPr/>
        </p:nvSpPr>
        <p:spPr>
          <a:xfrm>
            <a:off x="505620" y="12086887"/>
            <a:ext cx="13456753" cy="2664898"/>
          </a:xfrm>
          <a:prstGeom prst="rect">
            <a:avLst/>
          </a:prstGeom>
          <a:solidFill>
            <a:srgbClr val="CEB888"/>
          </a:solidFill>
          <a:ln>
            <a:solidFill>
              <a:srgbClr val="CEB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AC6CD32-9DA2-A44D-89C1-A997971E9045}"/>
              </a:ext>
            </a:extLst>
          </p:cNvPr>
          <p:cNvSpPr txBox="1"/>
          <p:nvPr/>
        </p:nvSpPr>
        <p:spPr>
          <a:xfrm>
            <a:off x="560914" y="12107438"/>
            <a:ext cx="13375379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4000" b="1" dirty="0">
                <a:solidFill>
                  <a:srgbClr val="82283F"/>
                </a:solidFill>
                <a:latin typeface="Times" pitchFamily="2" charset="0"/>
              </a:rPr>
              <a:t>Objectives</a:t>
            </a:r>
          </a:p>
          <a:p>
            <a:pPr marL="285750" indent="-285750">
              <a:buFontTx/>
              <a:buChar char="-"/>
            </a:pPr>
            <a:r>
              <a:rPr lang="en-US" sz="2600" dirty="0">
                <a:latin typeface="Times" pitchFamily="2" charset="0"/>
              </a:rPr>
              <a:t>Understand how natural and anthropogenic factors affect functional connectivity of green turtles (</a:t>
            </a:r>
            <a:r>
              <a:rPr lang="en-US" sz="2600" i="1" dirty="0">
                <a:latin typeface="Times" pitchFamily="2" charset="0"/>
              </a:rPr>
              <a:t>Chelonia mydas</a:t>
            </a:r>
            <a:r>
              <a:rPr lang="en-US" sz="2600" dirty="0">
                <a:latin typeface="Times" pitchFamily="2" charset="0"/>
              </a:rPr>
              <a:t>) between an island rookery and coastal foraging ground.</a:t>
            </a:r>
          </a:p>
          <a:p>
            <a:pPr marL="285750" indent="-285750">
              <a:buFontTx/>
              <a:buChar char="-"/>
            </a:pPr>
            <a:r>
              <a:rPr lang="en-US" sz="2600" dirty="0">
                <a:latin typeface="Times" pitchFamily="2" charset="0"/>
              </a:rPr>
              <a:t>Compare seascape permeability to empirical turtle tracks to determine whether they use paths with the lowest estimated seascape resistance or use alternative corridors.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CCE0B81-3F91-624A-B1A4-B6321FA16A1D}"/>
              </a:ext>
            </a:extLst>
          </p:cNvPr>
          <p:cNvSpPr/>
          <p:nvPr/>
        </p:nvSpPr>
        <p:spPr>
          <a:xfrm>
            <a:off x="29633136" y="17965728"/>
            <a:ext cx="13585276" cy="3612093"/>
          </a:xfrm>
          <a:prstGeom prst="rect">
            <a:avLst/>
          </a:prstGeom>
          <a:solidFill>
            <a:srgbClr val="CEB888"/>
          </a:solidFill>
          <a:ln>
            <a:solidFill>
              <a:srgbClr val="CEB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9B8E595-7C8E-8443-AFD8-F079833D6288}"/>
              </a:ext>
            </a:extLst>
          </p:cNvPr>
          <p:cNvSpPr txBox="1"/>
          <p:nvPr/>
        </p:nvSpPr>
        <p:spPr>
          <a:xfrm>
            <a:off x="29837694" y="18045792"/>
            <a:ext cx="131761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82283F"/>
                </a:solidFill>
                <a:latin typeface="Times" pitchFamily="2" charset="0"/>
              </a:rPr>
              <a:t>Future Directions </a:t>
            </a:r>
            <a:endParaRPr lang="en-US" sz="3600" b="1" dirty="0">
              <a:solidFill>
                <a:srgbClr val="82283F"/>
              </a:solidFill>
              <a:latin typeface="Times" pitchFamily="2" charset="0"/>
            </a:endParaRPr>
          </a:p>
          <a:p>
            <a:pPr marL="342900" indent="-342900">
              <a:buFontTx/>
              <a:buChar char="-"/>
            </a:pPr>
            <a:r>
              <a:rPr lang="en-US" sz="2600" dirty="0">
                <a:latin typeface="Times" pitchFamily="2" charset="0"/>
              </a:rPr>
              <a:t>Inclusion of additional variables, such as Earth’s geomagnetic field and carrier-vessel trajectories.</a:t>
            </a:r>
          </a:p>
          <a:p>
            <a:pPr marL="342900" indent="-342900">
              <a:buFontTx/>
              <a:buChar char="-"/>
            </a:pPr>
            <a:r>
              <a:rPr lang="en-US" sz="2600" dirty="0">
                <a:latin typeface="Times" pitchFamily="2" charset="0"/>
              </a:rPr>
              <a:t>The development of a model to estimate habitat selection during the migratory period.</a:t>
            </a:r>
          </a:p>
          <a:p>
            <a:pPr marL="342900" indent="-342900">
              <a:buFontTx/>
              <a:buChar char="-"/>
            </a:pPr>
            <a:r>
              <a:rPr lang="en-US" sz="2600" dirty="0">
                <a:latin typeface="Times" pitchFamily="2" charset="0"/>
              </a:rPr>
              <a:t>Using results of the habitat selection model as input to estimate permeability of the seascape.</a:t>
            </a:r>
          </a:p>
          <a:p>
            <a:pPr marL="342900" indent="-342900">
              <a:buFontTx/>
              <a:buChar char="-"/>
            </a:pPr>
            <a:r>
              <a:rPr lang="en-US" sz="2600" dirty="0">
                <a:latin typeface="Times" pitchFamily="2" charset="0"/>
              </a:rPr>
              <a:t>Determine how closely the observed empirical turtle tracks overlap with predicted migratory corridors from the model and try to understand reasons for any deviations.</a:t>
            </a:r>
          </a:p>
          <a:p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BA86843-AF55-224D-A913-74DD5CC76246}"/>
              </a:ext>
            </a:extLst>
          </p:cNvPr>
          <p:cNvSpPr txBox="1"/>
          <p:nvPr/>
        </p:nvSpPr>
        <p:spPr>
          <a:xfrm>
            <a:off x="601820" y="6210184"/>
            <a:ext cx="13261470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4000" b="1" dirty="0">
                <a:solidFill>
                  <a:srgbClr val="82283F"/>
                </a:solidFill>
                <a:latin typeface="Times" pitchFamily="2" charset="0"/>
              </a:rPr>
              <a:t>Introduction</a:t>
            </a:r>
          </a:p>
          <a:p>
            <a:pPr marL="342900" indent="-342900">
              <a:buFontTx/>
              <a:buChar char="-"/>
            </a:pPr>
            <a:r>
              <a:rPr lang="en-US" sz="2600" dirty="0">
                <a:latin typeface="Times" pitchFamily="2" charset="0"/>
              </a:rPr>
              <a:t>Understanding the drivers of marine animal movement is crucial in the effort to mitigate adverse impacts of anthropogenic activities and changing environments on landscape connectivity</a:t>
            </a:r>
            <a:r>
              <a:rPr lang="en-US" sz="2600" baseline="30000" dirty="0">
                <a:latin typeface="Times" pitchFamily="2" charset="0"/>
              </a:rPr>
              <a:t>1</a:t>
            </a:r>
            <a:r>
              <a:rPr lang="en-US" sz="2600" dirty="0">
                <a:latin typeface="Times" pitchFamily="2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US" sz="2600" dirty="0">
                <a:latin typeface="Times" pitchFamily="2" charset="0"/>
              </a:rPr>
              <a:t>Long-distance movement patterns are affected by a number of internal (e.g., navigation, homing) and external factors (e.g., ocean currents, human development) that influence the location of migratory corridors for a given species.</a:t>
            </a:r>
          </a:p>
          <a:p>
            <a:pPr marL="342900" indent="-342900">
              <a:buFontTx/>
              <a:buChar char="-"/>
            </a:pPr>
            <a:r>
              <a:rPr lang="en-US" sz="2600" dirty="0">
                <a:latin typeface="Times" pitchFamily="2" charset="0"/>
              </a:rPr>
              <a:t>Seascape permeability is an underexplored topic as barriers in least cost paths do not appear as evident as those in terrestrial environments.</a:t>
            </a:r>
          </a:p>
          <a:p>
            <a:pPr marL="342900" indent="-342900">
              <a:buFontTx/>
              <a:buChar char="-"/>
            </a:pPr>
            <a:r>
              <a:rPr lang="en-US" sz="2600" dirty="0">
                <a:latin typeface="Times" pitchFamily="2" charset="0"/>
              </a:rPr>
              <a:t>There is a lack of information on the spatial ecology of adult male sea turtles since they are encountered and tagged much less frequently than nesting females and juveniles.</a:t>
            </a:r>
            <a:endParaRPr lang="en-US" sz="2500" dirty="0">
              <a:latin typeface="Times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282F714-23C6-B847-9B04-D67905009AF2}"/>
              </a:ext>
            </a:extLst>
          </p:cNvPr>
          <p:cNvSpPr txBox="1"/>
          <p:nvPr/>
        </p:nvSpPr>
        <p:spPr>
          <a:xfrm>
            <a:off x="18064584" y="11357747"/>
            <a:ext cx="194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A34EFBC-5C9E-2447-A753-F4CB1D9F7FFF}"/>
              </a:ext>
            </a:extLst>
          </p:cNvPr>
          <p:cNvSpPr txBox="1"/>
          <p:nvPr/>
        </p:nvSpPr>
        <p:spPr>
          <a:xfrm>
            <a:off x="25875144" y="24685593"/>
            <a:ext cx="22699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Industrial and Port Complex of Suape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64B5-AEB3-5140-A8A2-80E98FC18522}"/>
              </a:ext>
            </a:extLst>
          </p:cNvPr>
          <p:cNvSpPr txBox="1"/>
          <p:nvPr/>
        </p:nvSpPr>
        <p:spPr>
          <a:xfrm>
            <a:off x="-36445371" y="241662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92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2762</TotalTime>
  <Words>954</Words>
  <Application>Microsoft Macintosh PowerPoint</Application>
  <PresentationFormat>Custom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Rivas</dc:creator>
  <cp:lastModifiedBy>Margaret Rivas</cp:lastModifiedBy>
  <cp:revision>9</cp:revision>
  <dcterms:created xsi:type="dcterms:W3CDTF">2022-01-27T00:03:01Z</dcterms:created>
  <dcterms:modified xsi:type="dcterms:W3CDTF">2022-03-06T20:56:00Z</dcterms:modified>
</cp:coreProperties>
</file>