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9" r:id="rId1"/>
  </p:sldMasterIdLst>
  <p:notesMasterIdLst>
    <p:notesMasterId r:id="rId3"/>
  </p:notesMasterIdLst>
  <p:sldIdLst>
    <p:sldId id="256" r:id="rId2"/>
  </p:sldIdLst>
  <p:sldSz cx="438912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8328" userDrawn="1">
          <p15:clr>
            <a:srgbClr val="A4A3A4"/>
          </p15:clr>
        </p15:guide>
        <p15:guide id="2" pos="7704" userDrawn="1">
          <p15:clr>
            <a:srgbClr val="A4A3A4"/>
          </p15:clr>
        </p15:guide>
        <p15:guide id="3" pos="19320" userDrawn="1">
          <p15:clr>
            <a:srgbClr val="A4A3A4"/>
          </p15:clr>
        </p15:guide>
        <p15:guide id="4" pos="20064" userDrawn="1">
          <p15:clr>
            <a:srgbClr val="A4A3A4"/>
          </p15:clr>
        </p15:guide>
        <p15:guide id="5" pos="27072" userDrawn="1">
          <p15:clr>
            <a:srgbClr val="A4A3A4"/>
          </p15:clr>
        </p15:guide>
        <p15:guide id="6" pos="576" userDrawn="1">
          <p15:clr>
            <a:srgbClr val="A4A3A4"/>
          </p15:clr>
        </p15:guide>
        <p15:guide id="7" orient="horz"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2F40"/>
    <a:srgbClr val="772F3F"/>
    <a:srgbClr val="A83600"/>
    <a:srgbClr val="9B0300"/>
    <a:srgbClr val="7E0503"/>
    <a:srgbClr val="8614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6"/>
    <p:restoredTop sz="94694"/>
  </p:normalViewPr>
  <p:slideViewPr>
    <p:cSldViewPr snapToGrid="0" snapToObjects="1">
      <p:cViewPr>
        <p:scale>
          <a:sx n="25" d="100"/>
          <a:sy n="25" d="100"/>
        </p:scale>
        <p:origin x="2096" y="112"/>
      </p:cViewPr>
      <p:guideLst>
        <p:guide pos="8328"/>
        <p:guide pos="7704"/>
        <p:guide pos="19320"/>
        <p:guide pos="20064"/>
        <p:guide pos="27072"/>
        <p:guide pos="576"/>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039CC-DE6C-2F4B-B87D-EB6CD6AE84B8}" type="datetimeFigureOut">
              <a:rPr lang="en-US" smtClean="0"/>
              <a:t>3/2/22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CDE14-D9EB-6B47-ADAE-DEF5076826E7}" type="slidenum">
              <a:rPr lang="en-US" smtClean="0"/>
              <a:t>‹#›</a:t>
            </a:fld>
            <a:endParaRPr lang="en-US"/>
          </a:p>
        </p:txBody>
      </p:sp>
    </p:spTree>
    <p:extLst>
      <p:ext uri="{BB962C8B-B14F-4D97-AF65-F5344CB8AC3E}">
        <p14:creationId xmlns:p14="http://schemas.microsoft.com/office/powerpoint/2010/main" val="3868620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CDE14-D9EB-6B47-ADAE-DEF5076826E7}" type="slidenum">
              <a:rPr lang="en-US" smtClean="0"/>
              <a:t>1</a:t>
            </a:fld>
            <a:endParaRPr lang="en-US"/>
          </a:p>
        </p:txBody>
      </p:sp>
    </p:spTree>
    <p:extLst>
      <p:ext uri="{BB962C8B-B14F-4D97-AF65-F5344CB8AC3E}">
        <p14:creationId xmlns:p14="http://schemas.microsoft.com/office/powerpoint/2010/main" val="163834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807AE-2B7F-AC49-B67A-F513D5086C00}"/>
              </a:ext>
            </a:extLst>
          </p:cNvPr>
          <p:cNvSpPr>
            <a:spLocks noGrp="1"/>
          </p:cNvSpPr>
          <p:nvPr>
            <p:ph type="ctrTitle"/>
          </p:nvPr>
        </p:nvSpPr>
        <p:spPr>
          <a:xfrm>
            <a:off x="5486400" y="5387342"/>
            <a:ext cx="32918400" cy="11460480"/>
          </a:xfrm>
        </p:spPr>
        <p:txBody>
          <a:bodyPr anchor="b"/>
          <a:lstStyle>
            <a:lvl1pPr algn="ctr">
              <a:defRPr sz="21600"/>
            </a:lvl1pPr>
          </a:lstStyle>
          <a:p>
            <a:r>
              <a:rPr lang="en-US"/>
              <a:t>Click to edit Master title style</a:t>
            </a:r>
          </a:p>
        </p:txBody>
      </p:sp>
      <p:sp>
        <p:nvSpPr>
          <p:cNvPr id="3" name="Subtitle 2">
            <a:extLst>
              <a:ext uri="{FF2B5EF4-FFF2-40B4-BE49-F238E27FC236}">
                <a16:creationId xmlns:a16="http://schemas.microsoft.com/office/drawing/2014/main" id="{D3A0966F-A060-324B-B10F-28D2218CB353}"/>
              </a:ext>
            </a:extLst>
          </p:cNvPr>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p>
        </p:txBody>
      </p:sp>
      <p:sp>
        <p:nvSpPr>
          <p:cNvPr id="4" name="Date Placeholder 3">
            <a:extLst>
              <a:ext uri="{FF2B5EF4-FFF2-40B4-BE49-F238E27FC236}">
                <a16:creationId xmlns:a16="http://schemas.microsoft.com/office/drawing/2014/main" id="{DB511DD2-4841-D140-AC54-65673371B332}"/>
              </a:ext>
            </a:extLst>
          </p:cNvPr>
          <p:cNvSpPr>
            <a:spLocks noGrp="1"/>
          </p:cNvSpPr>
          <p:nvPr>
            <p:ph type="dt" sz="half" idx="10"/>
          </p:nvPr>
        </p:nvSpPr>
        <p:spPr/>
        <p:txBody>
          <a:bodyPr/>
          <a:lstStyle/>
          <a:p>
            <a:fld id="{F2675A80-B7C3-8342-9DC0-D3BD98414722}" type="datetimeFigureOut">
              <a:rPr lang="en-US" smtClean="0"/>
              <a:t>3/2/22</a:t>
            </a:fld>
            <a:endParaRPr lang="en-US"/>
          </a:p>
        </p:txBody>
      </p:sp>
      <p:sp>
        <p:nvSpPr>
          <p:cNvPr id="5" name="Footer Placeholder 4">
            <a:extLst>
              <a:ext uri="{FF2B5EF4-FFF2-40B4-BE49-F238E27FC236}">
                <a16:creationId xmlns:a16="http://schemas.microsoft.com/office/drawing/2014/main" id="{F4C86824-F904-FA4E-A6AA-BE2B3409B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2842E-90BC-F24D-ADE9-7054C0A4D092}"/>
              </a:ext>
            </a:extLst>
          </p:cNvPr>
          <p:cNvSpPr>
            <a:spLocks noGrp="1"/>
          </p:cNvSpPr>
          <p:nvPr>
            <p:ph type="sldNum" sz="quarter" idx="12"/>
          </p:nvPr>
        </p:nvSpPr>
        <p:spPr/>
        <p:txBody>
          <a:bodyPr/>
          <a:lstStyle/>
          <a:p>
            <a:fld id="{CD1D3CE8-BF82-4E44-812C-ABDB000409C6}" type="slidenum">
              <a:rPr lang="en-US" smtClean="0"/>
              <a:t>‹#›</a:t>
            </a:fld>
            <a:endParaRPr lang="en-US"/>
          </a:p>
        </p:txBody>
      </p:sp>
    </p:spTree>
    <p:extLst>
      <p:ext uri="{BB962C8B-B14F-4D97-AF65-F5344CB8AC3E}">
        <p14:creationId xmlns:p14="http://schemas.microsoft.com/office/powerpoint/2010/main" val="3636074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578D4-8A1C-C14F-BAF6-1C429EB2F7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D62B63-49E5-D943-ADF4-9D2F61AC2A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A8E8F-C0E0-7D44-9F99-6D84402FF34B}"/>
              </a:ext>
            </a:extLst>
          </p:cNvPr>
          <p:cNvSpPr>
            <a:spLocks noGrp="1"/>
          </p:cNvSpPr>
          <p:nvPr>
            <p:ph type="dt" sz="half" idx="10"/>
          </p:nvPr>
        </p:nvSpPr>
        <p:spPr/>
        <p:txBody>
          <a:bodyPr/>
          <a:lstStyle/>
          <a:p>
            <a:fld id="{F2675A80-B7C3-8342-9DC0-D3BD98414722}" type="datetimeFigureOut">
              <a:rPr lang="en-US" smtClean="0"/>
              <a:t>3/2/22</a:t>
            </a:fld>
            <a:endParaRPr lang="en-US"/>
          </a:p>
        </p:txBody>
      </p:sp>
      <p:sp>
        <p:nvSpPr>
          <p:cNvPr id="5" name="Footer Placeholder 4">
            <a:extLst>
              <a:ext uri="{FF2B5EF4-FFF2-40B4-BE49-F238E27FC236}">
                <a16:creationId xmlns:a16="http://schemas.microsoft.com/office/drawing/2014/main" id="{8ED0D18C-FA26-A641-83C4-0B8043D73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02427-CAA5-C347-8357-A608A8740E1F}"/>
              </a:ext>
            </a:extLst>
          </p:cNvPr>
          <p:cNvSpPr>
            <a:spLocks noGrp="1"/>
          </p:cNvSpPr>
          <p:nvPr>
            <p:ph type="sldNum" sz="quarter" idx="12"/>
          </p:nvPr>
        </p:nvSpPr>
        <p:spPr/>
        <p:txBody>
          <a:bodyPr/>
          <a:lstStyle/>
          <a:p>
            <a:fld id="{CD1D3CE8-BF82-4E44-812C-ABDB000409C6}" type="slidenum">
              <a:rPr lang="en-US" smtClean="0"/>
              <a:t>‹#›</a:t>
            </a:fld>
            <a:endParaRPr lang="en-US"/>
          </a:p>
        </p:txBody>
      </p:sp>
    </p:spTree>
    <p:extLst>
      <p:ext uri="{BB962C8B-B14F-4D97-AF65-F5344CB8AC3E}">
        <p14:creationId xmlns:p14="http://schemas.microsoft.com/office/powerpoint/2010/main" val="3653260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848548-0C63-3447-9F02-3E535B19FE9E}"/>
              </a:ext>
            </a:extLst>
          </p:cNvPr>
          <p:cNvSpPr>
            <a:spLocks noGrp="1"/>
          </p:cNvSpPr>
          <p:nvPr>
            <p:ph type="title" orient="vert"/>
          </p:nvPr>
        </p:nvSpPr>
        <p:spPr>
          <a:xfrm>
            <a:off x="31409640" y="1752600"/>
            <a:ext cx="9464040" cy="278968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A4ADD9-45FE-C342-ACE9-6A1EE02BE44D}"/>
              </a:ext>
            </a:extLst>
          </p:cNvPr>
          <p:cNvSpPr>
            <a:spLocks noGrp="1"/>
          </p:cNvSpPr>
          <p:nvPr>
            <p:ph type="body" orient="vert" idx="1"/>
          </p:nvPr>
        </p:nvSpPr>
        <p:spPr>
          <a:xfrm>
            <a:off x="3017520"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07CE8E-0E62-9244-AC10-5146B8E62C6E}"/>
              </a:ext>
            </a:extLst>
          </p:cNvPr>
          <p:cNvSpPr>
            <a:spLocks noGrp="1"/>
          </p:cNvSpPr>
          <p:nvPr>
            <p:ph type="dt" sz="half" idx="10"/>
          </p:nvPr>
        </p:nvSpPr>
        <p:spPr/>
        <p:txBody>
          <a:bodyPr/>
          <a:lstStyle/>
          <a:p>
            <a:fld id="{F2675A80-B7C3-8342-9DC0-D3BD98414722}" type="datetimeFigureOut">
              <a:rPr lang="en-US" smtClean="0"/>
              <a:t>3/2/22</a:t>
            </a:fld>
            <a:endParaRPr lang="en-US"/>
          </a:p>
        </p:txBody>
      </p:sp>
      <p:sp>
        <p:nvSpPr>
          <p:cNvPr id="5" name="Footer Placeholder 4">
            <a:extLst>
              <a:ext uri="{FF2B5EF4-FFF2-40B4-BE49-F238E27FC236}">
                <a16:creationId xmlns:a16="http://schemas.microsoft.com/office/drawing/2014/main" id="{6A0356EA-4662-9F4C-AEC1-EFCDC5F7EF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C0F09E-07BC-B74A-9C79-30DAB985C2F9}"/>
              </a:ext>
            </a:extLst>
          </p:cNvPr>
          <p:cNvSpPr>
            <a:spLocks noGrp="1"/>
          </p:cNvSpPr>
          <p:nvPr>
            <p:ph type="sldNum" sz="quarter" idx="12"/>
          </p:nvPr>
        </p:nvSpPr>
        <p:spPr/>
        <p:txBody>
          <a:bodyPr/>
          <a:lstStyle/>
          <a:p>
            <a:fld id="{CD1D3CE8-BF82-4E44-812C-ABDB000409C6}" type="slidenum">
              <a:rPr lang="en-US" smtClean="0"/>
              <a:t>‹#›</a:t>
            </a:fld>
            <a:endParaRPr lang="en-US"/>
          </a:p>
        </p:txBody>
      </p:sp>
    </p:spTree>
    <p:extLst>
      <p:ext uri="{BB962C8B-B14F-4D97-AF65-F5344CB8AC3E}">
        <p14:creationId xmlns:p14="http://schemas.microsoft.com/office/powerpoint/2010/main" val="414572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E38B-DEB2-2340-AF14-1062AA89DE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243CFE-D89D-534E-9E07-3FF9654FA6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949A16-FF6C-BD48-93DF-9B3E94B44C8F}"/>
              </a:ext>
            </a:extLst>
          </p:cNvPr>
          <p:cNvSpPr>
            <a:spLocks noGrp="1"/>
          </p:cNvSpPr>
          <p:nvPr>
            <p:ph type="dt" sz="half" idx="10"/>
          </p:nvPr>
        </p:nvSpPr>
        <p:spPr/>
        <p:txBody>
          <a:bodyPr/>
          <a:lstStyle/>
          <a:p>
            <a:fld id="{F2675A80-B7C3-8342-9DC0-D3BD98414722}" type="datetimeFigureOut">
              <a:rPr lang="en-US" smtClean="0"/>
              <a:t>3/2/22</a:t>
            </a:fld>
            <a:endParaRPr lang="en-US"/>
          </a:p>
        </p:txBody>
      </p:sp>
      <p:sp>
        <p:nvSpPr>
          <p:cNvPr id="5" name="Footer Placeholder 4">
            <a:extLst>
              <a:ext uri="{FF2B5EF4-FFF2-40B4-BE49-F238E27FC236}">
                <a16:creationId xmlns:a16="http://schemas.microsoft.com/office/drawing/2014/main" id="{2ED2E40D-8DDD-1249-A71F-5E76C36E6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FF6C1-921F-064E-AEF4-F72ED9B65236}"/>
              </a:ext>
            </a:extLst>
          </p:cNvPr>
          <p:cNvSpPr>
            <a:spLocks noGrp="1"/>
          </p:cNvSpPr>
          <p:nvPr>
            <p:ph type="sldNum" sz="quarter" idx="12"/>
          </p:nvPr>
        </p:nvSpPr>
        <p:spPr/>
        <p:txBody>
          <a:bodyPr/>
          <a:lstStyle/>
          <a:p>
            <a:fld id="{CD1D3CE8-BF82-4E44-812C-ABDB000409C6}" type="slidenum">
              <a:rPr lang="en-US" smtClean="0"/>
              <a:t>‹#›</a:t>
            </a:fld>
            <a:endParaRPr lang="en-US"/>
          </a:p>
        </p:txBody>
      </p:sp>
    </p:spTree>
    <p:extLst>
      <p:ext uri="{BB962C8B-B14F-4D97-AF65-F5344CB8AC3E}">
        <p14:creationId xmlns:p14="http://schemas.microsoft.com/office/powerpoint/2010/main" val="3060111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169E1-F646-9E4B-A81D-F5404B81C6B0}"/>
              </a:ext>
            </a:extLst>
          </p:cNvPr>
          <p:cNvSpPr>
            <a:spLocks noGrp="1"/>
          </p:cNvSpPr>
          <p:nvPr>
            <p:ph type="title"/>
          </p:nvPr>
        </p:nvSpPr>
        <p:spPr>
          <a:xfrm>
            <a:off x="2994660" y="8206745"/>
            <a:ext cx="37856160" cy="13693138"/>
          </a:xfrm>
        </p:spPr>
        <p:txBody>
          <a:bodyPr anchor="b"/>
          <a:lstStyle>
            <a:lvl1pPr>
              <a:defRPr sz="21600"/>
            </a:lvl1pPr>
          </a:lstStyle>
          <a:p>
            <a:r>
              <a:rPr lang="en-US"/>
              <a:t>Click to edit Master title style</a:t>
            </a:r>
          </a:p>
        </p:txBody>
      </p:sp>
      <p:sp>
        <p:nvSpPr>
          <p:cNvPr id="3" name="Text Placeholder 2">
            <a:extLst>
              <a:ext uri="{FF2B5EF4-FFF2-40B4-BE49-F238E27FC236}">
                <a16:creationId xmlns:a16="http://schemas.microsoft.com/office/drawing/2014/main" id="{5A985D29-51B1-7948-9B13-61C14379F583}"/>
              </a:ext>
            </a:extLst>
          </p:cNvPr>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1FBF9A-AB32-A840-A2C7-E6A1F834DE1F}"/>
              </a:ext>
            </a:extLst>
          </p:cNvPr>
          <p:cNvSpPr>
            <a:spLocks noGrp="1"/>
          </p:cNvSpPr>
          <p:nvPr>
            <p:ph type="dt" sz="half" idx="10"/>
          </p:nvPr>
        </p:nvSpPr>
        <p:spPr/>
        <p:txBody>
          <a:bodyPr/>
          <a:lstStyle/>
          <a:p>
            <a:fld id="{F2675A80-B7C3-8342-9DC0-D3BD98414722}" type="datetimeFigureOut">
              <a:rPr lang="en-US" smtClean="0"/>
              <a:t>3/2/22</a:t>
            </a:fld>
            <a:endParaRPr lang="en-US"/>
          </a:p>
        </p:txBody>
      </p:sp>
      <p:sp>
        <p:nvSpPr>
          <p:cNvPr id="5" name="Footer Placeholder 4">
            <a:extLst>
              <a:ext uri="{FF2B5EF4-FFF2-40B4-BE49-F238E27FC236}">
                <a16:creationId xmlns:a16="http://schemas.microsoft.com/office/drawing/2014/main" id="{D38A588F-C901-934A-A871-60C3C68A4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13E99-6FEA-8443-AE69-14CD77C40CA0}"/>
              </a:ext>
            </a:extLst>
          </p:cNvPr>
          <p:cNvSpPr>
            <a:spLocks noGrp="1"/>
          </p:cNvSpPr>
          <p:nvPr>
            <p:ph type="sldNum" sz="quarter" idx="12"/>
          </p:nvPr>
        </p:nvSpPr>
        <p:spPr/>
        <p:txBody>
          <a:bodyPr/>
          <a:lstStyle/>
          <a:p>
            <a:fld id="{CD1D3CE8-BF82-4E44-812C-ABDB000409C6}" type="slidenum">
              <a:rPr lang="en-US" smtClean="0"/>
              <a:t>‹#›</a:t>
            </a:fld>
            <a:endParaRPr lang="en-US"/>
          </a:p>
        </p:txBody>
      </p:sp>
    </p:spTree>
    <p:extLst>
      <p:ext uri="{BB962C8B-B14F-4D97-AF65-F5344CB8AC3E}">
        <p14:creationId xmlns:p14="http://schemas.microsoft.com/office/powerpoint/2010/main" val="701946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20486-4D35-5C47-8836-A54119F008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33D3A2-4513-7945-9249-FA152CC0C709}"/>
              </a:ext>
            </a:extLst>
          </p:cNvPr>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FA3252-1A14-A946-9D60-1D1F0FD83FBE}"/>
              </a:ext>
            </a:extLst>
          </p:cNvPr>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C7A80E-6CCD-DF4D-8348-739871020E56}"/>
              </a:ext>
            </a:extLst>
          </p:cNvPr>
          <p:cNvSpPr>
            <a:spLocks noGrp="1"/>
          </p:cNvSpPr>
          <p:nvPr>
            <p:ph type="dt" sz="half" idx="10"/>
          </p:nvPr>
        </p:nvSpPr>
        <p:spPr/>
        <p:txBody>
          <a:bodyPr/>
          <a:lstStyle/>
          <a:p>
            <a:fld id="{F2675A80-B7C3-8342-9DC0-D3BD98414722}" type="datetimeFigureOut">
              <a:rPr lang="en-US" smtClean="0"/>
              <a:t>3/2/22</a:t>
            </a:fld>
            <a:endParaRPr lang="en-US"/>
          </a:p>
        </p:txBody>
      </p:sp>
      <p:sp>
        <p:nvSpPr>
          <p:cNvPr id="6" name="Footer Placeholder 5">
            <a:extLst>
              <a:ext uri="{FF2B5EF4-FFF2-40B4-BE49-F238E27FC236}">
                <a16:creationId xmlns:a16="http://schemas.microsoft.com/office/drawing/2014/main" id="{D3F55A9D-A0AB-324A-8D93-E90D2FC435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A1983-78BB-BC4A-9491-6AAB6F20B7C7}"/>
              </a:ext>
            </a:extLst>
          </p:cNvPr>
          <p:cNvSpPr>
            <a:spLocks noGrp="1"/>
          </p:cNvSpPr>
          <p:nvPr>
            <p:ph type="sldNum" sz="quarter" idx="12"/>
          </p:nvPr>
        </p:nvSpPr>
        <p:spPr/>
        <p:txBody>
          <a:bodyPr/>
          <a:lstStyle/>
          <a:p>
            <a:fld id="{CD1D3CE8-BF82-4E44-812C-ABDB000409C6}" type="slidenum">
              <a:rPr lang="en-US" smtClean="0"/>
              <a:t>‹#›</a:t>
            </a:fld>
            <a:endParaRPr lang="en-US"/>
          </a:p>
        </p:txBody>
      </p:sp>
    </p:spTree>
    <p:extLst>
      <p:ext uri="{BB962C8B-B14F-4D97-AF65-F5344CB8AC3E}">
        <p14:creationId xmlns:p14="http://schemas.microsoft.com/office/powerpoint/2010/main" val="2412861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04E0A-C3CE-5D40-A498-C97F45B36E7B}"/>
              </a:ext>
            </a:extLst>
          </p:cNvPr>
          <p:cNvSpPr>
            <a:spLocks noGrp="1"/>
          </p:cNvSpPr>
          <p:nvPr>
            <p:ph type="title"/>
          </p:nvPr>
        </p:nvSpPr>
        <p:spPr>
          <a:xfrm>
            <a:off x="3023237" y="1752603"/>
            <a:ext cx="37856160" cy="6362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E19C81-AEF4-E94C-B89F-8D07621B16BD}"/>
              </a:ext>
            </a:extLst>
          </p:cNvPr>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a:extLst>
              <a:ext uri="{FF2B5EF4-FFF2-40B4-BE49-F238E27FC236}">
                <a16:creationId xmlns:a16="http://schemas.microsoft.com/office/drawing/2014/main" id="{79DACD6E-500A-1B40-8EB4-F58CAC7D722A}"/>
              </a:ext>
            </a:extLst>
          </p:cNvPr>
          <p:cNvSpPr>
            <a:spLocks noGrp="1"/>
          </p:cNvSpPr>
          <p:nvPr>
            <p:ph sz="half" idx="2"/>
          </p:nvPr>
        </p:nvSpPr>
        <p:spPr>
          <a:xfrm>
            <a:off x="3023239" y="12024360"/>
            <a:ext cx="18568033"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8F0D51-AD47-D44D-941A-2E9B5682ECB9}"/>
              </a:ext>
            </a:extLst>
          </p:cNvPr>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a:extLst>
              <a:ext uri="{FF2B5EF4-FFF2-40B4-BE49-F238E27FC236}">
                <a16:creationId xmlns:a16="http://schemas.microsoft.com/office/drawing/2014/main" id="{94ED4BAF-5863-E14C-BE47-7879C4114C64}"/>
              </a:ext>
            </a:extLst>
          </p:cNvPr>
          <p:cNvSpPr>
            <a:spLocks noGrp="1"/>
          </p:cNvSpPr>
          <p:nvPr>
            <p:ph sz="quarter" idx="4"/>
          </p:nvPr>
        </p:nvSpPr>
        <p:spPr>
          <a:xfrm>
            <a:off x="22219920"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B2A1E8-F347-BA4A-8FC2-DFFF9C39B608}"/>
              </a:ext>
            </a:extLst>
          </p:cNvPr>
          <p:cNvSpPr>
            <a:spLocks noGrp="1"/>
          </p:cNvSpPr>
          <p:nvPr>
            <p:ph type="dt" sz="half" idx="10"/>
          </p:nvPr>
        </p:nvSpPr>
        <p:spPr/>
        <p:txBody>
          <a:bodyPr/>
          <a:lstStyle/>
          <a:p>
            <a:fld id="{F2675A80-B7C3-8342-9DC0-D3BD98414722}" type="datetimeFigureOut">
              <a:rPr lang="en-US" smtClean="0"/>
              <a:t>3/2/22</a:t>
            </a:fld>
            <a:endParaRPr lang="en-US"/>
          </a:p>
        </p:txBody>
      </p:sp>
      <p:sp>
        <p:nvSpPr>
          <p:cNvPr id="8" name="Footer Placeholder 7">
            <a:extLst>
              <a:ext uri="{FF2B5EF4-FFF2-40B4-BE49-F238E27FC236}">
                <a16:creationId xmlns:a16="http://schemas.microsoft.com/office/drawing/2014/main" id="{F2FAD560-E355-6947-AD39-110BE5716B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646D26-6D68-D642-BBE4-DCA577604CEC}"/>
              </a:ext>
            </a:extLst>
          </p:cNvPr>
          <p:cNvSpPr>
            <a:spLocks noGrp="1"/>
          </p:cNvSpPr>
          <p:nvPr>
            <p:ph type="sldNum" sz="quarter" idx="12"/>
          </p:nvPr>
        </p:nvSpPr>
        <p:spPr/>
        <p:txBody>
          <a:bodyPr/>
          <a:lstStyle/>
          <a:p>
            <a:fld id="{CD1D3CE8-BF82-4E44-812C-ABDB000409C6}" type="slidenum">
              <a:rPr lang="en-US" smtClean="0"/>
              <a:t>‹#›</a:t>
            </a:fld>
            <a:endParaRPr lang="en-US"/>
          </a:p>
        </p:txBody>
      </p:sp>
    </p:spTree>
    <p:extLst>
      <p:ext uri="{BB962C8B-B14F-4D97-AF65-F5344CB8AC3E}">
        <p14:creationId xmlns:p14="http://schemas.microsoft.com/office/powerpoint/2010/main" val="3281593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EDB9C-9F20-2846-BA4B-366B0F4304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97F54C-7F5C-F94F-8A52-70AA4312B85D}"/>
              </a:ext>
            </a:extLst>
          </p:cNvPr>
          <p:cNvSpPr>
            <a:spLocks noGrp="1"/>
          </p:cNvSpPr>
          <p:nvPr>
            <p:ph type="dt" sz="half" idx="10"/>
          </p:nvPr>
        </p:nvSpPr>
        <p:spPr/>
        <p:txBody>
          <a:bodyPr/>
          <a:lstStyle/>
          <a:p>
            <a:fld id="{F2675A80-B7C3-8342-9DC0-D3BD98414722}" type="datetimeFigureOut">
              <a:rPr lang="en-US" smtClean="0"/>
              <a:t>3/2/22</a:t>
            </a:fld>
            <a:endParaRPr lang="en-US"/>
          </a:p>
        </p:txBody>
      </p:sp>
      <p:sp>
        <p:nvSpPr>
          <p:cNvPr id="4" name="Footer Placeholder 3">
            <a:extLst>
              <a:ext uri="{FF2B5EF4-FFF2-40B4-BE49-F238E27FC236}">
                <a16:creationId xmlns:a16="http://schemas.microsoft.com/office/drawing/2014/main" id="{BBCF474C-D108-4247-BB21-52FC66EB9C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7623BB-6E46-324F-95B1-A23C94022112}"/>
              </a:ext>
            </a:extLst>
          </p:cNvPr>
          <p:cNvSpPr>
            <a:spLocks noGrp="1"/>
          </p:cNvSpPr>
          <p:nvPr>
            <p:ph type="sldNum" sz="quarter" idx="12"/>
          </p:nvPr>
        </p:nvSpPr>
        <p:spPr/>
        <p:txBody>
          <a:bodyPr/>
          <a:lstStyle/>
          <a:p>
            <a:fld id="{CD1D3CE8-BF82-4E44-812C-ABDB000409C6}" type="slidenum">
              <a:rPr lang="en-US" smtClean="0"/>
              <a:t>‹#›</a:t>
            </a:fld>
            <a:endParaRPr lang="en-US"/>
          </a:p>
        </p:txBody>
      </p:sp>
    </p:spTree>
    <p:extLst>
      <p:ext uri="{BB962C8B-B14F-4D97-AF65-F5344CB8AC3E}">
        <p14:creationId xmlns:p14="http://schemas.microsoft.com/office/powerpoint/2010/main" val="2687888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B1E099-1D6E-5243-A827-2AC1519AB72C}"/>
              </a:ext>
            </a:extLst>
          </p:cNvPr>
          <p:cNvSpPr>
            <a:spLocks noGrp="1"/>
          </p:cNvSpPr>
          <p:nvPr>
            <p:ph type="dt" sz="half" idx="10"/>
          </p:nvPr>
        </p:nvSpPr>
        <p:spPr/>
        <p:txBody>
          <a:bodyPr/>
          <a:lstStyle/>
          <a:p>
            <a:fld id="{F2675A80-B7C3-8342-9DC0-D3BD98414722}" type="datetimeFigureOut">
              <a:rPr lang="en-US" smtClean="0"/>
              <a:t>3/2/22</a:t>
            </a:fld>
            <a:endParaRPr lang="en-US"/>
          </a:p>
        </p:txBody>
      </p:sp>
      <p:sp>
        <p:nvSpPr>
          <p:cNvPr id="3" name="Footer Placeholder 2">
            <a:extLst>
              <a:ext uri="{FF2B5EF4-FFF2-40B4-BE49-F238E27FC236}">
                <a16:creationId xmlns:a16="http://schemas.microsoft.com/office/drawing/2014/main" id="{518B9AB3-E32A-9148-9AFD-3AC69B134C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7027C5-954F-6945-8BEE-1CF4411342A9}"/>
              </a:ext>
            </a:extLst>
          </p:cNvPr>
          <p:cNvSpPr>
            <a:spLocks noGrp="1"/>
          </p:cNvSpPr>
          <p:nvPr>
            <p:ph type="sldNum" sz="quarter" idx="12"/>
          </p:nvPr>
        </p:nvSpPr>
        <p:spPr/>
        <p:txBody>
          <a:bodyPr/>
          <a:lstStyle/>
          <a:p>
            <a:fld id="{CD1D3CE8-BF82-4E44-812C-ABDB000409C6}" type="slidenum">
              <a:rPr lang="en-US" smtClean="0"/>
              <a:t>‹#›</a:t>
            </a:fld>
            <a:endParaRPr lang="en-US"/>
          </a:p>
        </p:txBody>
      </p:sp>
    </p:spTree>
    <p:extLst>
      <p:ext uri="{BB962C8B-B14F-4D97-AF65-F5344CB8AC3E}">
        <p14:creationId xmlns:p14="http://schemas.microsoft.com/office/powerpoint/2010/main" val="11391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CDEDC-4F52-434F-B49E-3BB4A482AAB4}"/>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Content Placeholder 2">
            <a:extLst>
              <a:ext uri="{FF2B5EF4-FFF2-40B4-BE49-F238E27FC236}">
                <a16:creationId xmlns:a16="http://schemas.microsoft.com/office/drawing/2014/main" id="{B265C33E-1D39-9E46-B5AC-35D6197FB561}"/>
              </a:ext>
            </a:extLst>
          </p:cNvPr>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ED1BA3-A056-CF41-B86B-E578A66085DB}"/>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E65E89BC-EB09-8248-BEAC-65A6C6A2A489}"/>
              </a:ext>
            </a:extLst>
          </p:cNvPr>
          <p:cNvSpPr>
            <a:spLocks noGrp="1"/>
          </p:cNvSpPr>
          <p:nvPr>
            <p:ph type="dt" sz="half" idx="10"/>
          </p:nvPr>
        </p:nvSpPr>
        <p:spPr/>
        <p:txBody>
          <a:bodyPr/>
          <a:lstStyle/>
          <a:p>
            <a:fld id="{F2675A80-B7C3-8342-9DC0-D3BD98414722}" type="datetimeFigureOut">
              <a:rPr lang="en-US" smtClean="0"/>
              <a:t>3/2/22</a:t>
            </a:fld>
            <a:endParaRPr lang="en-US"/>
          </a:p>
        </p:txBody>
      </p:sp>
      <p:sp>
        <p:nvSpPr>
          <p:cNvPr id="6" name="Footer Placeholder 5">
            <a:extLst>
              <a:ext uri="{FF2B5EF4-FFF2-40B4-BE49-F238E27FC236}">
                <a16:creationId xmlns:a16="http://schemas.microsoft.com/office/drawing/2014/main" id="{482615E6-390B-C646-8CDD-9A48EACD7D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7ADE5C-7782-964E-A72F-DE80E1B5EA75}"/>
              </a:ext>
            </a:extLst>
          </p:cNvPr>
          <p:cNvSpPr>
            <a:spLocks noGrp="1"/>
          </p:cNvSpPr>
          <p:nvPr>
            <p:ph type="sldNum" sz="quarter" idx="12"/>
          </p:nvPr>
        </p:nvSpPr>
        <p:spPr/>
        <p:txBody>
          <a:bodyPr/>
          <a:lstStyle/>
          <a:p>
            <a:fld id="{CD1D3CE8-BF82-4E44-812C-ABDB000409C6}" type="slidenum">
              <a:rPr lang="en-US" smtClean="0"/>
              <a:t>‹#›</a:t>
            </a:fld>
            <a:endParaRPr lang="en-US"/>
          </a:p>
        </p:txBody>
      </p:sp>
    </p:spTree>
    <p:extLst>
      <p:ext uri="{BB962C8B-B14F-4D97-AF65-F5344CB8AC3E}">
        <p14:creationId xmlns:p14="http://schemas.microsoft.com/office/powerpoint/2010/main" val="512064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E41A-A8FA-AA45-88AC-E8746601FF75}"/>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Picture Placeholder 2">
            <a:extLst>
              <a:ext uri="{FF2B5EF4-FFF2-40B4-BE49-F238E27FC236}">
                <a16:creationId xmlns:a16="http://schemas.microsoft.com/office/drawing/2014/main" id="{B629868D-2910-B54D-A704-FE3322A928B3}"/>
              </a:ext>
            </a:extLst>
          </p:cNvPr>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a:p>
        </p:txBody>
      </p:sp>
      <p:sp>
        <p:nvSpPr>
          <p:cNvPr id="4" name="Text Placeholder 3">
            <a:extLst>
              <a:ext uri="{FF2B5EF4-FFF2-40B4-BE49-F238E27FC236}">
                <a16:creationId xmlns:a16="http://schemas.microsoft.com/office/drawing/2014/main" id="{4293E0EE-C345-5341-A101-E85A5D2C7880}"/>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BE1D02A1-1137-6D4D-80B5-D05039F65DE0}"/>
              </a:ext>
            </a:extLst>
          </p:cNvPr>
          <p:cNvSpPr>
            <a:spLocks noGrp="1"/>
          </p:cNvSpPr>
          <p:nvPr>
            <p:ph type="dt" sz="half" idx="10"/>
          </p:nvPr>
        </p:nvSpPr>
        <p:spPr/>
        <p:txBody>
          <a:bodyPr/>
          <a:lstStyle/>
          <a:p>
            <a:fld id="{F2675A80-B7C3-8342-9DC0-D3BD98414722}" type="datetimeFigureOut">
              <a:rPr lang="en-US" smtClean="0"/>
              <a:t>3/2/22</a:t>
            </a:fld>
            <a:endParaRPr lang="en-US"/>
          </a:p>
        </p:txBody>
      </p:sp>
      <p:sp>
        <p:nvSpPr>
          <p:cNvPr id="6" name="Footer Placeholder 5">
            <a:extLst>
              <a:ext uri="{FF2B5EF4-FFF2-40B4-BE49-F238E27FC236}">
                <a16:creationId xmlns:a16="http://schemas.microsoft.com/office/drawing/2014/main" id="{8B93C90C-ED9E-E846-A4A1-922C3AC918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C099E2-CD35-A642-94BC-3856160A16AC}"/>
              </a:ext>
            </a:extLst>
          </p:cNvPr>
          <p:cNvSpPr>
            <a:spLocks noGrp="1"/>
          </p:cNvSpPr>
          <p:nvPr>
            <p:ph type="sldNum" sz="quarter" idx="12"/>
          </p:nvPr>
        </p:nvSpPr>
        <p:spPr/>
        <p:txBody>
          <a:bodyPr/>
          <a:lstStyle/>
          <a:p>
            <a:fld id="{CD1D3CE8-BF82-4E44-812C-ABDB000409C6}" type="slidenum">
              <a:rPr lang="en-US" smtClean="0"/>
              <a:t>‹#›</a:t>
            </a:fld>
            <a:endParaRPr lang="en-US"/>
          </a:p>
        </p:txBody>
      </p:sp>
    </p:spTree>
    <p:extLst>
      <p:ext uri="{BB962C8B-B14F-4D97-AF65-F5344CB8AC3E}">
        <p14:creationId xmlns:p14="http://schemas.microsoft.com/office/powerpoint/2010/main" val="4078961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275CDA-5ED2-C942-8B0F-944B22E7F81F}"/>
              </a:ext>
            </a:extLst>
          </p:cNvPr>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CB6071-2CA6-364B-95A2-BF0D4DD55DC9}"/>
              </a:ext>
            </a:extLst>
          </p:cNvPr>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4B02C-636C-FC42-A087-AB66C2061875}"/>
              </a:ext>
            </a:extLst>
          </p:cNvPr>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F2675A80-B7C3-8342-9DC0-D3BD98414722}" type="datetimeFigureOut">
              <a:rPr lang="en-US" smtClean="0"/>
              <a:t>3/2/22</a:t>
            </a:fld>
            <a:endParaRPr lang="en-US"/>
          </a:p>
        </p:txBody>
      </p:sp>
      <p:sp>
        <p:nvSpPr>
          <p:cNvPr id="5" name="Footer Placeholder 4">
            <a:extLst>
              <a:ext uri="{FF2B5EF4-FFF2-40B4-BE49-F238E27FC236}">
                <a16:creationId xmlns:a16="http://schemas.microsoft.com/office/drawing/2014/main" id="{452A68DB-2F7B-394C-B884-7E43083FEE66}"/>
              </a:ext>
            </a:extLst>
          </p:cNvPr>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25EA0B-436F-724D-82E4-6E48713C5E01}"/>
              </a:ext>
            </a:extLst>
          </p:cNvPr>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CD1D3CE8-BF82-4E44-812C-ABDB000409C6}" type="slidenum">
              <a:rPr lang="en-US" smtClean="0"/>
              <a:t>‹#›</a:t>
            </a:fld>
            <a:endParaRPr lang="en-US"/>
          </a:p>
        </p:txBody>
      </p:sp>
    </p:spTree>
    <p:extLst>
      <p:ext uri="{BB962C8B-B14F-4D97-AF65-F5344CB8AC3E}">
        <p14:creationId xmlns:p14="http://schemas.microsoft.com/office/powerpoint/2010/main" val="133231375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7.png"/><Relationship Id="rId12" Type="http://schemas.openxmlformats.org/officeDocument/2006/relationships/oleObject" Target="../embeddings/oleObject3.bin"/><Relationship Id="rId17" Type="http://schemas.openxmlformats.org/officeDocument/2006/relationships/image" Target="../media/image11.png"/><Relationship Id="rId2" Type="http://schemas.openxmlformats.org/officeDocument/2006/relationships/slideLayout" Target="../slideLayouts/slideLayout1.xml"/><Relationship Id="rId16" Type="http://schemas.openxmlformats.org/officeDocument/2006/relationships/image" Target="../media/image10.jpg"/><Relationship Id="rId1" Type="http://schemas.openxmlformats.org/officeDocument/2006/relationships/vmlDrawing" Target="../drawings/vmlDrawing1.vml"/><Relationship Id="rId6" Type="http://schemas.openxmlformats.org/officeDocument/2006/relationships/image" Target="../media/image6.jpg"/><Relationship Id="rId11" Type="http://schemas.openxmlformats.org/officeDocument/2006/relationships/image" Target="../media/image2.wmf"/><Relationship Id="rId5" Type="http://schemas.openxmlformats.org/officeDocument/2006/relationships/image" Target="../media/image5.png"/><Relationship Id="rId15" Type="http://schemas.openxmlformats.org/officeDocument/2006/relationships/image" Target="../media/image9.jpg"/><Relationship Id="rId10" Type="http://schemas.openxmlformats.org/officeDocument/2006/relationships/oleObject" Target="../embeddings/oleObject2.bin"/><Relationship Id="rId19"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wmf"/><Relationship Id="rId1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3B0332A-2013-CB4C-B4FB-B0CEB126B1A1}"/>
              </a:ext>
            </a:extLst>
          </p:cNvPr>
          <p:cNvSpPr/>
          <p:nvPr/>
        </p:nvSpPr>
        <p:spPr>
          <a:xfrm>
            <a:off x="0" y="-345725"/>
            <a:ext cx="43891200" cy="6080760"/>
          </a:xfrm>
          <a:prstGeom prst="rect">
            <a:avLst/>
          </a:prstGeom>
          <a:solidFill>
            <a:srgbClr val="772F3F"/>
          </a:solidFill>
          <a:ln>
            <a:solidFill>
              <a:srgbClr val="79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7" name="Picture 6" descr="Logo&#10;&#10;Description automatically generated">
            <a:extLst>
              <a:ext uri="{FF2B5EF4-FFF2-40B4-BE49-F238E27FC236}">
                <a16:creationId xmlns:a16="http://schemas.microsoft.com/office/drawing/2014/main" id="{A7C70AAA-995E-894D-8F0C-660194BF9BB6}"/>
              </a:ext>
            </a:extLst>
          </p:cNvPr>
          <p:cNvPicPr>
            <a:picLocks noChangeAspect="1"/>
          </p:cNvPicPr>
          <p:nvPr/>
        </p:nvPicPr>
        <p:blipFill>
          <a:blip r:embed="rId4"/>
          <a:stretch>
            <a:fillRect/>
          </a:stretch>
        </p:blipFill>
        <p:spPr>
          <a:xfrm>
            <a:off x="2110341" y="-516979"/>
            <a:ext cx="5588242" cy="4191182"/>
          </a:xfrm>
          <a:prstGeom prst="rect">
            <a:avLst/>
          </a:prstGeom>
        </p:spPr>
      </p:pic>
      <p:sp>
        <p:nvSpPr>
          <p:cNvPr id="10" name="Rectangle 9">
            <a:extLst>
              <a:ext uri="{FF2B5EF4-FFF2-40B4-BE49-F238E27FC236}">
                <a16:creationId xmlns:a16="http://schemas.microsoft.com/office/drawing/2014/main" id="{128348FC-93D2-8542-97C9-D3B975532431}"/>
              </a:ext>
            </a:extLst>
          </p:cNvPr>
          <p:cNvSpPr/>
          <p:nvPr/>
        </p:nvSpPr>
        <p:spPr>
          <a:xfrm>
            <a:off x="5784296" y="-374616"/>
            <a:ext cx="32895197" cy="4401205"/>
          </a:xfrm>
          <a:prstGeom prst="rect">
            <a:avLst/>
          </a:prstGeom>
        </p:spPr>
        <p:txBody>
          <a:bodyPr wrap="square">
            <a:spAutoFit/>
          </a:bodyPr>
          <a:lstStyle/>
          <a:p>
            <a:pPr algn="ctr"/>
            <a:r>
              <a:rPr lang="en-US" sz="14000" b="0" i="0" dirty="0">
                <a:solidFill>
                  <a:schemeClr val="bg1"/>
                </a:solidFill>
                <a:effectLst/>
                <a:latin typeface="Times New Roman" panose="02020603050405020304" pitchFamily="18" charset="0"/>
                <a:cs typeface="Times New Roman" panose="02020603050405020304" pitchFamily="18" charset="0"/>
              </a:rPr>
              <a:t>Development of Unique One-Dimensional Organic Metal Halide Hybrids </a:t>
            </a:r>
            <a:endParaRPr lang="en-US" sz="14000" dirty="0">
              <a:solidFill>
                <a:schemeClr val="bg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7D814D0-FBC2-7E45-A548-7BCBEE476E33}"/>
              </a:ext>
            </a:extLst>
          </p:cNvPr>
          <p:cNvSpPr txBox="1"/>
          <p:nvPr/>
        </p:nvSpPr>
        <p:spPr>
          <a:xfrm>
            <a:off x="0" y="3679220"/>
            <a:ext cx="43891199" cy="1015663"/>
          </a:xfrm>
          <a:prstGeom prst="rect">
            <a:avLst/>
          </a:prstGeom>
          <a:noFill/>
        </p:spPr>
        <p:txBody>
          <a:bodyPr wrap="square" rtlCol="0">
            <a:spAutoFit/>
          </a:bodyPr>
          <a:lstStyle/>
          <a:p>
            <a:pPr algn="ctr"/>
            <a:r>
              <a:rPr lang="en-US" sz="6000" u="sng" dirty="0">
                <a:solidFill>
                  <a:schemeClr val="bg1"/>
                </a:solidFill>
                <a:latin typeface="Times New Roman" panose="02020603050405020304" pitchFamily="18" charset="0"/>
                <a:cs typeface="Times New Roman" panose="02020603050405020304" pitchFamily="18" charset="0"/>
              </a:rPr>
              <a:t>Derek Luong</a:t>
            </a:r>
            <a:r>
              <a:rPr lang="en-US" sz="6000" dirty="0">
                <a:solidFill>
                  <a:schemeClr val="bg1"/>
                </a:solidFill>
                <a:latin typeface="Times New Roman" panose="02020603050405020304" pitchFamily="18" charset="0"/>
                <a:cs typeface="Times New Roman" panose="02020603050405020304" pitchFamily="18" charset="0"/>
              </a:rPr>
              <a:t>, </a:t>
            </a:r>
            <a:r>
              <a:rPr lang="en-US" sz="6000" dirty="0" err="1">
                <a:solidFill>
                  <a:schemeClr val="bg1"/>
                </a:solidFill>
                <a:latin typeface="Times New Roman" panose="02020603050405020304" pitchFamily="18" charset="0"/>
                <a:cs typeface="Times New Roman" panose="02020603050405020304" pitchFamily="18" charset="0"/>
              </a:rPr>
              <a:t>Sujin</a:t>
            </a:r>
            <a:r>
              <a:rPr lang="en-US" sz="6000" dirty="0">
                <a:solidFill>
                  <a:schemeClr val="bg1"/>
                </a:solidFill>
                <a:latin typeface="Times New Roman" panose="02020603050405020304" pitchFamily="18" charset="0"/>
                <a:cs typeface="Times New Roman" panose="02020603050405020304" pitchFamily="18" charset="0"/>
              </a:rPr>
              <a:t> Lee, and Dr. </a:t>
            </a:r>
            <a:r>
              <a:rPr lang="en-US" sz="6000" dirty="0" err="1">
                <a:solidFill>
                  <a:schemeClr val="bg1"/>
                </a:solidFill>
                <a:latin typeface="Times New Roman" panose="02020603050405020304" pitchFamily="18" charset="0"/>
                <a:cs typeface="Times New Roman" panose="02020603050405020304" pitchFamily="18" charset="0"/>
              </a:rPr>
              <a:t>Biwu</a:t>
            </a:r>
            <a:r>
              <a:rPr lang="en-US" sz="6000" dirty="0">
                <a:solidFill>
                  <a:schemeClr val="bg1"/>
                </a:solidFill>
                <a:latin typeface="Times New Roman" panose="02020603050405020304" pitchFamily="18" charset="0"/>
                <a:cs typeface="Times New Roman" panose="02020603050405020304" pitchFamily="18" charset="0"/>
              </a:rPr>
              <a:t> Ma</a:t>
            </a:r>
          </a:p>
        </p:txBody>
      </p:sp>
      <p:sp>
        <p:nvSpPr>
          <p:cNvPr id="12" name="TextBox 11">
            <a:extLst>
              <a:ext uri="{FF2B5EF4-FFF2-40B4-BE49-F238E27FC236}">
                <a16:creationId xmlns:a16="http://schemas.microsoft.com/office/drawing/2014/main" id="{A53A42CE-8CAF-484C-B8BF-9666B1BCA25C}"/>
              </a:ext>
            </a:extLst>
          </p:cNvPr>
          <p:cNvSpPr txBox="1"/>
          <p:nvPr/>
        </p:nvSpPr>
        <p:spPr>
          <a:xfrm>
            <a:off x="960120" y="7792484"/>
            <a:ext cx="11292840" cy="12403395"/>
          </a:xfrm>
          <a:prstGeom prst="rect">
            <a:avLst/>
          </a:prstGeom>
          <a:noFill/>
        </p:spPr>
        <p:txBody>
          <a:bodyPr wrap="square" rtlCol="0">
            <a:spAutoFit/>
          </a:bodyPr>
          <a:lstStyle/>
          <a:p>
            <a:pPr algn="just"/>
            <a:r>
              <a:rPr lang="en-US" sz="4000" dirty="0">
                <a:latin typeface="Times New Roman" panose="02020603050405020304" pitchFamily="18" charset="0"/>
                <a:cs typeface="Times New Roman" panose="02020603050405020304" pitchFamily="18" charset="0"/>
              </a:rPr>
              <a:t>The family of low-dimensional organic metal halide hybrids at the molecular level has attracted great attention as a new type of light-emitting material due to its structural versatility and exceptional optical properties. The structural versatility of this class of materials provides ample space to explore new crystal structures exhibiting diverse properties. Here, a rare new 1D edge-shared pyramidal lead bromide hybrid, (C</a:t>
            </a:r>
            <a:r>
              <a:rPr lang="en-US" sz="4000" baseline="-25000" dirty="0">
                <a:latin typeface="Times New Roman" panose="02020603050405020304" pitchFamily="18" charset="0"/>
                <a:cs typeface="Times New Roman" panose="02020603050405020304" pitchFamily="18" charset="0"/>
              </a:rPr>
              <a:t>13</a:t>
            </a:r>
            <a:r>
              <a:rPr lang="en-US" sz="4000" dirty="0">
                <a:latin typeface="Times New Roman" panose="02020603050405020304" pitchFamily="18" charset="0"/>
                <a:cs typeface="Times New Roman" panose="02020603050405020304" pitchFamily="18" charset="0"/>
              </a:rPr>
              <a:t>H</a:t>
            </a:r>
            <a:r>
              <a:rPr lang="en-US" sz="4000" baseline="-25000" dirty="0">
                <a:latin typeface="Times New Roman" panose="02020603050405020304" pitchFamily="18" charset="0"/>
                <a:cs typeface="Times New Roman" panose="02020603050405020304" pitchFamily="18" charset="0"/>
              </a:rPr>
              <a:t>19</a:t>
            </a:r>
            <a:r>
              <a:rPr lang="en-US" sz="4000" dirty="0">
                <a:latin typeface="Times New Roman" panose="02020603050405020304" pitchFamily="18" charset="0"/>
                <a:cs typeface="Times New Roman" panose="02020603050405020304" pitchFamily="18" charset="0"/>
              </a:rPr>
              <a:t>N</a:t>
            </a:r>
            <a:r>
              <a:rPr lang="en-US" sz="4000" baseline="-25000" dirty="0">
                <a:latin typeface="Times New Roman" panose="02020603050405020304" pitchFamily="18" charset="0"/>
                <a:cs typeface="Times New Roman" panose="02020603050405020304" pitchFamily="18" charset="0"/>
              </a:rPr>
              <a:t>4</a:t>
            </a:r>
            <a:r>
              <a:rPr lang="en-US" sz="4000" dirty="0">
                <a:latin typeface="Times New Roman" panose="02020603050405020304" pitchFamily="18" charset="0"/>
                <a:cs typeface="Times New Roman" panose="02020603050405020304" pitchFamily="18" charset="0"/>
              </a:rPr>
              <a:t>)PbBr</a:t>
            </a:r>
            <a:r>
              <a:rPr lang="en-US" sz="4000" baseline="-25000" dirty="0">
                <a:latin typeface="Times New Roman" panose="02020603050405020304" pitchFamily="18" charset="0"/>
                <a:cs typeface="Times New Roman" panose="02020603050405020304" pitchFamily="18" charset="0"/>
              </a:rPr>
              <a:t>3</a:t>
            </a:r>
            <a:r>
              <a:rPr lang="en-US" sz="4000" dirty="0">
                <a:latin typeface="Times New Roman" panose="02020603050405020304" pitchFamily="18" charset="0"/>
                <a:cs typeface="Times New Roman" panose="02020603050405020304" pitchFamily="18" charset="0"/>
              </a:rPr>
              <a:t>, is synthesized via an antisolvent diffusion approach. The majority of 1D lead halide hybrids are composed of [PbX</a:t>
            </a:r>
            <a:r>
              <a:rPr lang="en-US" sz="4000" baseline="-25000" dirty="0">
                <a:latin typeface="Times New Roman" panose="02020603050405020304" pitchFamily="18" charset="0"/>
                <a:cs typeface="Times New Roman" panose="02020603050405020304" pitchFamily="18" charset="0"/>
              </a:rPr>
              <a:t>6</a:t>
            </a:r>
            <a:r>
              <a:rPr lang="en-US" sz="4000" dirty="0">
                <a:latin typeface="Times New Roman" panose="02020603050405020304" pitchFamily="18" charset="0"/>
                <a:cs typeface="Times New Roman" panose="02020603050405020304" pitchFamily="18" charset="0"/>
              </a:rPr>
              <a:t>] octahedrons, yet a limited number of hybrids based on five-coordinated [PbX</a:t>
            </a:r>
            <a:r>
              <a:rPr lang="en-US" sz="4000" baseline="-25000" dirty="0">
                <a:latin typeface="Times New Roman" panose="02020603050405020304" pitchFamily="18" charset="0"/>
                <a:cs typeface="Times New Roman" panose="02020603050405020304" pitchFamily="18" charset="0"/>
              </a:rPr>
              <a:t>5</a:t>
            </a:r>
            <a:r>
              <a:rPr lang="en-US" sz="4000" dirty="0">
                <a:latin typeface="Times New Roman" panose="02020603050405020304" pitchFamily="18" charset="0"/>
                <a:cs typeface="Times New Roman" panose="02020603050405020304" pitchFamily="18" charset="0"/>
              </a:rPr>
              <a:t>] units were reported. With this unique 1D hybrid which is developed by rational synthetic approaches, we explored its distinct properties, using Single-Crystal X-ray Diffraction (SCXRD), X-ray Diffraction (XRD), Photoluminescence steady-state studies, etc.</a:t>
            </a:r>
            <a:endParaRPr lang="en-US" sz="4000" b="0" dirty="0">
              <a:effectLst/>
              <a:latin typeface="Times New Roman" panose="02020603050405020304" pitchFamily="18" charset="0"/>
              <a:cs typeface="Times New Roman" panose="02020603050405020304" pitchFamily="18" charset="0"/>
            </a:endParaRPr>
          </a:p>
          <a:p>
            <a:pPr algn="just"/>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2B7E080E-A229-D94D-B95B-8CFE0B165ED8}"/>
              </a:ext>
            </a:extLst>
          </p:cNvPr>
          <p:cNvGrpSpPr/>
          <p:nvPr/>
        </p:nvGrpSpPr>
        <p:grpSpPr>
          <a:xfrm>
            <a:off x="948562" y="6342243"/>
            <a:ext cx="11304398" cy="1230707"/>
            <a:chOff x="948562" y="7079083"/>
            <a:chExt cx="11304398" cy="1230707"/>
          </a:xfrm>
        </p:grpSpPr>
        <p:sp>
          <p:nvSpPr>
            <p:cNvPr id="20" name="Rectangle 19">
              <a:extLst>
                <a:ext uri="{FF2B5EF4-FFF2-40B4-BE49-F238E27FC236}">
                  <a16:creationId xmlns:a16="http://schemas.microsoft.com/office/drawing/2014/main" id="{BA23E4FC-6030-5043-A415-1982DBC8ECAA}"/>
                </a:ext>
              </a:extLst>
            </p:cNvPr>
            <p:cNvSpPr/>
            <p:nvPr/>
          </p:nvSpPr>
          <p:spPr>
            <a:xfrm>
              <a:off x="960120" y="7109461"/>
              <a:ext cx="11292840" cy="1200329"/>
            </a:xfrm>
            <a:prstGeom prst="rect">
              <a:avLst/>
            </a:prstGeom>
            <a:solidFill>
              <a:srgbClr val="792F40"/>
            </a:solidFill>
            <a:ln>
              <a:solidFill>
                <a:srgbClr val="79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1AA8EC3-D2DF-3A4E-8944-05DA05492370}"/>
                </a:ext>
              </a:extLst>
            </p:cNvPr>
            <p:cNvSpPr txBox="1"/>
            <p:nvPr/>
          </p:nvSpPr>
          <p:spPr>
            <a:xfrm>
              <a:off x="948562" y="7079083"/>
              <a:ext cx="11292839" cy="1200329"/>
            </a:xfrm>
            <a:prstGeom prst="rect">
              <a:avLst/>
            </a:prstGeom>
            <a:noFill/>
            <a:ln>
              <a:noFill/>
            </a:ln>
          </p:spPr>
          <p:txBody>
            <a:bodyPr wrap="square" rtlCol="0">
              <a:spAutoFit/>
            </a:bodyPr>
            <a:lstStyle/>
            <a:p>
              <a:pPr algn="ctr"/>
              <a:r>
                <a:rPr lang="en-US" sz="7200" dirty="0">
                  <a:solidFill>
                    <a:schemeClr val="bg1"/>
                  </a:solidFill>
                  <a:latin typeface="Times New Roman" panose="02020603050405020304" pitchFamily="18" charset="0"/>
                  <a:cs typeface="Times New Roman" panose="02020603050405020304" pitchFamily="18" charset="0"/>
                </a:rPr>
                <a:t>Abstract</a:t>
              </a:r>
            </a:p>
          </p:txBody>
        </p:sp>
      </p:grpSp>
      <p:pic>
        <p:nvPicPr>
          <p:cNvPr id="18" name="Picture 17" descr="Logo&#10;&#10;Description automatically generated">
            <a:extLst>
              <a:ext uri="{FF2B5EF4-FFF2-40B4-BE49-F238E27FC236}">
                <a16:creationId xmlns:a16="http://schemas.microsoft.com/office/drawing/2014/main" id="{BD3E1570-17F5-5249-AAD1-BA16F85B924B}"/>
              </a:ext>
            </a:extLst>
          </p:cNvPr>
          <p:cNvPicPr>
            <a:picLocks noChangeAspect="1"/>
          </p:cNvPicPr>
          <p:nvPr/>
        </p:nvPicPr>
        <p:blipFill>
          <a:blip r:embed="rId5"/>
          <a:stretch>
            <a:fillRect/>
          </a:stretch>
        </p:blipFill>
        <p:spPr>
          <a:xfrm>
            <a:off x="38581441" y="230439"/>
            <a:ext cx="4555154" cy="4549215"/>
          </a:xfrm>
          <a:prstGeom prst="rect">
            <a:avLst/>
          </a:prstGeom>
        </p:spPr>
      </p:pic>
      <p:pic>
        <p:nvPicPr>
          <p:cNvPr id="13" name="Picture 12" descr="A picture containing chart&#10;&#10;Description automatically generated">
            <a:extLst>
              <a:ext uri="{FF2B5EF4-FFF2-40B4-BE49-F238E27FC236}">
                <a16:creationId xmlns:a16="http://schemas.microsoft.com/office/drawing/2014/main" id="{EF8DBC1D-DB88-D54C-A791-74C487F712DA}"/>
              </a:ext>
            </a:extLst>
          </p:cNvPr>
          <p:cNvPicPr>
            <a:picLocks noChangeAspect="1"/>
          </p:cNvPicPr>
          <p:nvPr/>
        </p:nvPicPr>
        <p:blipFill rotWithShape="1">
          <a:blip r:embed="rId6"/>
          <a:srcRect l="21884" t="5211" r="30492" b="8143"/>
          <a:stretch/>
        </p:blipFill>
        <p:spPr>
          <a:xfrm>
            <a:off x="22483313" y="11201574"/>
            <a:ext cx="8392954" cy="5446260"/>
          </a:xfrm>
          <a:prstGeom prst="rect">
            <a:avLst/>
          </a:prstGeom>
        </p:spPr>
      </p:pic>
      <p:grpSp>
        <p:nvGrpSpPr>
          <p:cNvPr id="3" name="Group 2">
            <a:extLst>
              <a:ext uri="{FF2B5EF4-FFF2-40B4-BE49-F238E27FC236}">
                <a16:creationId xmlns:a16="http://schemas.microsoft.com/office/drawing/2014/main" id="{665E4F23-C688-0747-9BCD-3D0B3154EB43}"/>
              </a:ext>
            </a:extLst>
          </p:cNvPr>
          <p:cNvGrpSpPr/>
          <p:nvPr/>
        </p:nvGrpSpPr>
        <p:grpSpPr>
          <a:xfrm>
            <a:off x="948562" y="19145313"/>
            <a:ext cx="11292840" cy="1230707"/>
            <a:chOff x="960120" y="20425828"/>
            <a:chExt cx="11292840" cy="1230707"/>
          </a:xfrm>
        </p:grpSpPr>
        <p:sp>
          <p:nvSpPr>
            <p:cNvPr id="21" name="Rectangle 20">
              <a:extLst>
                <a:ext uri="{FF2B5EF4-FFF2-40B4-BE49-F238E27FC236}">
                  <a16:creationId xmlns:a16="http://schemas.microsoft.com/office/drawing/2014/main" id="{997C1FF0-7088-BC42-87CD-00FF05A6C0A7}"/>
                </a:ext>
              </a:extLst>
            </p:cNvPr>
            <p:cNvSpPr/>
            <p:nvPr/>
          </p:nvSpPr>
          <p:spPr>
            <a:xfrm>
              <a:off x="960120" y="20425828"/>
              <a:ext cx="11292840" cy="1200329"/>
            </a:xfrm>
            <a:prstGeom prst="rect">
              <a:avLst/>
            </a:prstGeom>
            <a:solidFill>
              <a:srgbClr val="792F40"/>
            </a:solidFill>
            <a:ln>
              <a:solidFill>
                <a:srgbClr val="79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0A6856D-2332-9648-9E4E-B888BC976625}"/>
                </a:ext>
              </a:extLst>
            </p:cNvPr>
            <p:cNvSpPr txBox="1"/>
            <p:nvPr/>
          </p:nvSpPr>
          <p:spPr>
            <a:xfrm>
              <a:off x="986917" y="20456206"/>
              <a:ext cx="11266042" cy="1200329"/>
            </a:xfrm>
            <a:prstGeom prst="rect">
              <a:avLst/>
            </a:prstGeom>
            <a:noFill/>
          </p:spPr>
          <p:txBody>
            <a:bodyPr wrap="square" rtlCol="0">
              <a:spAutoFit/>
            </a:bodyPr>
            <a:lstStyle/>
            <a:p>
              <a:pPr algn="ctr"/>
              <a:r>
                <a:rPr lang="en-US" sz="7200" dirty="0">
                  <a:solidFill>
                    <a:schemeClr val="bg1"/>
                  </a:solidFill>
                  <a:latin typeface="Times New Roman" panose="02020603050405020304" pitchFamily="18" charset="0"/>
                  <a:cs typeface="Times New Roman" panose="02020603050405020304" pitchFamily="18" charset="0"/>
                </a:rPr>
                <a:t>Procedure</a:t>
              </a:r>
            </a:p>
          </p:txBody>
        </p:sp>
      </p:grpSp>
      <p:pic>
        <p:nvPicPr>
          <p:cNvPr id="26" name="Picture 25">
            <a:extLst>
              <a:ext uri="{FF2B5EF4-FFF2-40B4-BE49-F238E27FC236}">
                <a16:creationId xmlns:a16="http://schemas.microsoft.com/office/drawing/2014/main" id="{18E366A6-AECA-224A-B6F3-0DC641E6AD16}"/>
              </a:ext>
            </a:extLst>
          </p:cNvPr>
          <p:cNvPicPr>
            <a:picLocks noChangeAspect="1"/>
          </p:cNvPicPr>
          <p:nvPr/>
        </p:nvPicPr>
        <p:blipFill rotWithShape="1">
          <a:blip r:embed="rId7"/>
          <a:srcRect l="15007" t="1956" r="47600" b="42065"/>
          <a:stretch/>
        </p:blipFill>
        <p:spPr>
          <a:xfrm>
            <a:off x="2667727" y="27628584"/>
            <a:ext cx="2871496" cy="2642578"/>
          </a:xfrm>
          <a:prstGeom prst="rect">
            <a:avLst/>
          </a:prstGeom>
        </p:spPr>
      </p:pic>
      <p:sp>
        <p:nvSpPr>
          <p:cNvPr id="27" name="TextBox 26">
            <a:extLst>
              <a:ext uri="{FF2B5EF4-FFF2-40B4-BE49-F238E27FC236}">
                <a16:creationId xmlns:a16="http://schemas.microsoft.com/office/drawing/2014/main" id="{96EBDC26-11B6-6941-9D4D-4056BD8AB0CA}"/>
              </a:ext>
            </a:extLst>
          </p:cNvPr>
          <p:cNvSpPr txBox="1"/>
          <p:nvPr/>
        </p:nvSpPr>
        <p:spPr>
          <a:xfrm>
            <a:off x="990848" y="26008095"/>
            <a:ext cx="4873904" cy="1477328"/>
          </a:xfrm>
          <a:prstGeom prst="rect">
            <a:avLst/>
          </a:prstGeom>
          <a:noFill/>
        </p:spPr>
        <p:txBody>
          <a:bodyPr wrap="square" rtlCol="0">
            <a:spAutoFit/>
          </a:bodyPr>
          <a:lstStyle/>
          <a:p>
            <a:pPr marL="457200" indent="-457200">
              <a:buFont typeface="Arial" panose="020B0604020202020204" pitchFamily="34" charset="0"/>
              <a:buChar char="•"/>
            </a:pPr>
            <a:r>
              <a:rPr lang="en-US" sz="3000" b="1" dirty="0">
                <a:latin typeface="Times New Roman" panose="02020603050405020304" pitchFamily="18" charset="0"/>
                <a:cs typeface="Times New Roman" panose="02020603050405020304" pitchFamily="18" charset="0"/>
              </a:rPr>
              <a:t>N-benzyl Hexamethylenetetramine (HMTA) Bromide </a:t>
            </a:r>
          </a:p>
        </p:txBody>
      </p:sp>
      <p:grpSp>
        <p:nvGrpSpPr>
          <p:cNvPr id="22" name="Group 21">
            <a:extLst>
              <a:ext uri="{FF2B5EF4-FFF2-40B4-BE49-F238E27FC236}">
                <a16:creationId xmlns:a16="http://schemas.microsoft.com/office/drawing/2014/main" id="{E9AD865C-B215-1447-8456-D7EE302BDF20}"/>
              </a:ext>
            </a:extLst>
          </p:cNvPr>
          <p:cNvGrpSpPr/>
          <p:nvPr/>
        </p:nvGrpSpPr>
        <p:grpSpPr>
          <a:xfrm>
            <a:off x="13219783" y="9742565"/>
            <a:ext cx="17450713" cy="1299755"/>
            <a:chOff x="960119" y="7089233"/>
            <a:chExt cx="11292841" cy="1220557"/>
          </a:xfrm>
        </p:grpSpPr>
        <p:sp>
          <p:nvSpPr>
            <p:cNvPr id="23" name="Rectangle 22">
              <a:extLst>
                <a:ext uri="{FF2B5EF4-FFF2-40B4-BE49-F238E27FC236}">
                  <a16:creationId xmlns:a16="http://schemas.microsoft.com/office/drawing/2014/main" id="{377C0000-26E0-B94A-9A30-C5ABB3191BB7}"/>
                </a:ext>
              </a:extLst>
            </p:cNvPr>
            <p:cNvSpPr/>
            <p:nvPr/>
          </p:nvSpPr>
          <p:spPr>
            <a:xfrm>
              <a:off x="960120" y="7109461"/>
              <a:ext cx="11292840" cy="1200329"/>
            </a:xfrm>
            <a:prstGeom prst="rect">
              <a:avLst/>
            </a:prstGeom>
            <a:solidFill>
              <a:srgbClr val="792F40"/>
            </a:solidFill>
            <a:ln>
              <a:solidFill>
                <a:srgbClr val="79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29EDFDDF-D24E-D743-82D8-C268DFDBE538}"/>
                </a:ext>
              </a:extLst>
            </p:cNvPr>
            <p:cNvSpPr txBox="1"/>
            <p:nvPr/>
          </p:nvSpPr>
          <p:spPr>
            <a:xfrm>
              <a:off x="960119" y="7089233"/>
              <a:ext cx="11282402" cy="1127189"/>
            </a:xfrm>
            <a:prstGeom prst="rect">
              <a:avLst/>
            </a:prstGeom>
            <a:noFill/>
            <a:ln>
              <a:noFill/>
            </a:ln>
          </p:spPr>
          <p:txBody>
            <a:bodyPr wrap="square" rtlCol="0">
              <a:spAutoFit/>
            </a:bodyPr>
            <a:lstStyle/>
            <a:p>
              <a:pPr algn="ctr"/>
              <a:r>
                <a:rPr lang="en-US" sz="7200" dirty="0">
                  <a:solidFill>
                    <a:schemeClr val="bg1"/>
                  </a:solidFill>
                  <a:latin typeface="Times New Roman" panose="02020603050405020304" pitchFamily="18" charset="0"/>
                  <a:cs typeface="Times New Roman" panose="02020603050405020304" pitchFamily="18" charset="0"/>
                </a:rPr>
                <a:t>Results</a:t>
              </a:r>
            </a:p>
          </p:txBody>
        </p:sp>
      </p:grpSp>
      <p:sp>
        <p:nvSpPr>
          <p:cNvPr id="8" name="TextBox 7">
            <a:extLst>
              <a:ext uri="{FF2B5EF4-FFF2-40B4-BE49-F238E27FC236}">
                <a16:creationId xmlns:a16="http://schemas.microsoft.com/office/drawing/2014/main" id="{4A7AFCB3-F7E5-DB49-B64E-988C8FCEC00D}"/>
              </a:ext>
            </a:extLst>
          </p:cNvPr>
          <p:cNvSpPr txBox="1"/>
          <p:nvPr/>
        </p:nvSpPr>
        <p:spPr>
          <a:xfrm>
            <a:off x="22321467" y="16394773"/>
            <a:ext cx="8491354" cy="553998"/>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Figure 2. </a:t>
            </a:r>
            <a:r>
              <a:rPr lang="en-US" sz="3000" dirty="0">
                <a:latin typeface="Times New Roman" panose="02020603050405020304" pitchFamily="18" charset="0"/>
                <a:cs typeface="Times New Roman" panose="02020603050405020304" pitchFamily="18" charset="0"/>
              </a:rPr>
              <a:t>Single-crystal structure of 1D HMTAPbBr</a:t>
            </a:r>
            <a:r>
              <a:rPr lang="en-US" sz="3000" baseline="-25000" dirty="0">
                <a:latin typeface="Times New Roman" panose="02020603050405020304" pitchFamily="18" charset="0"/>
                <a:cs typeface="Times New Roman" panose="02020603050405020304" pitchFamily="18" charset="0"/>
              </a:rPr>
              <a:t>3</a:t>
            </a:r>
            <a:r>
              <a:rPr lang="en-US" sz="3000" dirty="0">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39D5CF64-2E57-404E-BECB-93948F62FEF1}"/>
              </a:ext>
            </a:extLst>
          </p:cNvPr>
          <p:cNvSpPr txBox="1"/>
          <p:nvPr/>
        </p:nvSpPr>
        <p:spPr>
          <a:xfrm>
            <a:off x="19704152" y="16360724"/>
            <a:ext cx="173264" cy="346405"/>
          </a:xfrm>
          <a:prstGeom prst="rect">
            <a:avLst/>
          </a:prstGeom>
          <a:noFill/>
        </p:spPr>
        <p:txBody>
          <a:bodyPr wrap="none" rtlCol="0">
            <a:spAutoFit/>
          </a:bodyPr>
          <a:lstStyle/>
          <a:p>
            <a:endParaRPr lang="en-US" dirty="0"/>
          </a:p>
        </p:txBody>
      </p:sp>
      <p:graphicFrame>
        <p:nvGraphicFramePr>
          <p:cNvPr id="25" name="Object 24">
            <a:extLst>
              <a:ext uri="{FF2B5EF4-FFF2-40B4-BE49-F238E27FC236}">
                <a16:creationId xmlns:a16="http://schemas.microsoft.com/office/drawing/2014/main" id="{800B5899-C27E-FB46-8B80-F40B5F0EEC79}"/>
              </a:ext>
            </a:extLst>
          </p:cNvPr>
          <p:cNvGraphicFramePr>
            <a:graphicFrameLocks noChangeAspect="1"/>
          </p:cNvGraphicFramePr>
          <p:nvPr>
            <p:extLst>
              <p:ext uri="{D42A27DB-BD31-4B8C-83A1-F6EECF244321}">
                <p14:modId xmlns:p14="http://schemas.microsoft.com/office/powerpoint/2010/main" val="2259266580"/>
              </p:ext>
            </p:extLst>
          </p:nvPr>
        </p:nvGraphicFramePr>
        <p:xfrm>
          <a:off x="13596199" y="24751502"/>
          <a:ext cx="8731248" cy="7034828"/>
        </p:xfrm>
        <a:graphic>
          <a:graphicData uri="http://schemas.openxmlformats.org/presentationml/2006/ole">
            <mc:AlternateContent xmlns:mc="http://schemas.openxmlformats.org/markup-compatibility/2006">
              <mc:Choice xmlns:v="urn:schemas-microsoft-com:vml" Requires="v">
                <p:oleObj spid="_x0000_s1049" name="Graph" r:id="rId8" imgW="3782520" imgH="3047760" progId="Origin50.Graph">
                  <p:embed/>
                </p:oleObj>
              </mc:Choice>
              <mc:Fallback>
                <p:oleObj name="Graph" r:id="rId8" imgW="3782520" imgH="3047760" progId="Origin50.Graph">
                  <p:embed/>
                  <p:pic>
                    <p:nvPicPr>
                      <p:cNvPr id="25" name="Object 24">
                        <a:extLst>
                          <a:ext uri="{FF2B5EF4-FFF2-40B4-BE49-F238E27FC236}">
                            <a16:creationId xmlns:a16="http://schemas.microsoft.com/office/drawing/2014/main" id="{800B5899-C27E-FB46-8B80-F40B5F0EEC79}"/>
                          </a:ext>
                        </a:extLst>
                      </p:cNvPr>
                      <p:cNvPicPr/>
                      <p:nvPr/>
                    </p:nvPicPr>
                    <p:blipFill>
                      <a:blip r:embed="rId9"/>
                      <a:stretch>
                        <a:fillRect/>
                      </a:stretch>
                    </p:blipFill>
                    <p:spPr>
                      <a:xfrm>
                        <a:off x="13596199" y="24751502"/>
                        <a:ext cx="8731248" cy="7034828"/>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90398281-C624-3546-8CE0-1971360BF959}"/>
              </a:ext>
            </a:extLst>
          </p:cNvPr>
          <p:cNvGraphicFramePr>
            <a:graphicFrameLocks noChangeAspect="1"/>
          </p:cNvGraphicFramePr>
          <p:nvPr>
            <p:extLst>
              <p:ext uri="{D42A27DB-BD31-4B8C-83A1-F6EECF244321}">
                <p14:modId xmlns:p14="http://schemas.microsoft.com/office/powerpoint/2010/main" val="1497434263"/>
              </p:ext>
            </p:extLst>
          </p:nvPr>
        </p:nvGraphicFramePr>
        <p:xfrm>
          <a:off x="14233298" y="17585384"/>
          <a:ext cx="7457050" cy="6588136"/>
        </p:xfrm>
        <a:graphic>
          <a:graphicData uri="http://schemas.openxmlformats.org/presentationml/2006/ole">
            <mc:AlternateContent xmlns:mc="http://schemas.openxmlformats.org/markup-compatibility/2006">
              <mc:Choice xmlns:v="urn:schemas-microsoft-com:vml" Requires="v">
                <p:oleObj spid="_x0000_s1050" name="Graph" r:id="rId10" imgW="3488400" imgH="3081600" progId="Origin50.Graph">
                  <p:embed/>
                </p:oleObj>
              </mc:Choice>
              <mc:Fallback>
                <p:oleObj name="Graph" r:id="rId10" imgW="3488400" imgH="3081600" progId="Origin50.Graph">
                  <p:embed/>
                  <p:pic>
                    <p:nvPicPr>
                      <p:cNvPr id="28" name="Object 27">
                        <a:extLst>
                          <a:ext uri="{FF2B5EF4-FFF2-40B4-BE49-F238E27FC236}">
                            <a16:creationId xmlns:a16="http://schemas.microsoft.com/office/drawing/2014/main" id="{90398281-C624-3546-8CE0-1971360BF959}"/>
                          </a:ext>
                        </a:extLst>
                      </p:cNvPr>
                      <p:cNvPicPr/>
                      <p:nvPr/>
                    </p:nvPicPr>
                    <p:blipFill>
                      <a:blip r:embed="rId11"/>
                      <a:stretch>
                        <a:fillRect/>
                      </a:stretch>
                    </p:blipFill>
                    <p:spPr>
                      <a:xfrm>
                        <a:off x="14233298" y="17585384"/>
                        <a:ext cx="7457050" cy="6588136"/>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F1BA5794-98FE-5A43-B7E4-4C266D8FD49A}"/>
              </a:ext>
            </a:extLst>
          </p:cNvPr>
          <p:cNvGraphicFramePr>
            <a:graphicFrameLocks noChangeAspect="1"/>
          </p:cNvGraphicFramePr>
          <p:nvPr>
            <p:extLst>
              <p:ext uri="{D42A27DB-BD31-4B8C-83A1-F6EECF244321}">
                <p14:modId xmlns:p14="http://schemas.microsoft.com/office/powerpoint/2010/main" val="1789312128"/>
              </p:ext>
            </p:extLst>
          </p:nvPr>
        </p:nvGraphicFramePr>
        <p:xfrm>
          <a:off x="22754692" y="17585384"/>
          <a:ext cx="7850197" cy="6516001"/>
        </p:xfrm>
        <a:graphic>
          <a:graphicData uri="http://schemas.openxmlformats.org/presentationml/2006/ole">
            <mc:AlternateContent xmlns:mc="http://schemas.openxmlformats.org/markup-compatibility/2006">
              <mc:Choice xmlns:v="urn:schemas-microsoft-com:vml" Requires="v">
                <p:oleObj spid="_x0000_s1051" name="Graph" r:id="rId12" imgW="3698280" imgH="3070440" progId="Origin50.Graph">
                  <p:embed/>
                </p:oleObj>
              </mc:Choice>
              <mc:Fallback>
                <p:oleObj name="Graph" r:id="rId12" imgW="3698280" imgH="3070440" progId="Origin50.Graph">
                  <p:embed/>
                  <p:pic>
                    <p:nvPicPr>
                      <p:cNvPr id="29" name="Object 28">
                        <a:extLst>
                          <a:ext uri="{FF2B5EF4-FFF2-40B4-BE49-F238E27FC236}">
                            <a16:creationId xmlns:a16="http://schemas.microsoft.com/office/drawing/2014/main" id="{F1BA5794-98FE-5A43-B7E4-4C266D8FD49A}"/>
                          </a:ext>
                        </a:extLst>
                      </p:cNvPr>
                      <p:cNvPicPr/>
                      <p:nvPr/>
                    </p:nvPicPr>
                    <p:blipFill>
                      <a:blip r:embed="rId13"/>
                      <a:stretch>
                        <a:fillRect/>
                      </a:stretch>
                    </p:blipFill>
                    <p:spPr>
                      <a:xfrm>
                        <a:off x="22754692" y="17585384"/>
                        <a:ext cx="7850197" cy="6516001"/>
                      </a:xfrm>
                      <a:prstGeom prst="rect">
                        <a:avLst/>
                      </a:prstGeom>
                    </p:spPr>
                  </p:pic>
                </p:oleObj>
              </mc:Fallback>
            </mc:AlternateContent>
          </a:graphicData>
        </a:graphic>
      </p:graphicFrame>
      <p:grpSp>
        <p:nvGrpSpPr>
          <p:cNvPr id="42" name="Group 41">
            <a:extLst>
              <a:ext uri="{FF2B5EF4-FFF2-40B4-BE49-F238E27FC236}">
                <a16:creationId xmlns:a16="http://schemas.microsoft.com/office/drawing/2014/main" id="{10CBEFE8-9BBD-4013-9353-A90755D13DBC}"/>
              </a:ext>
            </a:extLst>
          </p:cNvPr>
          <p:cNvGrpSpPr/>
          <p:nvPr/>
        </p:nvGrpSpPr>
        <p:grpSpPr>
          <a:xfrm>
            <a:off x="14512337" y="11613027"/>
            <a:ext cx="6898972" cy="4734887"/>
            <a:chOff x="14030303" y="11311425"/>
            <a:chExt cx="6898972" cy="4734887"/>
          </a:xfrm>
        </p:grpSpPr>
        <p:pic>
          <p:nvPicPr>
            <p:cNvPr id="32" name="Picture 31" descr="A picture containing text, indoor, dark&#10;&#10;Description automatically generated">
              <a:extLst>
                <a:ext uri="{FF2B5EF4-FFF2-40B4-BE49-F238E27FC236}">
                  <a16:creationId xmlns:a16="http://schemas.microsoft.com/office/drawing/2014/main" id="{13510DB0-D105-7C47-94D7-3B8CF14F1E27}"/>
                </a:ext>
              </a:extLst>
            </p:cNvPr>
            <p:cNvPicPr>
              <a:picLocks noChangeAspect="1"/>
            </p:cNvPicPr>
            <p:nvPr/>
          </p:nvPicPr>
          <p:blipFill rotWithShape="1">
            <a:blip r:embed="rId14">
              <a:extLst>
                <a:ext uri="{28A0092B-C50C-407E-A947-70E740481C1C}">
                  <a14:useLocalDpi xmlns:a14="http://schemas.microsoft.com/office/drawing/2010/main" val="0"/>
                </a:ext>
              </a:extLst>
            </a:blip>
            <a:srcRect l="38855" t="24793" r="17474"/>
            <a:stretch/>
          </p:blipFill>
          <p:spPr>
            <a:xfrm rot="5400000">
              <a:off x="17995518" y="13087309"/>
              <a:ext cx="2560449" cy="3307064"/>
            </a:xfrm>
            <a:prstGeom prst="rect">
              <a:avLst/>
            </a:prstGeom>
          </p:spPr>
        </p:pic>
        <p:pic>
          <p:nvPicPr>
            <p:cNvPr id="33" name="Picture 32" descr="A silver pen on a black surface&#10;&#10;Description automatically generated with low confidence">
              <a:extLst>
                <a:ext uri="{FF2B5EF4-FFF2-40B4-BE49-F238E27FC236}">
                  <a16:creationId xmlns:a16="http://schemas.microsoft.com/office/drawing/2014/main" id="{093BF60D-C655-DB41-8B18-8074F1390A86}"/>
                </a:ext>
              </a:extLst>
            </p:cNvPr>
            <p:cNvPicPr>
              <a:picLocks noChangeAspect="1"/>
            </p:cNvPicPr>
            <p:nvPr/>
          </p:nvPicPr>
          <p:blipFill rotWithShape="1">
            <a:blip r:embed="rId15">
              <a:extLst>
                <a:ext uri="{28A0092B-C50C-407E-A947-70E740481C1C}">
                  <a14:useLocalDpi xmlns:a14="http://schemas.microsoft.com/office/drawing/2010/main" val="0"/>
                </a:ext>
              </a:extLst>
            </a:blip>
            <a:srcRect l="18651" t="29138" r="14026" b="35555"/>
            <a:stretch/>
          </p:blipFill>
          <p:spPr>
            <a:xfrm>
              <a:off x="15441437" y="11311425"/>
              <a:ext cx="4162183" cy="1951738"/>
            </a:xfrm>
            <a:prstGeom prst="rect">
              <a:avLst/>
            </a:prstGeom>
          </p:spPr>
        </p:pic>
        <p:pic>
          <p:nvPicPr>
            <p:cNvPr id="34" name="Picture 33" descr="A picture containing text, dark&#10;&#10;Description automatically generated">
              <a:extLst>
                <a:ext uri="{FF2B5EF4-FFF2-40B4-BE49-F238E27FC236}">
                  <a16:creationId xmlns:a16="http://schemas.microsoft.com/office/drawing/2014/main" id="{93613DAE-A708-344C-9609-7CE10BFC8B24}"/>
                </a:ext>
              </a:extLst>
            </p:cNvPr>
            <p:cNvPicPr>
              <a:picLocks noChangeAspect="1"/>
            </p:cNvPicPr>
            <p:nvPr/>
          </p:nvPicPr>
          <p:blipFill rotWithShape="1">
            <a:blip r:embed="rId16">
              <a:extLst>
                <a:ext uri="{28A0092B-C50C-407E-A947-70E740481C1C}">
                  <a14:useLocalDpi xmlns:a14="http://schemas.microsoft.com/office/drawing/2010/main" val="0"/>
                </a:ext>
              </a:extLst>
            </a:blip>
            <a:srcRect l="43295" t="14432" r="13411" b="11560"/>
            <a:stretch/>
          </p:blipFill>
          <p:spPr>
            <a:xfrm rot="5400000">
              <a:off x="14394080" y="13103024"/>
              <a:ext cx="2579511" cy="3307065"/>
            </a:xfrm>
            <a:prstGeom prst="rect">
              <a:avLst/>
            </a:prstGeom>
          </p:spPr>
        </p:pic>
      </p:grpSp>
      <p:sp>
        <p:nvSpPr>
          <p:cNvPr id="6" name="TextBox 5">
            <a:extLst>
              <a:ext uri="{FF2B5EF4-FFF2-40B4-BE49-F238E27FC236}">
                <a16:creationId xmlns:a16="http://schemas.microsoft.com/office/drawing/2014/main" id="{23D2FF0C-4325-BD41-9D0C-3A3912159F8E}"/>
              </a:ext>
            </a:extLst>
          </p:cNvPr>
          <p:cNvSpPr txBox="1"/>
          <p:nvPr/>
        </p:nvSpPr>
        <p:spPr>
          <a:xfrm>
            <a:off x="13190592" y="23824991"/>
            <a:ext cx="8730190" cy="1046440"/>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Figure 3. </a:t>
            </a:r>
            <a:r>
              <a:rPr lang="en-US" sz="3000" dirty="0">
                <a:latin typeface="Times New Roman" panose="02020603050405020304" pitchFamily="18" charset="0"/>
                <a:cs typeface="Times New Roman" panose="02020603050405020304" pitchFamily="18" charset="0"/>
              </a:rPr>
              <a:t>Powder X-ray diffraction (PXRD) patterns of the HMTAPbBr</a:t>
            </a:r>
            <a:r>
              <a:rPr lang="en-US" sz="3000" baseline="-25000" dirty="0">
                <a:latin typeface="Times New Roman" panose="02020603050405020304" pitchFamily="18" charset="0"/>
                <a:cs typeface="Times New Roman" panose="02020603050405020304" pitchFamily="18" charset="0"/>
              </a:rPr>
              <a:t>3</a:t>
            </a:r>
            <a:r>
              <a:rPr lang="en-US" sz="30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5D1F5E3A-43C6-B449-9F01-4D9255544187}"/>
              </a:ext>
            </a:extLst>
          </p:cNvPr>
          <p:cNvSpPr txBox="1"/>
          <p:nvPr/>
        </p:nvSpPr>
        <p:spPr>
          <a:xfrm>
            <a:off x="22749321" y="23824991"/>
            <a:ext cx="7952532" cy="1046440"/>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Figure 4. </a:t>
            </a:r>
            <a:r>
              <a:rPr lang="en-US" sz="3000" dirty="0">
                <a:latin typeface="Times New Roman" panose="02020603050405020304" pitchFamily="18" charset="0"/>
                <a:cs typeface="Times New Roman" panose="02020603050405020304" pitchFamily="18" charset="0"/>
              </a:rPr>
              <a:t>Thermogravimetric analysis (TGA) of HMTAPbBr</a:t>
            </a:r>
            <a:r>
              <a:rPr lang="en-US" sz="3000" baseline="-25000" dirty="0">
                <a:latin typeface="Times New Roman" panose="02020603050405020304" pitchFamily="18" charset="0"/>
                <a:cs typeface="Times New Roman" panose="02020603050405020304" pitchFamily="18" charset="0"/>
              </a:rPr>
              <a:t>3</a:t>
            </a:r>
            <a:r>
              <a:rPr lang="en-US" sz="3000" dirty="0">
                <a:latin typeface="Times New Roman" panose="02020603050405020304" pitchFamily="18" charset="0"/>
                <a:cs typeface="Times New Roman" panose="02020603050405020304" pitchFamily="18" charset="0"/>
              </a:rPr>
              <a:t>.</a:t>
            </a:r>
          </a:p>
        </p:txBody>
      </p:sp>
      <p:sp>
        <p:nvSpPr>
          <p:cNvPr id="40" name="TextBox 39">
            <a:extLst>
              <a:ext uri="{FF2B5EF4-FFF2-40B4-BE49-F238E27FC236}">
                <a16:creationId xmlns:a16="http://schemas.microsoft.com/office/drawing/2014/main" id="{60AAD7BB-6E77-344E-8B89-083A0A58FD9B}"/>
              </a:ext>
            </a:extLst>
          </p:cNvPr>
          <p:cNvSpPr txBox="1"/>
          <p:nvPr/>
        </p:nvSpPr>
        <p:spPr>
          <a:xfrm>
            <a:off x="22749321" y="31282591"/>
            <a:ext cx="7905044" cy="1477328"/>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Figure 6.</a:t>
            </a:r>
            <a:r>
              <a:rPr lang="en-US" sz="3000" dirty="0">
                <a:latin typeface="Times New Roman" panose="02020603050405020304" pitchFamily="18" charset="0"/>
                <a:cs typeface="Times New Roman" panose="02020603050405020304" pitchFamily="18" charset="0"/>
              </a:rPr>
              <a:t> The photoluminescence decays of HMTAPbBr</a:t>
            </a:r>
            <a:r>
              <a:rPr lang="en-US" sz="3000" baseline="-25000" dirty="0">
                <a:latin typeface="Times New Roman" panose="02020603050405020304" pitchFamily="18" charset="0"/>
                <a:cs typeface="Times New Roman" panose="02020603050405020304" pitchFamily="18" charset="0"/>
              </a:rPr>
              <a:t>3</a:t>
            </a:r>
            <a:r>
              <a:rPr lang="en-US" sz="3000" dirty="0">
                <a:latin typeface="Times New Roman" panose="02020603050405020304" pitchFamily="18" charset="0"/>
                <a:cs typeface="Times New Roman" panose="02020603050405020304" pitchFamily="18" charset="0"/>
              </a:rPr>
              <a:t> (measured at 468 nm and 520 nm) at 77K.</a:t>
            </a:r>
          </a:p>
        </p:txBody>
      </p:sp>
      <p:grpSp>
        <p:nvGrpSpPr>
          <p:cNvPr id="44" name="Group 43">
            <a:extLst>
              <a:ext uri="{FF2B5EF4-FFF2-40B4-BE49-F238E27FC236}">
                <a16:creationId xmlns:a16="http://schemas.microsoft.com/office/drawing/2014/main" id="{CD9CC887-4BFA-C14B-A408-2F644F04982C}"/>
              </a:ext>
            </a:extLst>
          </p:cNvPr>
          <p:cNvGrpSpPr/>
          <p:nvPr/>
        </p:nvGrpSpPr>
        <p:grpSpPr>
          <a:xfrm>
            <a:off x="13220699" y="6357855"/>
            <a:ext cx="17449800" cy="1259694"/>
            <a:chOff x="950261" y="7050096"/>
            <a:chExt cx="11302699" cy="1259694"/>
          </a:xfrm>
        </p:grpSpPr>
        <p:sp>
          <p:nvSpPr>
            <p:cNvPr id="45" name="Rectangle 44">
              <a:extLst>
                <a:ext uri="{FF2B5EF4-FFF2-40B4-BE49-F238E27FC236}">
                  <a16:creationId xmlns:a16="http://schemas.microsoft.com/office/drawing/2014/main" id="{2C2BF59E-2CAF-A24F-9D98-80C6C7A13665}"/>
                </a:ext>
              </a:extLst>
            </p:cNvPr>
            <p:cNvSpPr/>
            <p:nvPr/>
          </p:nvSpPr>
          <p:spPr>
            <a:xfrm>
              <a:off x="960120" y="7109461"/>
              <a:ext cx="11292840" cy="1200329"/>
            </a:xfrm>
            <a:prstGeom prst="rect">
              <a:avLst/>
            </a:prstGeom>
            <a:solidFill>
              <a:srgbClr val="792F40"/>
            </a:solidFill>
            <a:ln>
              <a:solidFill>
                <a:srgbClr val="79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DAF4CBF6-38C8-6D4C-B1FB-72B1B48B0C15}"/>
                </a:ext>
              </a:extLst>
            </p:cNvPr>
            <p:cNvSpPr txBox="1"/>
            <p:nvPr/>
          </p:nvSpPr>
          <p:spPr>
            <a:xfrm>
              <a:off x="950261" y="7050096"/>
              <a:ext cx="11302697" cy="1200329"/>
            </a:xfrm>
            <a:prstGeom prst="rect">
              <a:avLst/>
            </a:prstGeom>
            <a:noFill/>
            <a:ln>
              <a:noFill/>
            </a:ln>
          </p:spPr>
          <p:txBody>
            <a:bodyPr wrap="square" rtlCol="0">
              <a:spAutoFit/>
            </a:bodyPr>
            <a:lstStyle/>
            <a:p>
              <a:pPr algn="ctr"/>
              <a:r>
                <a:rPr lang="en-US" sz="7200" dirty="0">
                  <a:solidFill>
                    <a:schemeClr val="bg1"/>
                  </a:solidFill>
                  <a:latin typeface="Times New Roman" panose="02020603050405020304" pitchFamily="18" charset="0"/>
                  <a:cs typeface="Times New Roman" panose="02020603050405020304" pitchFamily="18" charset="0"/>
                </a:rPr>
                <a:t>Objective</a:t>
              </a:r>
            </a:p>
          </p:txBody>
        </p:sp>
      </p:grpSp>
      <p:pic>
        <p:nvPicPr>
          <p:cNvPr id="48" name="Picture 47" descr="Graphical user interface, application&#10;&#10;Description automatically generated">
            <a:extLst>
              <a:ext uri="{FF2B5EF4-FFF2-40B4-BE49-F238E27FC236}">
                <a16:creationId xmlns:a16="http://schemas.microsoft.com/office/drawing/2014/main" id="{2F14BD27-1A61-B94D-BB71-A3885F14E37D}"/>
              </a:ext>
            </a:extLst>
          </p:cNvPr>
          <p:cNvPicPr>
            <a:picLocks noChangeAspect="1"/>
          </p:cNvPicPr>
          <p:nvPr/>
        </p:nvPicPr>
        <p:blipFill rotWithShape="1">
          <a:blip r:embed="rId17"/>
          <a:srcRect l="24395" t="23220" r="57453" b="70294"/>
          <a:stretch/>
        </p:blipFill>
        <p:spPr>
          <a:xfrm>
            <a:off x="1118007" y="3069712"/>
            <a:ext cx="8276742" cy="1848223"/>
          </a:xfrm>
          <a:prstGeom prst="rect">
            <a:avLst/>
          </a:prstGeom>
        </p:spPr>
      </p:pic>
      <p:grpSp>
        <p:nvGrpSpPr>
          <p:cNvPr id="52" name="Group 51">
            <a:extLst>
              <a:ext uri="{FF2B5EF4-FFF2-40B4-BE49-F238E27FC236}">
                <a16:creationId xmlns:a16="http://schemas.microsoft.com/office/drawing/2014/main" id="{05C755BD-77E2-AE41-A801-CD7915E85A57}"/>
              </a:ext>
            </a:extLst>
          </p:cNvPr>
          <p:cNvGrpSpPr/>
          <p:nvPr/>
        </p:nvGrpSpPr>
        <p:grpSpPr>
          <a:xfrm>
            <a:off x="31864301" y="6379702"/>
            <a:ext cx="11112500" cy="1229577"/>
            <a:chOff x="960120" y="7080213"/>
            <a:chExt cx="11308079" cy="1229577"/>
          </a:xfrm>
        </p:grpSpPr>
        <p:sp>
          <p:nvSpPr>
            <p:cNvPr id="53" name="Rectangle 52">
              <a:extLst>
                <a:ext uri="{FF2B5EF4-FFF2-40B4-BE49-F238E27FC236}">
                  <a16:creationId xmlns:a16="http://schemas.microsoft.com/office/drawing/2014/main" id="{625B47B0-799A-6348-AD4B-70B72ACAE2F2}"/>
                </a:ext>
              </a:extLst>
            </p:cNvPr>
            <p:cNvSpPr/>
            <p:nvPr/>
          </p:nvSpPr>
          <p:spPr>
            <a:xfrm>
              <a:off x="960120" y="7109461"/>
              <a:ext cx="11292840" cy="1200329"/>
            </a:xfrm>
            <a:prstGeom prst="rect">
              <a:avLst/>
            </a:prstGeom>
            <a:solidFill>
              <a:srgbClr val="792F40"/>
            </a:solidFill>
            <a:ln>
              <a:solidFill>
                <a:srgbClr val="79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23ECD7DB-A279-964B-9F4D-B28E2673A3F5}"/>
                </a:ext>
              </a:extLst>
            </p:cNvPr>
            <p:cNvSpPr txBox="1"/>
            <p:nvPr/>
          </p:nvSpPr>
          <p:spPr>
            <a:xfrm>
              <a:off x="975360" y="7080213"/>
              <a:ext cx="11292839" cy="1200329"/>
            </a:xfrm>
            <a:prstGeom prst="rect">
              <a:avLst/>
            </a:prstGeom>
            <a:noFill/>
            <a:ln>
              <a:noFill/>
            </a:ln>
          </p:spPr>
          <p:txBody>
            <a:bodyPr wrap="square" rtlCol="0">
              <a:spAutoFit/>
            </a:bodyPr>
            <a:lstStyle/>
            <a:p>
              <a:pPr algn="ctr"/>
              <a:r>
                <a:rPr lang="en-US" sz="7200" dirty="0">
                  <a:solidFill>
                    <a:schemeClr val="bg1"/>
                  </a:solidFill>
                  <a:latin typeface="Times New Roman" panose="02020603050405020304" pitchFamily="18" charset="0"/>
                  <a:cs typeface="Times New Roman" panose="02020603050405020304" pitchFamily="18" charset="0"/>
                </a:rPr>
                <a:t>Discussion</a:t>
              </a:r>
            </a:p>
          </p:txBody>
        </p:sp>
      </p:grpSp>
      <p:grpSp>
        <p:nvGrpSpPr>
          <p:cNvPr id="55" name="Group 54">
            <a:extLst>
              <a:ext uri="{FF2B5EF4-FFF2-40B4-BE49-F238E27FC236}">
                <a16:creationId xmlns:a16="http://schemas.microsoft.com/office/drawing/2014/main" id="{56D18F64-0C6A-2947-B81B-D12BF274ED0C}"/>
              </a:ext>
            </a:extLst>
          </p:cNvPr>
          <p:cNvGrpSpPr/>
          <p:nvPr/>
        </p:nvGrpSpPr>
        <p:grpSpPr>
          <a:xfrm>
            <a:off x="31843755" y="14372574"/>
            <a:ext cx="11133046" cy="1216536"/>
            <a:chOff x="960120" y="7093254"/>
            <a:chExt cx="11292840" cy="1216536"/>
          </a:xfrm>
        </p:grpSpPr>
        <p:sp>
          <p:nvSpPr>
            <p:cNvPr id="56" name="Rectangle 55">
              <a:extLst>
                <a:ext uri="{FF2B5EF4-FFF2-40B4-BE49-F238E27FC236}">
                  <a16:creationId xmlns:a16="http://schemas.microsoft.com/office/drawing/2014/main" id="{AE1852A5-ADCD-D843-8764-6EA455EB7810}"/>
                </a:ext>
              </a:extLst>
            </p:cNvPr>
            <p:cNvSpPr/>
            <p:nvPr/>
          </p:nvSpPr>
          <p:spPr>
            <a:xfrm>
              <a:off x="960120" y="7109461"/>
              <a:ext cx="11292840" cy="1200329"/>
            </a:xfrm>
            <a:prstGeom prst="rect">
              <a:avLst/>
            </a:prstGeom>
            <a:solidFill>
              <a:srgbClr val="792F40"/>
            </a:solidFill>
            <a:ln>
              <a:solidFill>
                <a:srgbClr val="79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42D72F4-C685-ED4F-9420-520F05B0C2E1}"/>
                </a:ext>
              </a:extLst>
            </p:cNvPr>
            <p:cNvSpPr txBox="1"/>
            <p:nvPr/>
          </p:nvSpPr>
          <p:spPr>
            <a:xfrm>
              <a:off x="960120" y="7093254"/>
              <a:ext cx="11292839" cy="1200329"/>
            </a:xfrm>
            <a:prstGeom prst="rect">
              <a:avLst/>
            </a:prstGeom>
            <a:noFill/>
            <a:ln>
              <a:noFill/>
            </a:ln>
          </p:spPr>
          <p:txBody>
            <a:bodyPr wrap="square" rtlCol="0">
              <a:spAutoFit/>
            </a:bodyPr>
            <a:lstStyle/>
            <a:p>
              <a:pPr algn="ctr"/>
              <a:r>
                <a:rPr lang="en-US" sz="7200" dirty="0">
                  <a:solidFill>
                    <a:schemeClr val="bg1"/>
                  </a:solidFill>
                  <a:latin typeface="Times New Roman" panose="02020603050405020304" pitchFamily="18" charset="0"/>
                  <a:cs typeface="Times New Roman" panose="02020603050405020304" pitchFamily="18" charset="0"/>
                </a:rPr>
                <a:t>References</a:t>
              </a:r>
            </a:p>
          </p:txBody>
        </p:sp>
      </p:grpSp>
      <p:grpSp>
        <p:nvGrpSpPr>
          <p:cNvPr id="58" name="Group 57">
            <a:extLst>
              <a:ext uri="{FF2B5EF4-FFF2-40B4-BE49-F238E27FC236}">
                <a16:creationId xmlns:a16="http://schemas.microsoft.com/office/drawing/2014/main" id="{E4C266DE-CE8B-EB46-AF1A-8B65D2637B02}"/>
              </a:ext>
            </a:extLst>
          </p:cNvPr>
          <p:cNvGrpSpPr/>
          <p:nvPr/>
        </p:nvGrpSpPr>
        <p:grpSpPr>
          <a:xfrm>
            <a:off x="31894781" y="26252673"/>
            <a:ext cx="11082020" cy="1250588"/>
            <a:chOff x="960120" y="7059202"/>
            <a:chExt cx="11308079" cy="1250588"/>
          </a:xfrm>
        </p:grpSpPr>
        <p:sp>
          <p:nvSpPr>
            <p:cNvPr id="59" name="Rectangle 58">
              <a:extLst>
                <a:ext uri="{FF2B5EF4-FFF2-40B4-BE49-F238E27FC236}">
                  <a16:creationId xmlns:a16="http://schemas.microsoft.com/office/drawing/2014/main" id="{40198BCD-8EF5-214A-98AC-C31E10D70C1D}"/>
                </a:ext>
              </a:extLst>
            </p:cNvPr>
            <p:cNvSpPr/>
            <p:nvPr/>
          </p:nvSpPr>
          <p:spPr>
            <a:xfrm>
              <a:off x="960120" y="7109461"/>
              <a:ext cx="11292840" cy="1200329"/>
            </a:xfrm>
            <a:prstGeom prst="rect">
              <a:avLst/>
            </a:prstGeom>
            <a:solidFill>
              <a:srgbClr val="792F40"/>
            </a:solidFill>
            <a:ln>
              <a:solidFill>
                <a:srgbClr val="79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5264B540-1516-564C-AE23-6A67824690B3}"/>
                </a:ext>
              </a:extLst>
            </p:cNvPr>
            <p:cNvSpPr txBox="1"/>
            <p:nvPr/>
          </p:nvSpPr>
          <p:spPr>
            <a:xfrm>
              <a:off x="975360" y="7059202"/>
              <a:ext cx="11292839" cy="1200329"/>
            </a:xfrm>
            <a:prstGeom prst="rect">
              <a:avLst/>
            </a:prstGeom>
            <a:noFill/>
            <a:ln>
              <a:noFill/>
            </a:ln>
          </p:spPr>
          <p:txBody>
            <a:bodyPr wrap="square" rtlCol="0">
              <a:spAutoFit/>
            </a:bodyPr>
            <a:lstStyle/>
            <a:p>
              <a:pPr algn="ctr"/>
              <a:r>
                <a:rPr lang="en-US" sz="7200" dirty="0">
                  <a:solidFill>
                    <a:schemeClr val="bg1"/>
                  </a:solidFill>
                  <a:latin typeface="Times New Roman" panose="02020603050405020304" pitchFamily="18" charset="0"/>
                  <a:cs typeface="Times New Roman" panose="02020603050405020304" pitchFamily="18" charset="0"/>
                </a:rPr>
                <a:t>Acknowledgments</a:t>
              </a:r>
            </a:p>
          </p:txBody>
        </p:sp>
      </p:grpSp>
      <p:sp>
        <p:nvSpPr>
          <p:cNvPr id="61" name="Rectangle 60">
            <a:extLst>
              <a:ext uri="{FF2B5EF4-FFF2-40B4-BE49-F238E27FC236}">
                <a16:creationId xmlns:a16="http://schemas.microsoft.com/office/drawing/2014/main" id="{84353C1E-6184-934F-81E3-AB0FEF33A0C4}"/>
              </a:ext>
            </a:extLst>
          </p:cNvPr>
          <p:cNvSpPr/>
          <p:nvPr/>
        </p:nvSpPr>
        <p:spPr>
          <a:xfrm>
            <a:off x="31864300" y="15675383"/>
            <a:ext cx="11066780" cy="10556736"/>
          </a:xfrm>
          <a:prstGeom prst="rect">
            <a:avLst/>
          </a:prstGeom>
        </p:spPr>
        <p:txBody>
          <a:bodyPr wrap="square">
            <a:spAutoFit/>
          </a:bodyPr>
          <a:lstStyle/>
          <a:p>
            <a:pPr marL="742950" indent="-742950" algn="just">
              <a:buFont typeface="+mj-lt"/>
              <a:buAutoNum type="arabicPeriod"/>
            </a:pPr>
            <a:r>
              <a:rPr lang="en-US" sz="4000" dirty="0">
                <a:latin typeface="Times New Roman" panose="02020603050405020304" pitchFamily="18" charset="0"/>
                <a:cs typeface="Times New Roman" panose="02020603050405020304" pitchFamily="18" charset="0"/>
              </a:rPr>
              <a:t>Lin, H.; Zhou, C.; Tian, Y.; Siegrist, T.; Ma, B. Low-Dimensional Organometal Halide Perovskites. </a:t>
            </a:r>
            <a:r>
              <a:rPr lang="en-US" sz="4000" i="1" dirty="0">
                <a:latin typeface="Times New Roman" panose="02020603050405020304" pitchFamily="18" charset="0"/>
                <a:cs typeface="Times New Roman" panose="02020603050405020304" pitchFamily="18" charset="0"/>
              </a:rPr>
              <a:t>ACS Energy Letters</a:t>
            </a:r>
            <a:r>
              <a:rPr lang="en-US" sz="400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2017</a:t>
            </a:r>
            <a:r>
              <a:rPr lang="en-US" sz="4000" dirty="0">
                <a:latin typeface="Times New Roman" panose="02020603050405020304" pitchFamily="18" charset="0"/>
                <a:cs typeface="Times New Roman" panose="02020603050405020304" pitchFamily="18" charset="0"/>
              </a:rPr>
              <a:t>, </a:t>
            </a:r>
            <a:r>
              <a:rPr lang="en-US" sz="4000" i="1" dirty="0">
                <a:latin typeface="Times New Roman" panose="02020603050405020304" pitchFamily="18" charset="0"/>
                <a:cs typeface="Times New Roman" panose="02020603050405020304" pitchFamily="18" charset="0"/>
              </a:rPr>
              <a:t>3</a:t>
            </a:r>
            <a:r>
              <a:rPr lang="en-US" sz="4000" dirty="0">
                <a:latin typeface="Times New Roman" panose="02020603050405020304" pitchFamily="18" charset="0"/>
                <a:cs typeface="Times New Roman" panose="02020603050405020304" pitchFamily="18" charset="0"/>
              </a:rPr>
              <a:t> (1), 54–62. </a:t>
            </a:r>
          </a:p>
          <a:p>
            <a:pPr marL="742950" indent="-742950" algn="just">
              <a:buFont typeface="+mj-lt"/>
              <a:buAutoNum type="arabicPeriod"/>
            </a:pPr>
            <a:r>
              <a:rPr lang="en-US" sz="4000" dirty="0">
                <a:latin typeface="Times New Roman" panose="02020603050405020304" pitchFamily="18" charset="0"/>
                <a:cs typeface="Times New Roman" panose="02020603050405020304" pitchFamily="18" charset="0"/>
              </a:rPr>
              <a:t>Lin, H.; Zhou, C.; </a:t>
            </a:r>
            <a:r>
              <a:rPr lang="en-US" sz="4000" dirty="0" err="1">
                <a:latin typeface="Times New Roman" panose="02020603050405020304" pitchFamily="18" charset="0"/>
                <a:cs typeface="Times New Roman" panose="02020603050405020304" pitchFamily="18" charset="0"/>
              </a:rPr>
              <a:t>Chaaban</a:t>
            </a:r>
            <a:r>
              <a:rPr lang="en-US" sz="4000" dirty="0">
                <a:latin typeface="Times New Roman" panose="02020603050405020304" pitchFamily="18" charset="0"/>
                <a:cs typeface="Times New Roman" panose="02020603050405020304" pitchFamily="18" charset="0"/>
              </a:rPr>
              <a:t>, M.; Xu, L.; Zhou, Y.; Neu, J.; </a:t>
            </a:r>
            <a:r>
              <a:rPr lang="en-US" sz="4000" dirty="0" err="1">
                <a:latin typeface="Times New Roman" panose="02020603050405020304" pitchFamily="18" charset="0"/>
                <a:cs typeface="Times New Roman" panose="02020603050405020304" pitchFamily="18" charset="0"/>
              </a:rPr>
              <a:t>Worku</a:t>
            </a:r>
            <a:r>
              <a:rPr lang="en-US" sz="4000" dirty="0">
                <a:latin typeface="Times New Roman" panose="02020603050405020304" pitchFamily="18" charset="0"/>
                <a:cs typeface="Times New Roman" panose="02020603050405020304" pitchFamily="18" charset="0"/>
              </a:rPr>
              <a:t>, M.; </a:t>
            </a:r>
            <a:r>
              <a:rPr lang="en-US" sz="4000" dirty="0" err="1">
                <a:latin typeface="Times New Roman" panose="02020603050405020304" pitchFamily="18" charset="0"/>
                <a:cs typeface="Times New Roman" panose="02020603050405020304" pitchFamily="18" charset="0"/>
              </a:rPr>
              <a:t>Berkwits</a:t>
            </a:r>
            <a:r>
              <a:rPr lang="en-US" sz="4000" dirty="0">
                <a:latin typeface="Times New Roman" panose="02020603050405020304" pitchFamily="18" charset="0"/>
                <a:cs typeface="Times New Roman" panose="02020603050405020304" pitchFamily="18" charset="0"/>
              </a:rPr>
              <a:t>, E.; He, Q.; Lee, S.; Lin, X.; Siegrist, T.; Du, M.; Ma, B. Bulk Assembly of Zero-Dimensional Organic Lead Bromide Hybrid with Efficient Blue Emission. </a:t>
            </a:r>
            <a:r>
              <a:rPr lang="en-US" sz="4000" i="1" dirty="0">
                <a:latin typeface="Times New Roman" panose="02020603050405020304" pitchFamily="18" charset="0"/>
                <a:cs typeface="Times New Roman" panose="02020603050405020304" pitchFamily="18" charset="0"/>
              </a:rPr>
              <a:t>ACS Materials Letters</a:t>
            </a:r>
            <a:r>
              <a:rPr lang="en-US" sz="400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2019</a:t>
            </a:r>
            <a:r>
              <a:rPr lang="en-US" sz="4000" dirty="0">
                <a:latin typeface="Times New Roman" panose="02020603050405020304" pitchFamily="18" charset="0"/>
                <a:cs typeface="Times New Roman" panose="02020603050405020304" pitchFamily="18" charset="0"/>
              </a:rPr>
              <a:t>, 1, 594-598.</a:t>
            </a:r>
          </a:p>
          <a:p>
            <a:pPr marL="742950" indent="-742950" algn="just">
              <a:buFont typeface="+mj-lt"/>
              <a:buAutoNum type="arabicPeriod"/>
            </a:pPr>
            <a:r>
              <a:rPr lang="en-US" sz="4000" dirty="0">
                <a:latin typeface="Times New Roman" panose="02020603050405020304" pitchFamily="18" charset="0"/>
                <a:cs typeface="Times New Roman" panose="02020603050405020304" pitchFamily="18" charset="0"/>
              </a:rPr>
              <a:t> Hu, T.; Smith, M. D.; </a:t>
            </a:r>
            <a:r>
              <a:rPr lang="en-US" sz="4000" dirty="0" err="1">
                <a:latin typeface="Times New Roman" panose="02020603050405020304" pitchFamily="18" charset="0"/>
                <a:cs typeface="Times New Roman" panose="02020603050405020304" pitchFamily="18" charset="0"/>
              </a:rPr>
              <a:t>Dohner</a:t>
            </a:r>
            <a:r>
              <a:rPr lang="en-US" sz="4000" dirty="0">
                <a:latin typeface="Times New Roman" panose="02020603050405020304" pitchFamily="18" charset="0"/>
                <a:cs typeface="Times New Roman" panose="02020603050405020304" pitchFamily="18" charset="0"/>
              </a:rPr>
              <a:t>, E. R.; Sher, M.-J.; Wu, X.; Trinh, M. T.; Fisher, A.; Corbett, J.; Zhu, X.-Y.; </a:t>
            </a:r>
            <a:r>
              <a:rPr lang="en-US" sz="4000" dirty="0" err="1">
                <a:latin typeface="Times New Roman" panose="02020603050405020304" pitchFamily="18" charset="0"/>
                <a:cs typeface="Times New Roman" panose="02020603050405020304" pitchFamily="18" charset="0"/>
              </a:rPr>
              <a:t>Karunadasa</a:t>
            </a:r>
            <a:r>
              <a:rPr lang="en-US" sz="4000" dirty="0">
                <a:latin typeface="Times New Roman" panose="02020603050405020304" pitchFamily="18" charset="0"/>
                <a:cs typeface="Times New Roman" panose="02020603050405020304" pitchFamily="18" charset="0"/>
              </a:rPr>
              <a:t>, H. I.; Lindenberg, A. M. Mechanism for Broadband White-Light Emission from Two-Dimensional (110) Hybrid Perovskites. </a:t>
            </a:r>
            <a:r>
              <a:rPr lang="en-US" sz="4000" i="1" dirty="0">
                <a:latin typeface="Times New Roman" panose="02020603050405020304" pitchFamily="18" charset="0"/>
                <a:cs typeface="Times New Roman" panose="02020603050405020304" pitchFamily="18" charset="0"/>
              </a:rPr>
              <a:t>The Journal of Physical Chemistry Letters</a:t>
            </a:r>
            <a:r>
              <a:rPr lang="en-US" sz="400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2016</a:t>
            </a:r>
            <a:r>
              <a:rPr lang="en-US" sz="4000" dirty="0">
                <a:latin typeface="Times New Roman" panose="02020603050405020304" pitchFamily="18" charset="0"/>
                <a:cs typeface="Times New Roman" panose="02020603050405020304" pitchFamily="18" charset="0"/>
              </a:rPr>
              <a:t>, </a:t>
            </a:r>
            <a:r>
              <a:rPr lang="en-US" sz="4000" i="1" dirty="0">
                <a:latin typeface="Times New Roman" panose="02020603050405020304" pitchFamily="18" charset="0"/>
                <a:cs typeface="Times New Roman" panose="02020603050405020304" pitchFamily="18" charset="0"/>
              </a:rPr>
              <a:t>7</a:t>
            </a:r>
            <a:r>
              <a:rPr lang="en-US" sz="4000" dirty="0">
                <a:latin typeface="Times New Roman" panose="02020603050405020304" pitchFamily="18" charset="0"/>
                <a:cs typeface="Times New Roman" panose="02020603050405020304" pitchFamily="18" charset="0"/>
              </a:rPr>
              <a:t> (12), 2258–2263. </a:t>
            </a:r>
          </a:p>
        </p:txBody>
      </p:sp>
      <p:sp>
        <p:nvSpPr>
          <p:cNvPr id="63" name="TextBox 62">
            <a:extLst>
              <a:ext uri="{FF2B5EF4-FFF2-40B4-BE49-F238E27FC236}">
                <a16:creationId xmlns:a16="http://schemas.microsoft.com/office/drawing/2014/main" id="{CDD3CBB6-6641-B44E-A93A-BDD6A91E5E99}"/>
              </a:ext>
            </a:extLst>
          </p:cNvPr>
          <p:cNvSpPr txBox="1"/>
          <p:nvPr/>
        </p:nvSpPr>
        <p:spPr>
          <a:xfrm>
            <a:off x="13235920" y="7717159"/>
            <a:ext cx="17465933" cy="1938992"/>
          </a:xfrm>
          <a:prstGeom prst="rect">
            <a:avLst/>
          </a:prstGeom>
          <a:noFill/>
        </p:spPr>
        <p:txBody>
          <a:bodyPr wrap="square" rtlCol="0">
            <a:spAutoFit/>
          </a:bodyPr>
          <a:lstStyle/>
          <a:p>
            <a:pPr algn="just"/>
            <a:r>
              <a:rPr lang="en-US" sz="4000" dirty="0">
                <a:latin typeface="Times New Roman" panose="02020603050405020304" pitchFamily="18" charset="0"/>
                <a:cs typeface="Times New Roman" panose="02020603050405020304" pitchFamily="18" charset="0"/>
              </a:rPr>
              <a:t>The goal is to develop new single-crystalline 1D lead bromide hybrids as an extension of the previously reported 0D HMTA</a:t>
            </a:r>
            <a:r>
              <a:rPr lang="en-US" sz="4000" baseline="-25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PbBr</a:t>
            </a:r>
            <a:r>
              <a:rPr lang="en-US" sz="4000" baseline="-25000" dirty="0">
                <a:latin typeface="Times New Roman" panose="02020603050405020304" pitchFamily="18" charset="0"/>
                <a:cs typeface="Times New Roman" panose="02020603050405020304" pitchFamily="18" charset="0"/>
              </a:rPr>
              <a:t>4</a:t>
            </a:r>
            <a:r>
              <a:rPr lang="en-US" sz="4000" dirty="0">
                <a:latin typeface="Times New Roman" panose="02020603050405020304" pitchFamily="18" charset="0"/>
                <a:cs typeface="Times New Roman" panose="02020603050405020304" pitchFamily="18" charset="0"/>
              </a:rPr>
              <a:t> with the same starting materials to get different dimensional structures and properties.</a:t>
            </a:r>
          </a:p>
        </p:txBody>
      </p:sp>
      <p:sp>
        <p:nvSpPr>
          <p:cNvPr id="65" name="TextBox 64">
            <a:extLst>
              <a:ext uri="{FF2B5EF4-FFF2-40B4-BE49-F238E27FC236}">
                <a16:creationId xmlns:a16="http://schemas.microsoft.com/office/drawing/2014/main" id="{68408F66-573E-F640-9420-7235C35CC975}"/>
              </a:ext>
            </a:extLst>
          </p:cNvPr>
          <p:cNvSpPr txBox="1"/>
          <p:nvPr/>
        </p:nvSpPr>
        <p:spPr>
          <a:xfrm>
            <a:off x="31879540" y="7946030"/>
            <a:ext cx="11133045" cy="5632311"/>
          </a:xfrm>
          <a:prstGeom prst="rect">
            <a:avLst/>
          </a:prstGeom>
          <a:noFill/>
        </p:spPr>
        <p:txBody>
          <a:bodyPr wrap="square" rtlCol="0">
            <a:spAutoFit/>
          </a:bodyPr>
          <a:lstStyle/>
          <a:p>
            <a:pPr algn="just"/>
            <a:r>
              <a:rPr lang="en-US" sz="4000" dirty="0">
                <a:latin typeface="Times New Roman" panose="02020603050405020304" pitchFamily="18" charset="0"/>
                <a:cs typeface="Times New Roman" panose="02020603050405020304" pitchFamily="18" charset="0"/>
              </a:rPr>
              <a:t>By adjusting the ratios between HMTA and PbBr</a:t>
            </a:r>
            <a:r>
              <a:rPr lang="en-US" sz="4000" baseline="-25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 we have been able to synthesize a rare new 1D edge-shared pyramidal lead bromide hybrid, HMTAPbBr</a:t>
            </a:r>
            <a:r>
              <a:rPr lang="en-US" sz="4000" baseline="-25000" dirty="0">
                <a:latin typeface="Times New Roman" panose="02020603050405020304" pitchFamily="18" charset="0"/>
                <a:cs typeface="Times New Roman" panose="02020603050405020304" pitchFamily="18" charset="0"/>
              </a:rPr>
              <a:t>3</a:t>
            </a:r>
            <a:r>
              <a:rPr lang="en-US" sz="4000" dirty="0">
                <a:latin typeface="Times New Roman" panose="02020603050405020304" pitchFamily="18" charset="0"/>
                <a:cs typeface="Times New Roman" panose="02020603050405020304" pitchFamily="18" charset="0"/>
              </a:rPr>
              <a:t>. HMTAPbBr</a:t>
            </a:r>
            <a:r>
              <a:rPr lang="en-US" sz="4000" baseline="-25000" dirty="0">
                <a:latin typeface="Times New Roman" panose="02020603050405020304" pitchFamily="18" charset="0"/>
                <a:cs typeface="Times New Roman" panose="02020603050405020304" pitchFamily="18" charset="0"/>
              </a:rPr>
              <a:t>3</a:t>
            </a:r>
            <a:r>
              <a:rPr lang="en-US" sz="4000" dirty="0">
                <a:latin typeface="Times New Roman" panose="02020603050405020304" pitchFamily="18" charset="0"/>
                <a:cs typeface="Times New Roman" panose="02020603050405020304" pitchFamily="18" charset="0"/>
              </a:rPr>
              <a:t> shows the broadband greenish emission only at 77K with a long decay lifetime due to its flexible and highly distorted structure. Our work not only gives a new single crystalline material but also suggests a rational synthetic approach to manipulate its structure and optical properties. </a:t>
            </a:r>
          </a:p>
        </p:txBody>
      </p:sp>
      <p:sp>
        <p:nvSpPr>
          <p:cNvPr id="66" name="TextBox 65">
            <a:extLst>
              <a:ext uri="{FF2B5EF4-FFF2-40B4-BE49-F238E27FC236}">
                <a16:creationId xmlns:a16="http://schemas.microsoft.com/office/drawing/2014/main" id="{86112FB4-5EC3-8841-A66F-400E9F68EAB6}"/>
              </a:ext>
            </a:extLst>
          </p:cNvPr>
          <p:cNvSpPr txBox="1"/>
          <p:nvPr/>
        </p:nvSpPr>
        <p:spPr>
          <a:xfrm>
            <a:off x="31843755" y="27716617"/>
            <a:ext cx="11087325" cy="2554545"/>
          </a:xfrm>
          <a:prstGeom prst="rect">
            <a:avLst/>
          </a:prstGeom>
          <a:noFill/>
        </p:spPr>
        <p:txBody>
          <a:bodyPr wrap="square" rtlCol="0">
            <a:spAutoFit/>
          </a:bodyPr>
          <a:lstStyle/>
          <a:p>
            <a:pPr algn="just"/>
            <a:r>
              <a:rPr lang="en-US" sz="4000" dirty="0">
                <a:latin typeface="Times New Roman" panose="02020603050405020304" pitchFamily="18" charset="0"/>
                <a:cs typeface="Times New Roman" panose="02020603050405020304" pitchFamily="18" charset="0"/>
              </a:rPr>
              <a:t>I would like to express my gratitude to Dr. Ma and the Ma group for allowing me to participate in their lab for the past 2 semesters. A special thanks to </a:t>
            </a:r>
            <a:r>
              <a:rPr lang="en-US" sz="4000" dirty="0" err="1">
                <a:latin typeface="Times New Roman" panose="02020603050405020304" pitchFamily="18" charset="0"/>
                <a:cs typeface="Times New Roman" panose="02020603050405020304" pitchFamily="18" charset="0"/>
              </a:rPr>
              <a:t>Sujin</a:t>
            </a:r>
            <a:r>
              <a:rPr lang="en-US" sz="4000" dirty="0">
                <a:latin typeface="Times New Roman" panose="02020603050405020304" pitchFamily="18" charset="0"/>
                <a:cs typeface="Times New Roman" panose="02020603050405020304" pitchFamily="18" charset="0"/>
              </a:rPr>
              <a:t> Lee for mentoring me throughout my time in the lab.</a:t>
            </a:r>
          </a:p>
        </p:txBody>
      </p:sp>
      <p:sp>
        <p:nvSpPr>
          <p:cNvPr id="5" name="TextBox 4">
            <a:extLst>
              <a:ext uri="{FF2B5EF4-FFF2-40B4-BE49-F238E27FC236}">
                <a16:creationId xmlns:a16="http://schemas.microsoft.com/office/drawing/2014/main" id="{EC5234D7-CBC0-0C46-B391-EB9532E81E9C}"/>
              </a:ext>
            </a:extLst>
          </p:cNvPr>
          <p:cNvSpPr txBox="1"/>
          <p:nvPr/>
        </p:nvSpPr>
        <p:spPr>
          <a:xfrm>
            <a:off x="0" y="4541305"/>
            <a:ext cx="43891200" cy="861774"/>
          </a:xfrm>
          <a:prstGeom prst="rect">
            <a:avLst/>
          </a:prstGeom>
          <a:noFill/>
        </p:spPr>
        <p:txBody>
          <a:bodyPr wrap="square"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Florida State University, Department of Chemistry and Biochemistry</a:t>
            </a:r>
          </a:p>
        </p:txBody>
      </p:sp>
      <p:sp>
        <p:nvSpPr>
          <p:cNvPr id="62" name="TextBox 61">
            <a:extLst>
              <a:ext uri="{FF2B5EF4-FFF2-40B4-BE49-F238E27FC236}">
                <a16:creationId xmlns:a16="http://schemas.microsoft.com/office/drawing/2014/main" id="{20F0D5E7-4CD4-4319-9263-53E9B229F30A}"/>
              </a:ext>
            </a:extLst>
          </p:cNvPr>
          <p:cNvSpPr txBox="1"/>
          <p:nvPr/>
        </p:nvSpPr>
        <p:spPr>
          <a:xfrm>
            <a:off x="1205467" y="30566216"/>
            <a:ext cx="1747594" cy="553998"/>
          </a:xfrm>
          <a:prstGeom prst="rect">
            <a:avLst/>
          </a:prstGeom>
          <a:noFill/>
        </p:spPr>
        <p:txBody>
          <a:bodyPr wrap="none" rtlCol="0">
            <a:spAutoFit/>
          </a:bodyPr>
          <a:lstStyle/>
          <a:p>
            <a:pPr marL="457200" indent="-457200">
              <a:buFont typeface="Arial" panose="020B0604020202020204" pitchFamily="34" charset="0"/>
              <a:buChar char="•"/>
            </a:pPr>
            <a:r>
              <a:rPr lang="en-US" sz="3000" b="1" dirty="0">
                <a:latin typeface="Times New Roman" panose="02020603050405020304" pitchFamily="18" charset="0"/>
                <a:cs typeface="Times New Roman" panose="02020603050405020304" pitchFamily="18" charset="0"/>
              </a:rPr>
              <a:t> PbBr</a:t>
            </a:r>
            <a:r>
              <a:rPr lang="en-US" sz="3000" b="1" baseline="-25000" dirty="0">
                <a:latin typeface="Times New Roman" panose="02020603050405020304" pitchFamily="18" charset="0"/>
                <a:cs typeface="Times New Roman" panose="02020603050405020304" pitchFamily="18" charset="0"/>
              </a:rPr>
              <a:t>2</a:t>
            </a:r>
          </a:p>
        </p:txBody>
      </p:sp>
      <p:sp>
        <p:nvSpPr>
          <p:cNvPr id="64" name="TextBox 63">
            <a:extLst>
              <a:ext uri="{FF2B5EF4-FFF2-40B4-BE49-F238E27FC236}">
                <a16:creationId xmlns:a16="http://schemas.microsoft.com/office/drawing/2014/main" id="{35E8FBA2-3364-4B21-933A-6846D923010A}"/>
              </a:ext>
            </a:extLst>
          </p:cNvPr>
          <p:cNvSpPr txBox="1"/>
          <p:nvPr/>
        </p:nvSpPr>
        <p:spPr>
          <a:xfrm>
            <a:off x="975359" y="25168635"/>
            <a:ext cx="1768433" cy="553998"/>
          </a:xfrm>
          <a:prstGeom prst="rect">
            <a:avLst/>
          </a:prstGeom>
          <a:noFill/>
        </p:spPr>
        <p:txBody>
          <a:bodyPr wrap="none" rtlCol="0" anchor="b">
            <a:spAutoFit/>
          </a:bodyPr>
          <a:lstStyle/>
          <a:p>
            <a:r>
              <a:rPr lang="en-US" sz="3000" b="1" u="sng" dirty="0">
                <a:latin typeface="Times New Roman" panose="02020603050405020304" pitchFamily="18" charset="0"/>
                <a:cs typeface="Times New Roman" panose="02020603050405020304" pitchFamily="18" charset="0"/>
              </a:rPr>
              <a:t>Materials</a:t>
            </a:r>
          </a:p>
        </p:txBody>
      </p:sp>
      <p:sp>
        <p:nvSpPr>
          <p:cNvPr id="68" name="TextBox 67">
            <a:extLst>
              <a:ext uri="{FF2B5EF4-FFF2-40B4-BE49-F238E27FC236}">
                <a16:creationId xmlns:a16="http://schemas.microsoft.com/office/drawing/2014/main" id="{EC5E8CD8-2ED3-4699-B7DE-92C4A456E9A7}"/>
              </a:ext>
            </a:extLst>
          </p:cNvPr>
          <p:cNvSpPr txBox="1"/>
          <p:nvPr/>
        </p:nvSpPr>
        <p:spPr>
          <a:xfrm>
            <a:off x="1236544" y="31244622"/>
            <a:ext cx="2919517" cy="553998"/>
          </a:xfrm>
          <a:prstGeom prst="rect">
            <a:avLst/>
          </a:prstGeom>
          <a:noFill/>
        </p:spPr>
        <p:txBody>
          <a:bodyPr wrap="none" rtlCol="0">
            <a:spAutoFit/>
          </a:bodyPr>
          <a:lstStyle/>
          <a:p>
            <a:pPr marL="457200" indent="-457200">
              <a:buFont typeface="Arial" panose="020B0604020202020204" pitchFamily="34" charset="0"/>
              <a:buChar char="•"/>
            </a:pPr>
            <a:r>
              <a:rPr lang="en-US" sz="3000" b="1" dirty="0">
                <a:latin typeface="Times New Roman" panose="02020603050405020304" pitchFamily="18" charset="0"/>
                <a:cs typeface="Times New Roman" panose="02020603050405020304" pitchFamily="18" charset="0"/>
              </a:rPr>
              <a:t> DMF / DCM </a:t>
            </a:r>
            <a:endParaRPr lang="en-US" sz="3000" b="1" baseline="-25000" dirty="0">
              <a:latin typeface="Times New Roman" panose="02020603050405020304" pitchFamily="18" charset="0"/>
              <a:cs typeface="Times New Roman" panose="02020603050405020304" pitchFamily="18" charset="0"/>
            </a:endParaRPr>
          </a:p>
        </p:txBody>
      </p:sp>
      <p:pic>
        <p:nvPicPr>
          <p:cNvPr id="69" name="Picture 68">
            <a:extLst>
              <a:ext uri="{FF2B5EF4-FFF2-40B4-BE49-F238E27FC236}">
                <a16:creationId xmlns:a16="http://schemas.microsoft.com/office/drawing/2014/main" id="{BC8EFEAB-2410-407F-996E-18EBC20E19F8}"/>
              </a:ext>
            </a:extLst>
          </p:cNvPr>
          <p:cNvPicPr>
            <a:picLocks noChangeAspect="1"/>
          </p:cNvPicPr>
          <p:nvPr/>
        </p:nvPicPr>
        <p:blipFill rotWithShape="1">
          <a:blip r:embed="rId18"/>
          <a:srcRect b="32124"/>
          <a:stretch/>
        </p:blipFill>
        <p:spPr>
          <a:xfrm>
            <a:off x="7787155" y="26008095"/>
            <a:ext cx="2919517" cy="6294653"/>
          </a:xfrm>
          <a:prstGeom prst="rect">
            <a:avLst/>
          </a:prstGeom>
        </p:spPr>
      </p:pic>
      <p:sp>
        <p:nvSpPr>
          <p:cNvPr id="70" name="TextBox 69">
            <a:extLst>
              <a:ext uri="{FF2B5EF4-FFF2-40B4-BE49-F238E27FC236}">
                <a16:creationId xmlns:a16="http://schemas.microsoft.com/office/drawing/2014/main" id="{3E00B55D-F5FC-4C47-A072-8643238ADCC7}"/>
              </a:ext>
            </a:extLst>
          </p:cNvPr>
          <p:cNvSpPr txBox="1"/>
          <p:nvPr/>
        </p:nvSpPr>
        <p:spPr>
          <a:xfrm>
            <a:off x="6841835" y="25168635"/>
            <a:ext cx="5056192" cy="553998"/>
          </a:xfrm>
          <a:prstGeom prst="rect">
            <a:avLst/>
          </a:prstGeom>
          <a:noFill/>
        </p:spPr>
        <p:txBody>
          <a:bodyPr wrap="none" rtlCol="0" anchor="b">
            <a:spAutoFit/>
          </a:bodyPr>
          <a:lstStyle/>
          <a:p>
            <a:r>
              <a:rPr lang="en-US" sz="3000" b="1" u="sng" dirty="0">
                <a:latin typeface="Times New Roman" panose="02020603050405020304" pitchFamily="18" charset="0"/>
                <a:cs typeface="Times New Roman" panose="02020603050405020304" pitchFamily="18" charset="0"/>
              </a:rPr>
              <a:t>Antisolvent Diffusion Method</a:t>
            </a:r>
          </a:p>
        </p:txBody>
      </p:sp>
      <p:sp>
        <p:nvSpPr>
          <p:cNvPr id="71" name="TextBox 70">
            <a:extLst>
              <a:ext uri="{FF2B5EF4-FFF2-40B4-BE49-F238E27FC236}">
                <a16:creationId xmlns:a16="http://schemas.microsoft.com/office/drawing/2014/main" id="{8FCD740A-C4CC-4EAD-B1D2-3C4F22138DBD}"/>
              </a:ext>
            </a:extLst>
          </p:cNvPr>
          <p:cNvSpPr txBox="1"/>
          <p:nvPr/>
        </p:nvSpPr>
        <p:spPr>
          <a:xfrm>
            <a:off x="13190593" y="16394773"/>
            <a:ext cx="8605200" cy="1477328"/>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Figure 1.</a:t>
            </a:r>
            <a:r>
              <a:rPr lang="en-US" sz="3000" dirty="0">
                <a:latin typeface="Times New Roman" panose="02020603050405020304" pitchFamily="18" charset="0"/>
                <a:cs typeface="Times New Roman" panose="02020603050405020304" pitchFamily="18" charset="0"/>
              </a:rPr>
              <a:t> Image of  HMTAPbBr</a:t>
            </a:r>
            <a:r>
              <a:rPr lang="en-US" sz="3000" baseline="-25000" dirty="0">
                <a:latin typeface="Times New Roman" panose="02020603050405020304" pitchFamily="18" charset="0"/>
                <a:cs typeface="Times New Roman" panose="02020603050405020304" pitchFamily="18" charset="0"/>
              </a:rPr>
              <a:t>3</a:t>
            </a:r>
            <a:r>
              <a:rPr lang="en-US" sz="3000" dirty="0">
                <a:latin typeface="Times New Roman" panose="02020603050405020304" pitchFamily="18" charset="0"/>
                <a:cs typeface="Times New Roman" panose="02020603050405020304" pitchFamily="18" charset="0"/>
              </a:rPr>
              <a:t> single-crystals under (top) ambient light, (bottom left) under UV irradiation (365 nm) at RT, and (bottom right) at 77K.  </a:t>
            </a:r>
          </a:p>
        </p:txBody>
      </p:sp>
      <p:pic>
        <p:nvPicPr>
          <p:cNvPr id="41" name="Picture 40">
            <a:extLst>
              <a:ext uri="{FF2B5EF4-FFF2-40B4-BE49-F238E27FC236}">
                <a16:creationId xmlns:a16="http://schemas.microsoft.com/office/drawing/2014/main" id="{87B772B1-E71E-476B-89CB-69963AD176F1}"/>
              </a:ext>
            </a:extLst>
          </p:cNvPr>
          <p:cNvPicPr>
            <a:picLocks noChangeAspect="1"/>
          </p:cNvPicPr>
          <p:nvPr/>
        </p:nvPicPr>
        <p:blipFill>
          <a:blip r:embed="rId19"/>
          <a:stretch>
            <a:fillRect/>
          </a:stretch>
        </p:blipFill>
        <p:spPr>
          <a:xfrm>
            <a:off x="22434113" y="24610302"/>
            <a:ext cx="8491354" cy="7176028"/>
          </a:xfrm>
          <a:prstGeom prst="rect">
            <a:avLst/>
          </a:prstGeom>
        </p:spPr>
      </p:pic>
      <p:sp>
        <p:nvSpPr>
          <p:cNvPr id="30" name="Rectangle 29">
            <a:extLst>
              <a:ext uri="{FF2B5EF4-FFF2-40B4-BE49-F238E27FC236}">
                <a16:creationId xmlns:a16="http://schemas.microsoft.com/office/drawing/2014/main" id="{5DE456A9-70C4-F54F-BC12-8A3684F248FD}"/>
              </a:ext>
            </a:extLst>
          </p:cNvPr>
          <p:cNvSpPr/>
          <p:nvPr/>
        </p:nvSpPr>
        <p:spPr>
          <a:xfrm>
            <a:off x="13190592" y="31348649"/>
            <a:ext cx="8605200" cy="1015663"/>
          </a:xfrm>
          <a:prstGeom prst="rect">
            <a:avLst/>
          </a:prstGeom>
        </p:spPr>
        <p:txBody>
          <a:bodyPr wrap="square">
            <a:spAutoFit/>
          </a:bodyPr>
          <a:lstStyle/>
          <a:p>
            <a:pPr algn="just"/>
            <a:r>
              <a:rPr lang="en-US" sz="3000" b="1" dirty="0">
                <a:latin typeface="Times New Roman" panose="02020603050405020304" pitchFamily="18" charset="0"/>
                <a:cs typeface="Times New Roman" panose="02020603050405020304" pitchFamily="18" charset="0"/>
              </a:rPr>
              <a:t>Figure 5. </a:t>
            </a:r>
            <a:r>
              <a:rPr lang="en-US" sz="3000" dirty="0">
                <a:latin typeface="Times New Roman" panose="02020603050405020304" pitchFamily="18" charset="0"/>
                <a:cs typeface="Times New Roman" panose="02020603050405020304" pitchFamily="18" charset="0"/>
              </a:rPr>
              <a:t>Excitation and emission spectra of HMTAPbBr</a:t>
            </a:r>
            <a:r>
              <a:rPr lang="en-US" sz="3000" baseline="-25000" dirty="0">
                <a:latin typeface="Times New Roman" panose="02020603050405020304" pitchFamily="18" charset="0"/>
                <a:cs typeface="Times New Roman" panose="02020603050405020304" pitchFamily="18" charset="0"/>
              </a:rPr>
              <a:t>3</a:t>
            </a:r>
            <a:r>
              <a:rPr lang="en-US" sz="3000" dirty="0">
                <a:latin typeface="Times New Roman" panose="02020603050405020304" pitchFamily="18" charset="0"/>
                <a:cs typeface="Times New Roman" panose="02020603050405020304" pitchFamily="18" charset="0"/>
              </a:rPr>
              <a:t> at 77K.</a:t>
            </a:r>
          </a:p>
        </p:txBody>
      </p:sp>
      <p:sp>
        <p:nvSpPr>
          <p:cNvPr id="15" name="Rectangle 14">
            <a:extLst>
              <a:ext uri="{FF2B5EF4-FFF2-40B4-BE49-F238E27FC236}">
                <a16:creationId xmlns:a16="http://schemas.microsoft.com/office/drawing/2014/main" id="{1A8CF03F-FCAD-CE4E-90E2-782AA5DE6B10}"/>
              </a:ext>
            </a:extLst>
          </p:cNvPr>
          <p:cNvSpPr/>
          <p:nvPr/>
        </p:nvSpPr>
        <p:spPr>
          <a:xfrm>
            <a:off x="960120" y="20595037"/>
            <a:ext cx="11269980" cy="4401205"/>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HMTAPbBr</a:t>
            </a:r>
            <a:r>
              <a:rPr lang="en-US" sz="4000" baseline="-25000" dirty="0">
                <a:latin typeface="Times New Roman" panose="02020603050405020304" pitchFamily="18" charset="0"/>
                <a:cs typeface="Times New Roman" panose="02020603050405020304" pitchFamily="18" charset="0"/>
              </a:rPr>
              <a:t>3 </a:t>
            </a:r>
            <a:r>
              <a:rPr lang="en-US" sz="4000" dirty="0">
                <a:latin typeface="Times New Roman" panose="02020603050405020304" pitchFamily="18" charset="0"/>
                <a:cs typeface="Times New Roman" panose="02020603050405020304" pitchFamily="18" charset="0"/>
              </a:rPr>
              <a:t>was synthesized via antisolvent diffusion by dissolving HMTA and PbBr</a:t>
            </a:r>
            <a:r>
              <a:rPr lang="en-US" sz="4000" baseline="-25000" dirty="0">
                <a:latin typeface="Times New Roman" panose="02020603050405020304" pitchFamily="18" charset="0"/>
                <a:cs typeface="Times New Roman" panose="02020603050405020304" pitchFamily="18" charset="0"/>
              </a:rPr>
              <a:t>2 </a:t>
            </a:r>
            <a:r>
              <a:rPr lang="en-US" sz="4000" dirty="0">
                <a:latin typeface="Times New Roman" panose="02020603050405020304" pitchFamily="18" charset="0"/>
                <a:cs typeface="Times New Roman" panose="02020603050405020304" pitchFamily="18" charset="0"/>
              </a:rPr>
              <a:t>at a 1:1 molar ratio into 6mL of DMF. Next, 1 mL of the precursor solution was then placed into 2 mL of DCM and was left to set overnight. The obtained colorless needle-like crystals were washed with DCM and dried under reduced pressure. </a:t>
            </a:r>
          </a:p>
        </p:txBody>
      </p:sp>
    </p:spTree>
    <p:extLst>
      <p:ext uri="{BB962C8B-B14F-4D97-AF65-F5344CB8AC3E}">
        <p14:creationId xmlns:p14="http://schemas.microsoft.com/office/powerpoint/2010/main" val="3107460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2900</TotalTime>
  <Words>713</Words>
  <Application>Microsoft Macintosh PowerPoint</Application>
  <PresentationFormat>Custom</PresentationFormat>
  <Paragraphs>31</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Office Theme</vt:lpstr>
      <vt:lpstr>Graph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Luong</dc:creator>
  <cp:lastModifiedBy>Derek Luong</cp:lastModifiedBy>
  <cp:revision>24</cp:revision>
  <dcterms:created xsi:type="dcterms:W3CDTF">2022-02-24T02:13:56Z</dcterms:created>
  <dcterms:modified xsi:type="dcterms:W3CDTF">2022-03-02T06:23:40Z</dcterms:modified>
</cp:coreProperties>
</file>