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990000"/>
    <a:srgbClr val="FF2323"/>
    <a:srgbClr val="E7DFCC"/>
    <a:srgbClr val="C7B487"/>
    <a:srgbClr val="C8BB88"/>
    <a:srgbClr val="A38461"/>
    <a:srgbClr val="591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4"/>
    <p:restoredTop sz="92553"/>
  </p:normalViewPr>
  <p:slideViewPr>
    <p:cSldViewPr snapToGrid="0">
      <p:cViewPr>
        <p:scale>
          <a:sx n="25" d="100"/>
          <a:sy n="25" d="100"/>
        </p:scale>
        <p:origin x="61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17795-C2CE-41CD-BD1E-049DB5288AA1}" type="datetimeFigureOut">
              <a:rPr lang="en-US" smtClean="0"/>
              <a:t>3/6/2022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3EE45-A37E-4CB4-BB74-22EDC728039E}" type="slidenum">
              <a:rPr lang="en-US" smtClean="0"/>
              <a:t>‹#›</a:t>
            </a:fld>
            <a:endParaRPr lang="en-US" dirty="0"/>
          </a:p>
        </p:txBody>
      </p:sp>
    </p:spTree>
    <p:extLst>
      <p:ext uri="{BB962C8B-B14F-4D97-AF65-F5344CB8AC3E}">
        <p14:creationId xmlns:p14="http://schemas.microsoft.com/office/powerpoint/2010/main" val="3599934735"/>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3007167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1403378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59808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92860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301297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109465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351518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284738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294302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81348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4B41C78-21D8-425F-B73B-00B8C7FB290D}" type="datetimeFigureOut">
              <a:rPr lang="en-US" smtClean="0"/>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4C9D41-B234-47F0-A883-0C6989D1E9DF}" type="slidenum">
              <a:rPr lang="en-US" smtClean="0"/>
              <a:t>‹#›</a:t>
            </a:fld>
            <a:endParaRPr lang="en-US" dirty="0"/>
          </a:p>
        </p:txBody>
      </p:sp>
    </p:spTree>
    <p:extLst>
      <p:ext uri="{BB962C8B-B14F-4D97-AF65-F5344CB8AC3E}">
        <p14:creationId xmlns:p14="http://schemas.microsoft.com/office/powerpoint/2010/main" val="254436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4B41C78-21D8-425F-B73B-00B8C7FB290D}" type="datetimeFigureOut">
              <a:rPr lang="en-US" smtClean="0"/>
              <a:t>3/6/2022</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A4C9D41-B234-47F0-A883-0C6989D1E9DF}" type="slidenum">
              <a:rPr lang="en-US" smtClean="0"/>
              <a:t>‹#›</a:t>
            </a:fld>
            <a:endParaRPr lang="en-US" dirty="0"/>
          </a:p>
        </p:txBody>
      </p:sp>
    </p:spTree>
    <p:extLst>
      <p:ext uri="{BB962C8B-B14F-4D97-AF65-F5344CB8AC3E}">
        <p14:creationId xmlns:p14="http://schemas.microsoft.com/office/powerpoint/2010/main" val="3724889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FAAEEB7-D4BE-4672-B1AB-5989E34223A0}"/>
              </a:ext>
            </a:extLst>
          </p:cNvPr>
          <p:cNvSpPr/>
          <p:nvPr/>
        </p:nvSpPr>
        <p:spPr>
          <a:xfrm>
            <a:off x="30187440" y="6114769"/>
            <a:ext cx="12856984" cy="12985848"/>
          </a:xfrm>
          <a:prstGeom prst="rect">
            <a:avLst/>
          </a:prstGeom>
          <a:solidFill>
            <a:srgbClr val="78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9917D4A-A082-4EE6-9C52-AA8BD371E1EB}"/>
              </a:ext>
            </a:extLst>
          </p:cNvPr>
          <p:cNvSpPr/>
          <p:nvPr/>
        </p:nvSpPr>
        <p:spPr>
          <a:xfrm>
            <a:off x="14684626" y="23408823"/>
            <a:ext cx="14618073" cy="8960937"/>
          </a:xfrm>
          <a:prstGeom prst="rect">
            <a:avLst/>
          </a:prstGeom>
          <a:solidFill>
            <a:srgbClr val="78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8A7AC05-2AA2-436C-8C23-81E501278128}"/>
              </a:ext>
            </a:extLst>
          </p:cNvPr>
          <p:cNvSpPr/>
          <p:nvPr/>
        </p:nvSpPr>
        <p:spPr>
          <a:xfrm>
            <a:off x="587827" y="16076479"/>
            <a:ext cx="12415822" cy="6064773"/>
          </a:xfrm>
          <a:prstGeom prst="rect">
            <a:avLst/>
          </a:prstGeom>
          <a:solidFill>
            <a:srgbClr val="78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7495ADF6-675E-934A-B42E-208660A08720}"/>
              </a:ext>
            </a:extLst>
          </p:cNvPr>
          <p:cNvSpPr txBox="1"/>
          <p:nvPr/>
        </p:nvSpPr>
        <p:spPr>
          <a:xfrm>
            <a:off x="14749329" y="7335228"/>
            <a:ext cx="14618073" cy="4893647"/>
          </a:xfrm>
          <a:prstGeom prst="rect">
            <a:avLst/>
          </a:prstGeom>
          <a:solidFill>
            <a:schemeClr val="bg1"/>
          </a:solidFill>
        </p:spPr>
        <p:txBody>
          <a:bodyPr wrap="square" rtlCol="0">
            <a:spAutoFit/>
          </a:bodyPr>
          <a:lstStyle/>
          <a:p>
            <a:r>
              <a:rPr lang="en-US" sz="4000" dirty="0">
                <a:latin typeface="Times New Roman" panose="02020603050405020304" pitchFamily="18" charset="0"/>
                <a:cs typeface="Times New Roman" panose="02020603050405020304" pitchFamily="18" charset="0"/>
              </a:rPr>
              <a:t>- Use of MATLAB official resources and tutorial to learn programming in MATLAB and the efficient use of the Simulink simulation environment. </a:t>
            </a:r>
          </a:p>
          <a:p>
            <a:r>
              <a:rPr lang="en-US" sz="4000" dirty="0">
                <a:latin typeface="Times New Roman" panose="02020603050405020304" pitchFamily="18" charset="0"/>
                <a:cs typeface="Times New Roman" panose="02020603050405020304" pitchFamily="18" charset="0"/>
              </a:rPr>
              <a:t>- Use of previously developed code and Simulink environments by graduate students and Optimal Robotics Lab members to produce more efficient and user-friendly devices.</a:t>
            </a:r>
          </a:p>
          <a:p>
            <a:endParaRPr lang="en-US" sz="3600" dirty="0"/>
          </a:p>
          <a:p>
            <a:r>
              <a:rPr lang="en-US" sz="3600" dirty="0"/>
              <a:t> </a:t>
            </a:r>
          </a:p>
        </p:txBody>
      </p:sp>
      <p:sp>
        <p:nvSpPr>
          <p:cNvPr id="17" name="Rectangle 16">
            <a:extLst>
              <a:ext uri="{FF2B5EF4-FFF2-40B4-BE49-F238E27FC236}">
                <a16:creationId xmlns:a16="http://schemas.microsoft.com/office/drawing/2014/main" id="{980B8359-45FD-4B22-9631-4DD41A791A90}"/>
              </a:ext>
            </a:extLst>
          </p:cNvPr>
          <p:cNvSpPr/>
          <p:nvPr/>
        </p:nvSpPr>
        <p:spPr>
          <a:xfrm>
            <a:off x="14701267" y="11457820"/>
            <a:ext cx="14714199" cy="8039989"/>
          </a:xfrm>
          <a:prstGeom prst="rect">
            <a:avLst/>
          </a:prstGeom>
          <a:solidFill>
            <a:srgbClr val="78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F3FF14-193B-430D-8FB5-B54D88F294CC}"/>
              </a:ext>
            </a:extLst>
          </p:cNvPr>
          <p:cNvSpPr>
            <a:spLocks noGrp="1"/>
          </p:cNvSpPr>
          <p:nvPr>
            <p:ph type="title"/>
          </p:nvPr>
        </p:nvSpPr>
        <p:spPr>
          <a:xfrm>
            <a:off x="-41565" y="-48795"/>
            <a:ext cx="43991820" cy="5862639"/>
          </a:xfrm>
          <a:solidFill>
            <a:srgbClr val="782F40"/>
          </a:solidFill>
        </p:spPr>
        <p:txBody>
          <a:bodyPr>
            <a:normAutofit/>
          </a:bodyPr>
          <a:lstStyle/>
          <a:p>
            <a:pPr algn="ctr"/>
            <a:r>
              <a:rPr lang="en-US" sz="12000" dirty="0">
                <a:solidFill>
                  <a:schemeClr val="bg1"/>
                </a:solidFill>
                <a:latin typeface="Times New Roman" panose="02020603050405020304" pitchFamily="18" charset="0"/>
                <a:cs typeface="Times New Roman" panose="02020603050405020304" pitchFamily="18" charset="0"/>
              </a:rPr>
              <a:t>Simulating Unmanned Ground Vehicles Traversing Rough Terrain</a:t>
            </a:r>
            <a:br>
              <a:rPr lang="en-US" sz="12000" dirty="0">
                <a:solidFill>
                  <a:schemeClr val="bg1"/>
                </a:solidFill>
                <a:latin typeface="Times New Roman" panose="02020603050405020304" pitchFamily="18" charset="0"/>
                <a:cs typeface="Times New Roman" panose="02020603050405020304" pitchFamily="18" charset="0"/>
              </a:rPr>
            </a:br>
            <a:br>
              <a:rPr lang="en-US" sz="2000" dirty="0">
                <a:solidFill>
                  <a:schemeClr val="bg1"/>
                </a:solidFill>
                <a:latin typeface="Times New Roman" panose="02020603050405020304" pitchFamily="18" charset="0"/>
                <a:cs typeface="Times New Roman" panose="02020603050405020304" pitchFamily="18" charset="0"/>
              </a:rPr>
            </a:br>
            <a:r>
              <a:rPr lang="en-US" sz="6600" u="sng" dirty="0">
                <a:solidFill>
                  <a:schemeClr val="bg1"/>
                </a:solidFill>
                <a:latin typeface="Times New Roman" panose="02020603050405020304" pitchFamily="18" charset="0"/>
                <a:cs typeface="Times New Roman" panose="02020603050405020304" pitchFamily="18" charset="0"/>
              </a:rPr>
              <a:t>Jose Brouwer</a:t>
            </a:r>
            <a:r>
              <a:rPr lang="en-US" sz="6600" dirty="0">
                <a:solidFill>
                  <a:schemeClr val="bg1"/>
                </a:solidFill>
                <a:latin typeface="Times New Roman" panose="02020603050405020304" pitchFamily="18" charset="0"/>
                <a:cs typeface="Times New Roman" panose="02020603050405020304" pitchFamily="18" charset="0"/>
              </a:rPr>
              <a:t> and Dr. Christian Hubicki</a:t>
            </a:r>
            <a:br>
              <a:rPr lang="en-US" sz="12000" dirty="0">
                <a:latin typeface="Times New Roman" panose="02020603050405020304" pitchFamily="18" charset="0"/>
                <a:cs typeface="Times New Roman" panose="02020603050405020304" pitchFamily="18" charset="0"/>
              </a:rPr>
            </a:br>
            <a:br>
              <a:rPr lang="en-US" sz="1100" dirty="0">
                <a:latin typeface="Times New Roman" panose="02020603050405020304" pitchFamily="18" charset="0"/>
                <a:cs typeface="Times New Roman" panose="02020603050405020304" pitchFamily="18" charset="0"/>
              </a:rPr>
            </a:br>
            <a:r>
              <a:rPr lang="en-US" sz="6600" dirty="0">
                <a:solidFill>
                  <a:schemeClr val="bg1"/>
                </a:solidFill>
                <a:latin typeface="Times New Roman" panose="02020603050405020304" pitchFamily="18" charset="0"/>
                <a:cs typeface="Times New Roman" panose="02020603050405020304" pitchFamily="18" charset="0"/>
              </a:rPr>
              <a:t>College of Computer Science, FAMU-FSU College of Engineering, Florida State University</a:t>
            </a:r>
          </a:p>
        </p:txBody>
      </p:sp>
      <p:pic>
        <p:nvPicPr>
          <p:cNvPr id="5" name="Picture 12" descr="https://cre.fsu.edu/sites/g/files/upcbnu391/files/transparent%20FSU%20seal%20garnet.png">
            <a:extLst>
              <a:ext uri="{FF2B5EF4-FFF2-40B4-BE49-F238E27FC236}">
                <a16:creationId xmlns:a16="http://schemas.microsoft.com/office/drawing/2014/main" id="{A75A8D45-6BE8-4F81-95FC-41EC90614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7" y="2553437"/>
            <a:ext cx="2818869" cy="296797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fsu urop logo">
            <a:extLst>
              <a:ext uri="{FF2B5EF4-FFF2-40B4-BE49-F238E27FC236}">
                <a16:creationId xmlns:a16="http://schemas.microsoft.com/office/drawing/2014/main" id="{EB745D5A-390B-457B-AE24-02032DE76FFC}"/>
              </a:ext>
            </a:extLst>
          </p:cNvPr>
          <p:cNvPicPr>
            <a:picLocks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59846" y1="44330" x2="59846" y2="44330"/>
                        <a14:backgroundMark x1="31274" y1="42268" x2="31274" y2="42268"/>
                        <a14:backgroundMark x1="38224" y1="54639" x2="38224" y2="54639"/>
                        <a14:backgroundMark x1="38996" y1="44845" x2="38996" y2="44845"/>
                        <a14:backgroundMark x1="49807" y1="46392" x2="49807" y2="46392"/>
                        <a14:backgroundMark x1="49421" y1="61340" x2="49421" y2="61340"/>
                        <a14:backgroundMark x1="44402" y1="51031" x2="44402" y2="51031"/>
                        <a14:backgroundMark x1="67954" y1="58247" x2="67954" y2="58247"/>
                      </a14:backgroundRemoval>
                    </a14:imgEffect>
                  </a14:imgLayer>
                </a14:imgProps>
              </a:ext>
              <a:ext uri="{28A0092B-C50C-407E-A947-70E740481C1C}">
                <a14:useLocalDpi xmlns:a14="http://schemas.microsoft.com/office/drawing/2010/main" val="0"/>
              </a:ext>
            </a:extLst>
          </a:blip>
          <a:srcRect/>
          <a:stretch>
            <a:fillRect/>
          </a:stretch>
        </p:blipFill>
        <p:spPr bwMode="auto">
          <a:xfrm>
            <a:off x="38317714" y="1184084"/>
            <a:ext cx="5728035" cy="5355835"/>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834">
            <a:extLst>
              <a:ext uri="{FF2B5EF4-FFF2-40B4-BE49-F238E27FC236}">
                <a16:creationId xmlns:a16="http://schemas.microsoft.com/office/drawing/2014/main" id="{D105EDBB-00DF-459B-AC98-FB2FE2C4F015}"/>
              </a:ext>
            </a:extLst>
          </p:cNvPr>
          <p:cNvSpPr txBox="1">
            <a:spLocks noChangeArrowheads="1"/>
          </p:cNvSpPr>
          <p:nvPr/>
        </p:nvSpPr>
        <p:spPr bwMode="auto">
          <a:xfrm>
            <a:off x="515972" y="22363795"/>
            <a:ext cx="12487677" cy="1045028"/>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lstStyle/>
          <a:p>
            <a:pPr algn="ctr" defTabSz="587799">
              <a:defRPr/>
            </a:pPr>
            <a:r>
              <a:rPr lang="en-US" altLang="zh-CN" sz="6171"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Introduction</a:t>
            </a:r>
          </a:p>
        </p:txBody>
      </p:sp>
      <p:sp>
        <p:nvSpPr>
          <p:cNvPr id="10" name="TextBox 9">
            <a:extLst>
              <a:ext uri="{FF2B5EF4-FFF2-40B4-BE49-F238E27FC236}">
                <a16:creationId xmlns:a16="http://schemas.microsoft.com/office/drawing/2014/main" id="{608056A8-F6A6-4FAD-BFC3-84618DDA5C2F}"/>
              </a:ext>
            </a:extLst>
          </p:cNvPr>
          <p:cNvSpPr txBox="1"/>
          <p:nvPr/>
        </p:nvSpPr>
        <p:spPr>
          <a:xfrm>
            <a:off x="686579" y="29457235"/>
            <a:ext cx="12260466" cy="646331"/>
          </a:xfrm>
          <a:prstGeom prst="rect">
            <a:avLst/>
          </a:prstGeom>
          <a:solidFill>
            <a:schemeClr val="bg1"/>
          </a:solidFill>
        </p:spPr>
        <p:txBody>
          <a:bodyPr wrap="square" rtlCol="0">
            <a:spAutoFit/>
          </a:bodyPr>
          <a:lstStyle/>
          <a:p>
            <a:endParaRPr lang="en-US" sz="3600" dirty="0">
              <a:latin typeface="Times New Roman" panose="02020603050405020304" pitchFamily="18" charset="0"/>
              <a:cs typeface="Times New Roman" panose="02020603050405020304" pitchFamily="18" charset="0"/>
            </a:endParaRPr>
          </a:p>
        </p:txBody>
      </p:sp>
      <p:sp>
        <p:nvSpPr>
          <p:cNvPr id="20" name="Text Box 834">
            <a:extLst>
              <a:ext uri="{FF2B5EF4-FFF2-40B4-BE49-F238E27FC236}">
                <a16:creationId xmlns:a16="http://schemas.microsoft.com/office/drawing/2014/main" id="{258C3730-5E92-41FB-B2AC-E15CFCD6E3B3}"/>
              </a:ext>
            </a:extLst>
          </p:cNvPr>
          <p:cNvSpPr txBox="1">
            <a:spLocks noChangeArrowheads="1"/>
          </p:cNvSpPr>
          <p:nvPr/>
        </p:nvSpPr>
        <p:spPr bwMode="auto">
          <a:xfrm>
            <a:off x="14684628" y="19740298"/>
            <a:ext cx="14714200" cy="1015390"/>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lstStyle/>
          <a:p>
            <a:pPr algn="ctr" defTabSz="587799">
              <a:defRPr/>
            </a:pPr>
            <a:r>
              <a:rPr lang="en-US" altLang="zh-CN" sz="6171"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Results</a:t>
            </a:r>
          </a:p>
        </p:txBody>
      </p:sp>
      <p:sp>
        <p:nvSpPr>
          <p:cNvPr id="21" name="Text Box 834">
            <a:extLst>
              <a:ext uri="{FF2B5EF4-FFF2-40B4-BE49-F238E27FC236}">
                <a16:creationId xmlns:a16="http://schemas.microsoft.com/office/drawing/2014/main" id="{9EF2CDF9-D05C-4471-9C0B-23C791015FAB}"/>
              </a:ext>
            </a:extLst>
          </p:cNvPr>
          <p:cNvSpPr txBox="1">
            <a:spLocks noChangeArrowheads="1"/>
          </p:cNvSpPr>
          <p:nvPr/>
        </p:nvSpPr>
        <p:spPr bwMode="auto">
          <a:xfrm>
            <a:off x="30191590" y="19414269"/>
            <a:ext cx="12970428" cy="1042674"/>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lstStyle/>
          <a:p>
            <a:pPr algn="ctr" defTabSz="587799">
              <a:defRPr/>
            </a:pPr>
            <a:r>
              <a:rPr lang="en-US" altLang="zh-CN" sz="6171"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Discussion</a:t>
            </a:r>
          </a:p>
        </p:txBody>
      </p:sp>
      <p:sp>
        <p:nvSpPr>
          <p:cNvPr id="22" name="Text Box 834">
            <a:extLst>
              <a:ext uri="{FF2B5EF4-FFF2-40B4-BE49-F238E27FC236}">
                <a16:creationId xmlns:a16="http://schemas.microsoft.com/office/drawing/2014/main" id="{4D4C46A0-3A09-41A4-A9CE-E3FF8FDD894D}"/>
              </a:ext>
            </a:extLst>
          </p:cNvPr>
          <p:cNvSpPr txBox="1">
            <a:spLocks noChangeArrowheads="1"/>
          </p:cNvSpPr>
          <p:nvPr/>
        </p:nvSpPr>
        <p:spPr bwMode="auto">
          <a:xfrm>
            <a:off x="30251213" y="23623885"/>
            <a:ext cx="12985717" cy="883721"/>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nchor="ctr"/>
          <a:lstStyle/>
          <a:p>
            <a:pPr algn="ctr" defTabSz="587799">
              <a:defRPr/>
            </a:pPr>
            <a:r>
              <a:rPr lang="en-US" altLang="zh-CN" sz="6171"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References</a:t>
            </a:r>
          </a:p>
        </p:txBody>
      </p:sp>
      <p:sp>
        <p:nvSpPr>
          <p:cNvPr id="55" name="Text Box 834">
            <a:extLst>
              <a:ext uri="{FF2B5EF4-FFF2-40B4-BE49-F238E27FC236}">
                <a16:creationId xmlns:a16="http://schemas.microsoft.com/office/drawing/2014/main" id="{FFC24BA5-D56A-4EEF-9CCB-656A0E1325F3}"/>
              </a:ext>
            </a:extLst>
          </p:cNvPr>
          <p:cNvSpPr txBox="1">
            <a:spLocks noChangeArrowheads="1"/>
          </p:cNvSpPr>
          <p:nvPr/>
        </p:nvSpPr>
        <p:spPr bwMode="auto">
          <a:xfrm>
            <a:off x="30242742" y="26868281"/>
            <a:ext cx="12970428" cy="793353"/>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nchor="ctr"/>
          <a:lstStyle/>
          <a:p>
            <a:pPr algn="ctr" defTabSz="587799">
              <a:defRPr/>
            </a:pPr>
            <a:r>
              <a:rPr lang="en-US" altLang="zh-CN" sz="6000"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Acknowledgements</a:t>
            </a:r>
          </a:p>
        </p:txBody>
      </p:sp>
      <p:sp>
        <p:nvSpPr>
          <p:cNvPr id="2077" name="TextBox 2076">
            <a:extLst>
              <a:ext uri="{FF2B5EF4-FFF2-40B4-BE49-F238E27FC236}">
                <a16:creationId xmlns:a16="http://schemas.microsoft.com/office/drawing/2014/main" id="{518EA407-27C1-494A-8845-6BB58EF2DECA}"/>
              </a:ext>
            </a:extLst>
          </p:cNvPr>
          <p:cNvSpPr txBox="1"/>
          <p:nvPr/>
        </p:nvSpPr>
        <p:spPr>
          <a:xfrm>
            <a:off x="30368806" y="31142191"/>
            <a:ext cx="12868124" cy="477054"/>
          </a:xfrm>
          <a:prstGeom prst="rect">
            <a:avLst/>
          </a:prstGeom>
          <a:noFill/>
        </p:spPr>
        <p:txBody>
          <a:bodyPr wrap="square" rtlCol="0">
            <a:spAutoFit/>
          </a:bodyPr>
          <a:lstStyle/>
          <a:p>
            <a:pPr algn="just"/>
            <a:r>
              <a:rPr lang="en-US" sz="2500" dirty="0">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A72CDEF7-AC7F-4EA7-AF93-714A6095C1FF}"/>
              </a:ext>
            </a:extLst>
          </p:cNvPr>
          <p:cNvSpPr txBox="1"/>
          <p:nvPr/>
        </p:nvSpPr>
        <p:spPr>
          <a:xfrm>
            <a:off x="30242742" y="24670472"/>
            <a:ext cx="12970428" cy="2616101"/>
          </a:xfrm>
          <a:prstGeom prst="rect">
            <a:avLst/>
          </a:prstGeom>
          <a:noFill/>
        </p:spPr>
        <p:txBody>
          <a:bodyPr wrap="square" rtlCol="0">
            <a:spAutoFit/>
          </a:bodyPr>
          <a:lstStyle/>
          <a:p>
            <a:r>
              <a:rPr lang="en-US" sz="4000" dirty="0">
                <a:effectLst/>
                <a:latin typeface="Times New Roman" panose="02020603050405020304" pitchFamily="18" charset="0"/>
                <a:cs typeface="Times New Roman" panose="02020603050405020304" pitchFamily="18" charset="0"/>
              </a:rPr>
              <a:t>Clark, J., Hubicki, C., Austin, M., Mane, A., Stratum, B. V., &amp; White, J. (2019, December 19). </a:t>
            </a:r>
            <a:r>
              <a:rPr lang="en-US" sz="4000" i="1" dirty="0">
                <a:effectLst/>
                <a:latin typeface="Times New Roman" panose="02020603050405020304" pitchFamily="18" charset="0"/>
                <a:cs typeface="Times New Roman" panose="02020603050405020304" pitchFamily="18" charset="0"/>
              </a:rPr>
              <a:t>L3Harris High Mobility UGV Study</a:t>
            </a:r>
            <a:r>
              <a:rPr lang="en-US" sz="4000" dirty="0">
                <a:effectLst/>
                <a:latin typeface="Times New Roman" panose="02020603050405020304" pitchFamily="18" charset="0"/>
                <a:cs typeface="Times New Roman" panose="02020603050405020304" pitchFamily="18" charset="0"/>
              </a:rPr>
              <a:t>. </a:t>
            </a:r>
          </a:p>
          <a:p>
            <a:endParaRPr lang="en-US" sz="4400" dirty="0">
              <a:latin typeface="Times New Roman" panose="02020603050405020304" pitchFamily="18" charset="0"/>
              <a:cs typeface="Times New Roman" panose="02020603050405020304" pitchFamily="18" charset="0"/>
            </a:endParaRPr>
          </a:p>
        </p:txBody>
      </p:sp>
      <p:sp>
        <p:nvSpPr>
          <p:cNvPr id="19" name="Text Box 834">
            <a:extLst>
              <a:ext uri="{FF2B5EF4-FFF2-40B4-BE49-F238E27FC236}">
                <a16:creationId xmlns:a16="http://schemas.microsoft.com/office/drawing/2014/main" id="{CF41E8EC-01EC-49FE-A89F-1C023EF8B04B}"/>
              </a:ext>
            </a:extLst>
          </p:cNvPr>
          <p:cNvSpPr txBox="1">
            <a:spLocks noChangeArrowheads="1"/>
          </p:cNvSpPr>
          <p:nvPr/>
        </p:nvSpPr>
        <p:spPr bwMode="auto">
          <a:xfrm>
            <a:off x="14684627" y="6114769"/>
            <a:ext cx="14618073" cy="1015390"/>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lstStyle/>
          <a:p>
            <a:pPr algn="ctr" defTabSz="587799">
              <a:defRPr/>
            </a:pPr>
            <a:r>
              <a:rPr lang="en-US" altLang="zh-CN" sz="6171"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Methods</a:t>
            </a:r>
          </a:p>
        </p:txBody>
      </p:sp>
      <p:sp>
        <p:nvSpPr>
          <p:cNvPr id="7" name="TextBox 6">
            <a:extLst>
              <a:ext uri="{FF2B5EF4-FFF2-40B4-BE49-F238E27FC236}">
                <a16:creationId xmlns:a16="http://schemas.microsoft.com/office/drawing/2014/main" id="{BEECF069-89E4-43CD-B571-50A51DA54D58}"/>
              </a:ext>
            </a:extLst>
          </p:cNvPr>
          <p:cNvSpPr txBox="1"/>
          <p:nvPr/>
        </p:nvSpPr>
        <p:spPr>
          <a:xfrm>
            <a:off x="607793" y="7335228"/>
            <a:ext cx="12487676" cy="8710077"/>
          </a:xfrm>
          <a:prstGeom prst="rect">
            <a:avLst/>
          </a:prstGeom>
          <a:solidFill>
            <a:schemeClr val="bg1"/>
          </a:solidFill>
        </p:spPr>
        <p:txBody>
          <a:bodyPr wrap="square" rtlCol="0">
            <a:spAutoFit/>
          </a:bodyPr>
          <a:lstStyle/>
          <a:p>
            <a:pPr rtl="0">
              <a:spcBef>
                <a:spcPts val="0"/>
              </a:spcBef>
              <a:spcAft>
                <a:spcPts val="0"/>
              </a:spcAft>
            </a:pPr>
            <a:r>
              <a:rPr lang="en-US" sz="4000" b="0" i="0" u="none" strike="noStrike" dirty="0">
                <a:solidFill>
                  <a:srgbClr val="000000"/>
                </a:solidFill>
                <a:effectLst/>
                <a:latin typeface="Times New Roman" panose="02020603050405020304" pitchFamily="18" charset="0"/>
                <a:cs typeface="Times New Roman" panose="02020603050405020304" pitchFamily="18" charset="0"/>
              </a:rPr>
              <a:t>Traversing certain types of terrain with unmanned Ground Vehicles (UGV) can be an arduous task. Some are not suited to cover certain terrains whatsoever. The project seeks to further develop and simplify the controls of UGVs designed to navigate these rough/inaccessible terrains.</a:t>
            </a:r>
            <a:r>
              <a:rPr lang="en-US" sz="4000" dirty="0">
                <a:latin typeface="Times New Roman" panose="02020603050405020304" pitchFamily="18" charset="0"/>
                <a:cs typeface="Times New Roman" panose="02020603050405020304" pitchFamily="18" charset="0"/>
              </a:rPr>
              <a:t> </a:t>
            </a:r>
            <a:r>
              <a:rPr lang="en-US" sz="4000" b="0" i="0" u="none" strike="noStrike" dirty="0">
                <a:solidFill>
                  <a:srgbClr val="000000"/>
                </a:solidFill>
                <a:effectLst/>
                <a:latin typeface="Times New Roman" panose="02020603050405020304" pitchFamily="18" charset="0"/>
                <a:cs typeface="Times New Roman" panose="02020603050405020304" pitchFamily="18" charset="0"/>
              </a:rPr>
              <a:t>Utilizing code and simulations produced by graduate students in the Optimal Robotics Lab, these simulations were optimized to be more user friendly and accessible. These optimizations involved the tweaking and redesign of certain features to reduce the interface complexity. So far, incompatibility issues have prevented major progress from being made towards the goal of optimizing these simulations. Once these issues are solved, progress is expected to be more abundant. </a:t>
            </a:r>
            <a:endParaRPr lang="en-US" sz="4000" b="0" dirty="0">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A11A58B-95AC-4865-98A4-4B6CF44BBF47}"/>
              </a:ext>
            </a:extLst>
          </p:cNvPr>
          <p:cNvSpPr txBox="1"/>
          <p:nvPr/>
        </p:nvSpPr>
        <p:spPr>
          <a:xfrm>
            <a:off x="587827" y="23408823"/>
            <a:ext cx="12487677" cy="9325630"/>
          </a:xfrm>
          <a:prstGeom prst="rect">
            <a:avLst/>
          </a:prstGeom>
          <a:noFill/>
        </p:spPr>
        <p:txBody>
          <a:bodyPr wrap="square" rtlCol="0">
            <a:spAutoFit/>
          </a:bodyPr>
          <a:lstStyle/>
          <a:p>
            <a:r>
              <a:rPr lang="en-US" sz="4000" b="0" i="0" u="none" strike="noStrike" dirty="0">
                <a:solidFill>
                  <a:srgbClr val="000000"/>
                </a:solidFill>
                <a:effectLst/>
                <a:latin typeface="Times New Roman" panose="02020603050405020304" pitchFamily="18" charset="0"/>
              </a:rPr>
              <a:t>In recent history, we have seen a surge of UGVs being used for a variety of purposes. Delivery, reconnaissance, rescue, even bomb defusal are all tasks UGVs have undertaken. The introduction of these machines sought to reduce human exposure to dangerous and/or inaccessible areas such as radioactive terrain. By sending in an UGV to accomplish the desired task you remove the possibility of exposing others to a dangerous environment. Another example is the defusal of bombs. </a:t>
            </a:r>
            <a:r>
              <a:rPr lang="en-US" sz="4000" dirty="0">
                <a:solidFill>
                  <a:srgbClr val="000000"/>
                </a:solidFill>
                <a:latin typeface="Times New Roman" panose="02020603050405020304" pitchFamily="18" charset="0"/>
              </a:rPr>
              <a:t>U</a:t>
            </a:r>
            <a:r>
              <a:rPr lang="en-US" sz="4000" b="0" i="0" u="none" strike="noStrike" dirty="0">
                <a:solidFill>
                  <a:srgbClr val="000000"/>
                </a:solidFill>
                <a:effectLst/>
                <a:latin typeface="Times New Roman" panose="02020603050405020304" pitchFamily="18" charset="0"/>
              </a:rPr>
              <a:t>tilizing a remote-controlled robot to manage the defusing of explosives allows for the handling of a situation without risking additional lives. These machines are helping save lives daily. This is the foundation for this project. Our endeavors seek to</a:t>
            </a:r>
            <a:r>
              <a:rPr lang="en-US" sz="4000" b="1" i="0" u="none" strike="noStrike" dirty="0">
                <a:solidFill>
                  <a:srgbClr val="000000"/>
                </a:solidFill>
                <a:effectLst/>
                <a:latin typeface="Times New Roman" panose="02020603050405020304" pitchFamily="18" charset="0"/>
              </a:rPr>
              <a:t> </a:t>
            </a:r>
            <a:r>
              <a:rPr lang="en-US" sz="4000" b="0" i="0" u="none" strike="noStrike" dirty="0">
                <a:solidFill>
                  <a:srgbClr val="000000"/>
                </a:solidFill>
                <a:effectLst/>
                <a:latin typeface="Times New Roman" panose="02020603050405020304" pitchFamily="18" charset="0"/>
              </a:rPr>
              <a:t>further develop and simplify the controls of robots designed to traverse these rough/inaccessible terrains.</a:t>
            </a:r>
            <a:endParaRPr lang="en-US" sz="4000" dirty="0"/>
          </a:p>
        </p:txBody>
      </p:sp>
      <p:sp>
        <p:nvSpPr>
          <p:cNvPr id="23" name="Text Box 834">
            <a:extLst>
              <a:ext uri="{FF2B5EF4-FFF2-40B4-BE49-F238E27FC236}">
                <a16:creationId xmlns:a16="http://schemas.microsoft.com/office/drawing/2014/main" id="{9F252D23-2695-4452-B70A-99A6C73BC99C}"/>
              </a:ext>
            </a:extLst>
          </p:cNvPr>
          <p:cNvSpPr txBox="1">
            <a:spLocks noChangeArrowheads="1"/>
          </p:cNvSpPr>
          <p:nvPr/>
        </p:nvSpPr>
        <p:spPr bwMode="auto">
          <a:xfrm>
            <a:off x="607793" y="6022348"/>
            <a:ext cx="12487677" cy="1045028"/>
          </a:xfrm>
          <a:prstGeom prst="rect">
            <a:avLst/>
          </a:prstGeom>
          <a:solidFill>
            <a:srgbClr val="782F40"/>
          </a:solidFill>
          <a:ln w="9525">
            <a:noFill/>
            <a:miter lim="800000"/>
            <a:headEnd/>
            <a:tailEnd/>
          </a:ln>
          <a:effectLst>
            <a:outerShdw blurRad="63500" dist="38099" dir="2700000" algn="ctr" rotWithShape="0">
              <a:schemeClr val="bg2">
                <a:alpha val="74998"/>
              </a:schemeClr>
            </a:outerShdw>
          </a:effectLst>
        </p:spPr>
        <p:txBody>
          <a:bodyPr lIns="44052" tIns="22040" rIns="44052" bIns="22040"/>
          <a:lstStyle/>
          <a:p>
            <a:pPr algn="ctr" defTabSz="587799">
              <a:defRPr/>
            </a:pPr>
            <a:r>
              <a:rPr lang="en-US" altLang="zh-CN" sz="6171">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rPr>
              <a:t>Abstract</a:t>
            </a:r>
            <a:endParaRPr lang="en-US" altLang="zh-CN" sz="6171" dirty="0">
              <a:solidFill>
                <a:schemeClr val="bg1"/>
              </a:solidFill>
              <a:effectLst>
                <a:outerShdw blurRad="38100" dist="38100" dir="2700000" algn="tl">
                  <a:srgbClr val="000000"/>
                </a:outerShdw>
              </a:effectLst>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08EF980-3B46-48A9-9529-2485F78EDE4A}"/>
              </a:ext>
            </a:extLst>
          </p:cNvPr>
          <p:cNvSpPr txBox="1"/>
          <p:nvPr/>
        </p:nvSpPr>
        <p:spPr>
          <a:xfrm>
            <a:off x="14684629" y="21082604"/>
            <a:ext cx="14714199" cy="2616101"/>
          </a:xfrm>
          <a:prstGeom prst="rect">
            <a:avLst/>
          </a:prstGeom>
          <a:noFill/>
        </p:spPr>
        <p:txBody>
          <a:bodyPr wrap="square" rtlCol="0">
            <a:spAutoFit/>
          </a:bodyPr>
          <a:lstStyle/>
          <a:p>
            <a:pPr marL="571500" indent="-571500">
              <a:buFontTx/>
              <a:buChar char="-"/>
            </a:pPr>
            <a:r>
              <a:rPr lang="en-US" sz="4000" dirty="0">
                <a:latin typeface="Times New Roman" panose="02020603050405020304" pitchFamily="18" charset="0"/>
                <a:cs typeface="Times New Roman" panose="02020603050405020304" pitchFamily="18" charset="0"/>
              </a:rPr>
              <a:t>Results on the improvement of controls and handling are still pending with the goal of making the devices more accessible and user-friendly. </a:t>
            </a:r>
          </a:p>
          <a:p>
            <a:pPr marL="571500" indent="-571500">
              <a:buFontTx/>
              <a:buChar char="-"/>
            </a:pPr>
            <a:endParaRPr lang="en-US" sz="4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E66F252B-C7B1-49CB-BC5B-579722934E3C}"/>
              </a:ext>
            </a:extLst>
          </p:cNvPr>
          <p:cNvSpPr txBox="1"/>
          <p:nvPr/>
        </p:nvSpPr>
        <p:spPr>
          <a:xfrm>
            <a:off x="30379946" y="20755688"/>
            <a:ext cx="12856984" cy="255454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The progress made on these simulations demonstrates possible features to implement into future iterations of Unmanned Ground Vehicles allowing them to become more versatile and easier to control. </a:t>
            </a:r>
          </a:p>
        </p:txBody>
      </p:sp>
      <p:pic>
        <p:nvPicPr>
          <p:cNvPr id="16" name="Picture 15">
            <a:extLst>
              <a:ext uri="{FF2B5EF4-FFF2-40B4-BE49-F238E27FC236}">
                <a16:creationId xmlns:a16="http://schemas.microsoft.com/office/drawing/2014/main" id="{86C38198-7E07-4F57-A3CC-5C7C26DF2F91}"/>
              </a:ext>
            </a:extLst>
          </p:cNvPr>
          <p:cNvPicPr>
            <a:picLocks noChangeAspect="1"/>
          </p:cNvPicPr>
          <p:nvPr/>
        </p:nvPicPr>
        <p:blipFill rotWithShape="1">
          <a:blip r:embed="rId5"/>
          <a:srcRect t="14515"/>
          <a:stretch/>
        </p:blipFill>
        <p:spPr>
          <a:xfrm>
            <a:off x="1341802" y="17321446"/>
            <a:ext cx="10907871" cy="4686507"/>
          </a:xfrm>
          <a:prstGeom prst="rect">
            <a:avLst/>
          </a:prstGeom>
        </p:spPr>
      </p:pic>
      <p:pic>
        <p:nvPicPr>
          <p:cNvPr id="24" name="Picture 23">
            <a:extLst>
              <a:ext uri="{FF2B5EF4-FFF2-40B4-BE49-F238E27FC236}">
                <a16:creationId xmlns:a16="http://schemas.microsoft.com/office/drawing/2014/main" id="{FAF97789-CC29-463E-A10B-4F52171B8E49}"/>
              </a:ext>
            </a:extLst>
          </p:cNvPr>
          <p:cNvPicPr>
            <a:picLocks noChangeAspect="1"/>
          </p:cNvPicPr>
          <p:nvPr/>
        </p:nvPicPr>
        <p:blipFill rotWithShape="1">
          <a:blip r:embed="rId6"/>
          <a:srcRect t="9494"/>
          <a:stretch/>
        </p:blipFill>
        <p:spPr>
          <a:xfrm>
            <a:off x="30565061" y="7278721"/>
            <a:ext cx="12180313" cy="5067253"/>
          </a:xfrm>
          <a:prstGeom prst="rect">
            <a:avLst/>
          </a:prstGeom>
        </p:spPr>
      </p:pic>
      <p:pic>
        <p:nvPicPr>
          <p:cNvPr id="13" name="Picture 12">
            <a:extLst>
              <a:ext uri="{FF2B5EF4-FFF2-40B4-BE49-F238E27FC236}">
                <a16:creationId xmlns:a16="http://schemas.microsoft.com/office/drawing/2014/main" id="{93B862C6-5D5F-448E-9B73-E968AFF86BCD}"/>
              </a:ext>
            </a:extLst>
          </p:cNvPr>
          <p:cNvPicPr>
            <a:picLocks noChangeAspect="1"/>
          </p:cNvPicPr>
          <p:nvPr/>
        </p:nvPicPr>
        <p:blipFill>
          <a:blip r:embed="rId7"/>
          <a:stretch>
            <a:fillRect/>
          </a:stretch>
        </p:blipFill>
        <p:spPr>
          <a:xfrm>
            <a:off x="15293970" y="13057415"/>
            <a:ext cx="13470250" cy="6113478"/>
          </a:xfrm>
          <a:prstGeom prst="rect">
            <a:avLst/>
          </a:prstGeom>
        </p:spPr>
      </p:pic>
      <p:pic>
        <p:nvPicPr>
          <p:cNvPr id="31" name="Picture 30">
            <a:extLst>
              <a:ext uri="{FF2B5EF4-FFF2-40B4-BE49-F238E27FC236}">
                <a16:creationId xmlns:a16="http://schemas.microsoft.com/office/drawing/2014/main" id="{AA29E89F-AA79-4EF3-B1B5-FBF4CF157181}"/>
              </a:ext>
            </a:extLst>
          </p:cNvPr>
          <p:cNvPicPr>
            <a:picLocks noChangeAspect="1"/>
          </p:cNvPicPr>
          <p:nvPr/>
        </p:nvPicPr>
        <p:blipFill rotWithShape="1">
          <a:blip r:embed="rId8"/>
          <a:srcRect b="17231"/>
          <a:stretch/>
        </p:blipFill>
        <p:spPr>
          <a:xfrm>
            <a:off x="15920244" y="24677061"/>
            <a:ext cx="12146835" cy="7329402"/>
          </a:xfrm>
          <a:prstGeom prst="rect">
            <a:avLst/>
          </a:prstGeom>
        </p:spPr>
      </p:pic>
      <p:sp>
        <p:nvSpPr>
          <p:cNvPr id="38" name="TextBox 37">
            <a:extLst>
              <a:ext uri="{FF2B5EF4-FFF2-40B4-BE49-F238E27FC236}">
                <a16:creationId xmlns:a16="http://schemas.microsoft.com/office/drawing/2014/main" id="{ABD60633-C01A-41AB-9F41-4D16A75C95C0}"/>
              </a:ext>
            </a:extLst>
          </p:cNvPr>
          <p:cNvSpPr txBox="1"/>
          <p:nvPr/>
        </p:nvSpPr>
        <p:spPr>
          <a:xfrm>
            <a:off x="15293970" y="11725709"/>
            <a:ext cx="13470250" cy="1041824"/>
          </a:xfrm>
          <a:prstGeom prst="rect">
            <a:avLst/>
          </a:prstGeom>
          <a:noFill/>
        </p:spPr>
        <p:txBody>
          <a:bodyPr wrap="square" rtlCol="0">
            <a:spAutoFit/>
          </a:bodyPr>
          <a:lstStyle/>
          <a:p>
            <a:pPr algn="ctr"/>
            <a:r>
              <a:rPr lang="en-US" sz="6170" dirty="0">
                <a:solidFill>
                  <a:schemeClr val="bg1"/>
                </a:solidFill>
                <a:latin typeface="Times New Roman" panose="02020603050405020304" pitchFamily="18" charset="0"/>
                <a:cs typeface="Times New Roman" panose="02020603050405020304" pitchFamily="18" charset="0"/>
              </a:rPr>
              <a:t>Simulink Simulation Programming</a:t>
            </a:r>
          </a:p>
        </p:txBody>
      </p:sp>
      <p:sp>
        <p:nvSpPr>
          <p:cNvPr id="39" name="TextBox 38">
            <a:extLst>
              <a:ext uri="{FF2B5EF4-FFF2-40B4-BE49-F238E27FC236}">
                <a16:creationId xmlns:a16="http://schemas.microsoft.com/office/drawing/2014/main" id="{74096B5F-171F-4B6F-A097-AEA85C619737}"/>
              </a:ext>
            </a:extLst>
          </p:cNvPr>
          <p:cNvSpPr txBox="1"/>
          <p:nvPr/>
        </p:nvSpPr>
        <p:spPr>
          <a:xfrm>
            <a:off x="1377729" y="16159404"/>
            <a:ext cx="10907871" cy="2057486"/>
          </a:xfrm>
          <a:prstGeom prst="rect">
            <a:avLst/>
          </a:prstGeom>
          <a:noFill/>
        </p:spPr>
        <p:txBody>
          <a:bodyPr wrap="square" rtlCol="0">
            <a:spAutoFit/>
          </a:bodyPr>
          <a:lstStyle/>
          <a:p>
            <a:pPr algn="ctr"/>
            <a:r>
              <a:rPr lang="en-US" sz="6170" dirty="0">
                <a:solidFill>
                  <a:schemeClr val="bg1"/>
                </a:solidFill>
                <a:latin typeface="Times New Roman" panose="02020603050405020304" pitchFamily="18" charset="0"/>
                <a:cs typeface="Times New Roman" panose="02020603050405020304" pitchFamily="18" charset="0"/>
              </a:rPr>
              <a:t>Alpha Model V1 in Simulink</a:t>
            </a:r>
          </a:p>
          <a:p>
            <a:pPr algn="ctr"/>
            <a:endParaRPr lang="en-US" sz="6170" dirty="0">
              <a:solidFill>
                <a:schemeClr val="bg1"/>
              </a:solidFill>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69B21EA5-99A2-41DA-8935-156CE2A1463D}"/>
              </a:ext>
            </a:extLst>
          </p:cNvPr>
          <p:cNvSpPr txBox="1"/>
          <p:nvPr/>
        </p:nvSpPr>
        <p:spPr>
          <a:xfrm>
            <a:off x="15880927" y="23499802"/>
            <a:ext cx="12146835" cy="1991314"/>
          </a:xfrm>
          <a:prstGeom prst="rect">
            <a:avLst/>
          </a:prstGeom>
          <a:noFill/>
        </p:spPr>
        <p:txBody>
          <a:bodyPr wrap="square" rtlCol="0">
            <a:spAutoFit/>
          </a:bodyPr>
          <a:lstStyle/>
          <a:p>
            <a:pPr algn="ctr"/>
            <a:r>
              <a:rPr lang="en-US" sz="6170" dirty="0">
                <a:solidFill>
                  <a:schemeClr val="bg1"/>
                </a:solidFill>
                <a:latin typeface="Times New Roman" panose="02020603050405020304" pitchFamily="18" charset="0"/>
                <a:cs typeface="Times New Roman" panose="02020603050405020304" pitchFamily="18" charset="0"/>
              </a:rPr>
              <a:t>Paddle Model V1 in Simulink</a:t>
            </a:r>
          </a:p>
          <a:p>
            <a:pPr algn="ctr"/>
            <a:endParaRPr lang="en-US" sz="6170" dirty="0">
              <a:solidFill>
                <a:schemeClr val="bg1"/>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C9AE23F0-F1B0-4152-A22F-24D986E51D00}"/>
              </a:ext>
            </a:extLst>
          </p:cNvPr>
          <p:cNvSpPr txBox="1"/>
          <p:nvPr/>
        </p:nvSpPr>
        <p:spPr>
          <a:xfrm>
            <a:off x="30565061" y="6199369"/>
            <a:ext cx="12856984" cy="1041824"/>
          </a:xfrm>
          <a:prstGeom prst="rect">
            <a:avLst/>
          </a:prstGeom>
          <a:noFill/>
        </p:spPr>
        <p:txBody>
          <a:bodyPr wrap="square" rtlCol="0">
            <a:spAutoFit/>
          </a:bodyPr>
          <a:lstStyle/>
          <a:p>
            <a:r>
              <a:rPr lang="en-US" sz="6170" dirty="0">
                <a:solidFill>
                  <a:schemeClr val="bg1"/>
                </a:solidFill>
                <a:latin typeface="Times New Roman" panose="02020603050405020304" pitchFamily="18" charset="0"/>
                <a:cs typeface="Times New Roman" panose="02020603050405020304" pitchFamily="18" charset="0"/>
              </a:rPr>
              <a:t>Input From Gamepad Being Received</a:t>
            </a:r>
          </a:p>
        </p:txBody>
      </p:sp>
      <p:sp>
        <p:nvSpPr>
          <p:cNvPr id="42" name="TextBox 41">
            <a:extLst>
              <a:ext uri="{FF2B5EF4-FFF2-40B4-BE49-F238E27FC236}">
                <a16:creationId xmlns:a16="http://schemas.microsoft.com/office/drawing/2014/main" id="{6823E86E-B3CC-40F1-9B90-E4C00DF066FF}"/>
              </a:ext>
            </a:extLst>
          </p:cNvPr>
          <p:cNvSpPr txBox="1"/>
          <p:nvPr/>
        </p:nvSpPr>
        <p:spPr>
          <a:xfrm>
            <a:off x="30242742" y="27968555"/>
            <a:ext cx="12868124" cy="440120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I would like to thank Dr. Christian Hubicki for allowing me to join his lab and research. Thank you for helping me overcome the variety of obstacles I encountered through this project and exposing me to new horizons. I would also like to thank the Undergraduate Research Opportunity Program for proving me with the opportunity to be part of research and informing me on the many intricacies of research. </a:t>
            </a:r>
          </a:p>
        </p:txBody>
      </p:sp>
      <p:pic>
        <p:nvPicPr>
          <p:cNvPr id="44" name="Picture 43">
            <a:extLst>
              <a:ext uri="{FF2B5EF4-FFF2-40B4-BE49-F238E27FC236}">
                <a16:creationId xmlns:a16="http://schemas.microsoft.com/office/drawing/2014/main" id="{D781B2F7-23A5-4546-9576-E5CFAEDB4541}"/>
              </a:ext>
            </a:extLst>
          </p:cNvPr>
          <p:cNvPicPr>
            <a:picLocks noChangeAspect="1"/>
          </p:cNvPicPr>
          <p:nvPr/>
        </p:nvPicPr>
        <p:blipFill>
          <a:blip r:embed="rId9"/>
          <a:stretch>
            <a:fillRect/>
          </a:stretch>
        </p:blipFill>
        <p:spPr>
          <a:xfrm>
            <a:off x="34780668" y="12607693"/>
            <a:ext cx="7895004" cy="6348010"/>
          </a:xfrm>
          <a:prstGeom prst="rect">
            <a:avLst/>
          </a:prstGeom>
        </p:spPr>
      </p:pic>
      <p:sp>
        <p:nvSpPr>
          <p:cNvPr id="45" name="TextBox 44">
            <a:extLst>
              <a:ext uri="{FF2B5EF4-FFF2-40B4-BE49-F238E27FC236}">
                <a16:creationId xmlns:a16="http://schemas.microsoft.com/office/drawing/2014/main" id="{FD7100ED-E6E0-4E5D-B36F-766A9D2A3A80}"/>
              </a:ext>
            </a:extLst>
          </p:cNvPr>
          <p:cNvSpPr txBox="1"/>
          <p:nvPr/>
        </p:nvSpPr>
        <p:spPr>
          <a:xfrm>
            <a:off x="30749437" y="14334326"/>
            <a:ext cx="3877339" cy="2940805"/>
          </a:xfrm>
          <a:prstGeom prst="rect">
            <a:avLst/>
          </a:prstGeom>
          <a:noFill/>
        </p:spPr>
        <p:txBody>
          <a:bodyPr wrap="square" rtlCol="0">
            <a:spAutoFit/>
          </a:bodyPr>
          <a:lstStyle/>
          <a:p>
            <a:r>
              <a:rPr lang="en-US" sz="6170" dirty="0">
                <a:solidFill>
                  <a:schemeClr val="bg1"/>
                </a:solidFill>
                <a:latin typeface="Times New Roman" panose="02020603050405020304" pitchFamily="18" charset="0"/>
                <a:cs typeface="Times New Roman" panose="02020603050405020304" pitchFamily="18" charset="0"/>
              </a:rPr>
              <a:t>Debugging Simulink Program</a:t>
            </a:r>
          </a:p>
        </p:txBody>
      </p:sp>
    </p:spTree>
    <p:extLst>
      <p:ext uri="{BB962C8B-B14F-4D97-AF65-F5344CB8AC3E}">
        <p14:creationId xmlns:p14="http://schemas.microsoft.com/office/powerpoint/2010/main" val="1161880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rop" id="{B3A53467-9690-C34E-BCC7-7ABBA360B72A}" vid="{994FE5E6-5EFA-FA45-AE46-A42329302A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544</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Simulating Unmanned Ground Vehicles Traversing Rough Terrain  Jose Brouwer and Dr. Christian Hubicki  College of Computer Science, FAMU-FSU College of Engineering, Florida State University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Adherence of Pediatric Heart Transplant Patients During Early Post-Transplant Period   Madison Watkivs and Dr. Mike Killian  College of …..Florida State University</dc:title>
  <dc:creator>Madison Watkivs</dc:creator>
  <cp:lastModifiedBy>Jose Brouwer</cp:lastModifiedBy>
  <cp:revision>10</cp:revision>
  <dcterms:created xsi:type="dcterms:W3CDTF">2022-02-08T20:27:45Z</dcterms:created>
  <dcterms:modified xsi:type="dcterms:W3CDTF">2022-03-07T03:45:36Z</dcterms:modified>
</cp:coreProperties>
</file>