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71000" cy="7010400"/>
  <p:embeddedFontLst>
    <p:embeddedFont>
      <p:font typeface="Calibri" panose="020F0502020204030204" pitchFamily="34" charset="0"/>
      <p:regular r:id="rId5"/>
      <p:bold r:id="rId6"/>
      <p:italic r:id="rId7"/>
      <p:boldItalic r:id="rId8"/>
    </p:embeddedFont>
    <p:embeddedFont>
      <p:font typeface="Nunito" pitchFamily="2" charset="0"/>
      <p:regular r:id="rId9"/>
      <p:bold r:id="rId10"/>
      <p:italic r:id="rId11"/>
      <p:boldItalic r:id="rId12"/>
    </p:embeddedFont>
    <p:embeddedFont>
      <p:font typeface="Open Sans" panose="020B0606030504020204" pitchFamily="34" charset="0"/>
      <p:regular r:id="rId13"/>
      <p:bold r:id="rId14"/>
      <p:italic r:id="rId15"/>
      <p:boldItalic r:id="rId16"/>
    </p:embeddedFont>
  </p:embeddedFontLst>
  <p:custDataLst>
    <p:tags r:id="rId17"/>
  </p:custDataLst>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2E4"/>
    <a:srgbClr val="F9FAD2"/>
    <a:srgbClr val="E0E2D0"/>
    <a:srgbClr val="D4DCDE"/>
    <a:srgbClr val="C78059"/>
    <a:srgbClr val="BE8264"/>
    <a:srgbClr val="749094"/>
    <a:srgbClr val="C6D6D8"/>
    <a:srgbClr val="AAC8CE"/>
    <a:srgbClr val="94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22" d="100"/>
          <a:sy n="22" d="100"/>
        </p:scale>
        <p:origin x="1164" y="30"/>
      </p:cViewPr>
      <p:guideLst>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viewProps" Target="viewProps.xml"/><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433" cy="350520"/>
          </a:xfrm>
          <a:prstGeom prst="rect">
            <a:avLst/>
          </a:prstGeom>
        </p:spPr>
        <p:txBody>
          <a:bodyPr vert="horz" lIns="93031" tIns="46516" rIns="93031" bIns="46516"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5251421" y="0"/>
            <a:ext cx="4017433" cy="350520"/>
          </a:xfrm>
          <a:prstGeom prst="rect">
            <a:avLst/>
          </a:prstGeom>
        </p:spPr>
        <p:txBody>
          <a:bodyPr vert="horz" lIns="93031" tIns="46516" rIns="93031" bIns="46516" rtlCol="0"/>
          <a:lstStyle>
            <a:defPPr>
              <a:defRPr kern="1200" smtId="4294967295"/>
            </a:defPPr>
            <a:lvl1pPr algn="r">
              <a:defRPr sz="1200"/>
            </a:lvl1pPr>
          </a:lstStyle>
          <a:p>
            <a:fld id="{9281E4DE-EB0E-4FB2-BE29-FC865D9A50FC}" type="datetimeFigureOut">
              <a:rPr lang="en-US" smtClean="0"/>
              <a:t>3/9/2022</a:t>
            </a:fld>
            <a:endParaRPr lang="en-US"/>
          </a:p>
        </p:txBody>
      </p:sp>
      <p:sp>
        <p:nvSpPr>
          <p:cNvPr id="4" name="Footer Placeholder 3"/>
          <p:cNvSpPr>
            <a:spLocks noGrp="1"/>
          </p:cNvSpPr>
          <p:nvPr>
            <p:ph type="ftr" sz="quarter" idx="2"/>
          </p:nvPr>
        </p:nvSpPr>
        <p:spPr>
          <a:xfrm>
            <a:off x="0" y="6658664"/>
            <a:ext cx="4017433" cy="350520"/>
          </a:xfrm>
          <a:prstGeom prst="rect">
            <a:avLst/>
          </a:prstGeom>
        </p:spPr>
        <p:txBody>
          <a:bodyPr vert="horz" lIns="93031" tIns="46516" rIns="93031" bIns="46516"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5251421" y="6658664"/>
            <a:ext cx="4017433" cy="350520"/>
          </a:xfrm>
          <a:prstGeom prst="rect">
            <a:avLst/>
          </a:prstGeom>
        </p:spPr>
        <p:txBody>
          <a:bodyPr vert="horz" lIns="93031" tIns="46516" rIns="93031" bIns="46516" rtlCol="0" anchor="b"/>
          <a:lstStyle>
            <a:defPPr>
              <a:defRPr kern="1200" smtId="4294967295"/>
            </a:defPPr>
            <a:lvl1pPr algn="r">
              <a:defRPr sz="1200"/>
            </a:lvl1pPr>
          </a:lstStyle>
          <a:p>
            <a:fld id="{DE247C12-2C6F-4F8F-A764-8CB2FE9A43B8}" type="slidenum">
              <a:rPr lang="en-US" smtClean="0"/>
              <a:t>‹#›</a:t>
            </a:fld>
            <a:endParaRPr lang="en-US"/>
          </a:p>
        </p:txBody>
      </p:sp>
    </p:spTree>
    <p:extLst>
      <p:ext uri="{BB962C8B-B14F-4D97-AF65-F5344CB8AC3E}">
        <p14:creationId xmlns:p14="http://schemas.microsoft.com/office/powerpoint/2010/main" val="84679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963"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51450" y="0"/>
            <a:ext cx="4017963" cy="350838"/>
          </a:xfrm>
          <a:prstGeom prst="rect">
            <a:avLst/>
          </a:prstGeom>
        </p:spPr>
        <p:txBody>
          <a:bodyPr vert="horz" lIns="91440" tIns="45720" rIns="91440" bIns="45720" rtlCol="0"/>
          <a:lstStyle>
            <a:lvl1pPr algn="r">
              <a:defRPr sz="1200"/>
            </a:lvl1pPr>
          </a:lstStyle>
          <a:p>
            <a:fld id="{05410F75-B619-46D7-A9C8-E0320D2206A3}" type="datetimeFigureOut">
              <a:rPr lang="en-US" smtClean="0"/>
              <a:t>3/9/2022</a:t>
            </a:fld>
            <a:endParaRPr lang="en-US"/>
          </a:p>
        </p:txBody>
      </p:sp>
      <p:sp>
        <p:nvSpPr>
          <p:cNvPr id="4" name="Slide Image Placeholder 3"/>
          <p:cNvSpPr>
            <a:spLocks noGrp="1" noRot="1" noChangeAspect="1"/>
          </p:cNvSpPr>
          <p:nvPr>
            <p:ph type="sldImg" idx="2"/>
          </p:nvPr>
        </p:nvSpPr>
        <p:spPr>
          <a:xfrm>
            <a:off x="30591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7100" y="3373438"/>
            <a:ext cx="741680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17963"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51450" y="6659563"/>
            <a:ext cx="4017963" cy="350837"/>
          </a:xfrm>
          <a:prstGeom prst="rect">
            <a:avLst/>
          </a:prstGeom>
        </p:spPr>
        <p:txBody>
          <a:bodyPr vert="horz" lIns="91440" tIns="45720" rIns="91440" bIns="45720" rtlCol="0" anchor="b"/>
          <a:lstStyle>
            <a:lvl1pPr algn="r">
              <a:defRPr sz="1200"/>
            </a:lvl1pPr>
          </a:lstStyle>
          <a:p>
            <a:fld id="{1890457B-C74B-420E-BEF8-96747611CD1E}" type="slidenum">
              <a:rPr lang="en-US" smtClean="0"/>
              <a:t>‹#›</a:t>
            </a:fld>
            <a:endParaRPr lang="en-US"/>
          </a:p>
        </p:txBody>
      </p:sp>
    </p:spTree>
    <p:extLst>
      <p:ext uri="{BB962C8B-B14F-4D97-AF65-F5344CB8AC3E}">
        <p14:creationId xmlns:p14="http://schemas.microsoft.com/office/powerpoint/2010/main" val="149381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0457B-C74B-420E-BEF8-96747611CD1E}" type="slidenum">
              <a:rPr lang="en-US" smtClean="0"/>
              <a:t>1</a:t>
            </a:fld>
            <a:endParaRPr lang="en-US"/>
          </a:p>
        </p:txBody>
      </p:sp>
    </p:spTree>
    <p:extLst>
      <p:ext uri="{BB962C8B-B14F-4D97-AF65-F5344CB8AC3E}">
        <p14:creationId xmlns:p14="http://schemas.microsoft.com/office/powerpoint/2010/main" val="67261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20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3/9/2022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566461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5" y="4221484"/>
            <a:ext cx="35547303" cy="898779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7901947" y="4221484"/>
            <a:ext cx="105925615" cy="898779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3/9/2022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6346953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3/9/2022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3944130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1" cy="6537960"/>
          </a:xfrm>
        </p:spPr>
        <p:txBody>
          <a:bodyPr anchor="t"/>
          <a:lstStyle>
            <a:defPPr>
              <a:defRPr kern="1200" smtId="4294967295"/>
            </a:defPPr>
            <a:lvl1pPr algn="l">
              <a:defRPr sz="19200" b="1" cap="all"/>
            </a:lvl1pPr>
          </a:lstStyle>
          <a:p>
            <a:r>
              <a:rPr lang="en-US"/>
              <a:t>Click to edit Master title style</a:t>
            </a:r>
          </a:p>
        </p:txBody>
      </p:sp>
      <p:sp>
        <p:nvSpPr>
          <p:cNvPr id="3" name="Text Placeholder 2"/>
          <p:cNvSpPr>
            <a:spLocks noGrp="1"/>
          </p:cNvSpPr>
          <p:nvPr>
            <p:ph type="body" idx="1"/>
          </p:nvPr>
        </p:nvSpPr>
        <p:spPr>
          <a:xfrm>
            <a:off x="3467103" y="13952227"/>
            <a:ext cx="37307521" cy="7200897"/>
          </a:xfrm>
        </p:spPr>
        <p:txBody>
          <a:bodyPr anchor="b"/>
          <a:lstStyle>
            <a:defPPr>
              <a:defRPr kern="1200" smtId="4294967295"/>
            </a:defPPr>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4"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3/9/2022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7529683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7901944" y="24582124"/>
            <a:ext cx="70736458"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369921" y="24582124"/>
            <a:ext cx="70736464"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3/9/2022</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017245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79"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2" y="7368545"/>
            <a:ext cx="19392903"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2" y="10439402"/>
            <a:ext cx="19392903"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5"/>
            <a:ext cx="19400520"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2"/>
            <a:ext cx="19400520"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F8E1F909-3568-40F5-8205-05484158C88C}" type="datetimeFigureOut">
              <a:rPr lang="en-US" smtClean="0"/>
              <a:t>3/9/2022</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9470194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F8E1F909-3568-40F5-8205-05484158C88C}" type="datetimeFigureOut">
              <a:rPr lang="en-US" smtClean="0"/>
              <a:t>3/9/2022</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66342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F8E1F909-3568-40F5-8205-05484158C88C}" type="datetimeFigureOut">
              <a:rPr lang="en-US" smtClean="0"/>
              <a:t>3/9/2022</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8609149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40"/>
            <a:ext cx="14439903" cy="5577840"/>
          </a:xfrm>
        </p:spPr>
        <p:txBody>
          <a:bodyPr anchor="b"/>
          <a:lstStyle>
            <a:defPPr>
              <a:defRPr kern="1200" smtId="4294967295"/>
            </a:defPPr>
            <a:lvl1pPr algn="l">
              <a:defRPr sz="9700" b="1"/>
            </a:lvl1pPr>
          </a:lstStyle>
          <a:p>
            <a:r>
              <a:rPr lang="en-US"/>
              <a:t>Click to edit Master title style</a:t>
            </a:r>
          </a:p>
        </p:txBody>
      </p:sp>
      <p:sp>
        <p:nvSpPr>
          <p:cNvPr id="3" name="Content Placeholder 2"/>
          <p:cNvSpPr>
            <a:spLocks noGrp="1"/>
          </p:cNvSpPr>
          <p:nvPr>
            <p:ph idx="1"/>
          </p:nvPr>
        </p:nvSpPr>
        <p:spPr>
          <a:xfrm>
            <a:off x="17160239" y="1310643"/>
            <a:ext cx="24536400" cy="28094942"/>
          </a:xfrm>
        </p:spPr>
        <p:txBody>
          <a:bodyPr/>
          <a:lstStyle>
            <a:defPPr>
              <a:defRPr kern="1200" smtId="4294967295"/>
            </a:defPPr>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483"/>
            <a:ext cx="14439903" cy="22517103"/>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3/9/2022</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8333105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2"/>
            <a:ext cx="26334721" cy="2720343"/>
          </a:xfrm>
        </p:spPr>
        <p:txBody>
          <a:bodyPr anchor="b"/>
          <a:lstStyle>
            <a:defPPr>
              <a:defRPr kern="1200" smtId="4294967295"/>
            </a:defPPr>
            <a:lvl1pPr algn="l">
              <a:defRPr sz="9700" b="1"/>
            </a:lvl1pPr>
          </a:lstStyle>
          <a:p>
            <a:r>
              <a:rPr lang="en-US"/>
              <a:t>Click to edit Master title style</a:t>
            </a:r>
          </a:p>
        </p:txBody>
      </p:sp>
      <p:sp>
        <p:nvSpPr>
          <p:cNvPr id="3" name="Picture Placeholder 2"/>
          <p:cNvSpPr>
            <a:spLocks noGrp="1"/>
          </p:cNvSpPr>
          <p:nvPr>
            <p:ph type="pic" idx="1"/>
          </p:nvPr>
        </p:nvSpPr>
        <p:spPr>
          <a:xfrm>
            <a:off x="8602983" y="2941320"/>
            <a:ext cx="26334721" cy="19751039"/>
          </a:xfrm>
        </p:spPr>
        <p:txBody>
          <a:bodyPr/>
          <a:lstStyle>
            <a:defPPr>
              <a:defRPr kern="1200" smtId="4294967295"/>
            </a:defPPr>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4" indent="0">
              <a:buNone/>
              <a:defRPr sz="9700"/>
            </a:lvl9pPr>
          </a:lstStyle>
          <a:p>
            <a:endParaRPr lang="en-US"/>
          </a:p>
        </p:txBody>
      </p:sp>
      <p:sp>
        <p:nvSpPr>
          <p:cNvPr id="4" name="Text Placeholder 3"/>
          <p:cNvSpPr>
            <a:spLocks noGrp="1"/>
          </p:cNvSpPr>
          <p:nvPr>
            <p:ph type="body" sz="half" idx="2"/>
          </p:nvPr>
        </p:nvSpPr>
        <p:spPr>
          <a:xfrm>
            <a:off x="8602983" y="25763224"/>
            <a:ext cx="26334721" cy="3863337"/>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3/9/2022</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18069957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438903" tIns="219451" rIns="438903" bIns="21945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0" y="7680964"/>
            <a:ext cx="39502079" cy="21724623"/>
          </a:xfrm>
          <a:prstGeom prst="rect">
            <a:avLst/>
          </a:prstGeom>
        </p:spPr>
        <p:txBody>
          <a:bodyPr vert="horz" lIns="438903" tIns="219451" rIns="438903" bIns="21945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03" tIns="219451" rIns="438903" bIns="219451" rtlCol="0" anchor="ctr"/>
          <a:lstStyle>
            <a:defPPr>
              <a:defRPr kern="1200" smtId="4294967295"/>
            </a:defPPr>
            <a:lvl1pPr algn="l">
              <a:defRPr sz="5700">
                <a:solidFill>
                  <a:schemeClr val="tx1">
                    <a:tint val="75000"/>
                  </a:schemeClr>
                </a:solidFill>
              </a:defRPr>
            </a:lvl1pPr>
          </a:lstStyle>
          <a:p>
            <a:fld id="{F8E1F909-3568-40F5-8205-05484158C88C}" type="datetimeFigureOut">
              <a:rPr lang="en-US" smtClean="0"/>
              <a:t>3/9/2022</a:t>
            </a:fld>
            <a:endParaRPr lang="en-US"/>
          </a:p>
        </p:txBody>
      </p:sp>
      <p:sp>
        <p:nvSpPr>
          <p:cNvPr id="5" name="Footer Placeholder 4"/>
          <p:cNvSpPr>
            <a:spLocks noGrp="1"/>
          </p:cNvSpPr>
          <p:nvPr>
            <p:ph type="ftr" sz="quarter" idx="3"/>
          </p:nvPr>
        </p:nvSpPr>
        <p:spPr>
          <a:xfrm>
            <a:off x="14996161" y="30510482"/>
            <a:ext cx="13898880" cy="1752600"/>
          </a:xfrm>
          <a:prstGeom prst="rect">
            <a:avLst/>
          </a:prstGeom>
        </p:spPr>
        <p:txBody>
          <a:bodyPr vert="horz" lIns="438903" tIns="219451" rIns="438903" bIns="219451" rtlCol="0" anchor="ctr"/>
          <a:lstStyle>
            <a:defPPr>
              <a:defRPr kern="1200" smtId="4294967295"/>
            </a:defPPr>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2"/>
            <a:ext cx="10241280" cy="1752600"/>
          </a:xfrm>
          <a:prstGeom prst="rect">
            <a:avLst/>
          </a:prstGeom>
        </p:spPr>
        <p:txBody>
          <a:bodyPr vert="horz" lIns="438903" tIns="219451" rIns="438903" bIns="219451" rtlCol="0" anchor="ctr"/>
          <a:lstStyle>
            <a:defPPr>
              <a:defRPr kern="1200" smtId="4294967295"/>
            </a:defPPr>
            <a:lvl1pPr algn="r">
              <a:defRPr sz="5700">
                <a:solidFill>
                  <a:schemeClr val="tx1">
                    <a:tint val="75000"/>
                  </a:schemeClr>
                </a:solidFill>
              </a:defRPr>
            </a:lvl1pPr>
          </a:lstStyle>
          <a:p>
            <a:fld id="{5A40D005-FB29-4DA1-AF6A-7002CDC49E30}" type="slidenum">
              <a:rPr lang="en-US" smtClean="0"/>
              <a:t>‹#›</a:t>
            </a:fld>
            <a:endParaRPr lang="en-US"/>
          </a:p>
        </p:txBody>
      </p:sp>
      <p:pic>
        <p:nvPicPr>
          <p:cNvPr id="7" name="New picture"/>
          <p:cNvPicPr/>
          <p:nvPr/>
        </p:nvPicPr>
        <p:blipFill>
          <a:blip r:embed="rId13"/>
          <a:stretch>
            <a:fillRect/>
          </a:stretch>
        </p:blipFill>
        <p:spPr>
          <a:xfrm rot="16200000">
            <a:off x="-11506200" y="16459200"/>
            <a:ext cx="14274800" cy="4368800"/>
          </a:xfrm>
          <a:prstGeom prst="rect">
            <a:avLst/>
          </a:prstGeom>
        </p:spPr>
      </p:pic>
      <p:pic>
        <p:nvPicPr>
          <p:cNvPr id="8" name="New picture"/>
          <p:cNvPicPr/>
          <p:nvPr/>
        </p:nvPicPr>
        <p:blipFill>
          <a:blip r:embed="rId13"/>
          <a:stretch>
            <a:fillRect/>
          </a:stretch>
        </p:blipFill>
        <p:spPr>
          <a:xfrm rot="5400000">
            <a:off x="41122600" y="16459200"/>
            <a:ext cx="14274800" cy="4368800"/>
          </a:xfrm>
          <a:prstGeom prst="rect">
            <a:avLst/>
          </a:prstGeom>
        </p:spPr>
      </p:pic>
      <p:pic>
        <p:nvPicPr>
          <p:cNvPr id="9" name="New picture"/>
          <p:cNvPicPr/>
          <p:nvPr/>
        </p:nvPicPr>
        <p:blipFill>
          <a:blip r:embed="rId14"/>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deliberatingwatermelon  Size: 48x36</a:t>
            </a:r>
          </a:p>
        </p:txBody>
      </p:sp>
    </p:spTree>
    <p:extLst>
      <p:ext uri="{BB962C8B-B14F-4D97-AF65-F5344CB8AC3E}">
        <p14:creationId xmlns:p14="http://schemas.microsoft.com/office/powerpoint/2010/main" val="152161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389028" rtl="0" eaLnBrk="1" latinLnBrk="0" hangingPunct="1">
        <a:spcBef>
          <a:spcPct val="0"/>
        </a:spcBef>
        <a:buNone/>
        <a:defRPr sz="21100" kern="1200">
          <a:solidFill>
            <a:schemeClr val="tx1"/>
          </a:solidFill>
          <a:latin typeface="+mj-lt"/>
          <a:ea typeface="+mj-ea"/>
          <a:cs typeface="+mj-cs"/>
        </a:defRPr>
      </a:lvl1pPr>
    </p:titleStyle>
    <p:bodyStyle>
      <a:defPPr>
        <a:defRPr kern="1200" smtId="4294967295"/>
      </a:defPPr>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5" name="Rounded Rectangle 74"/>
          <p:cNvSpPr/>
          <p:nvPr/>
        </p:nvSpPr>
        <p:spPr>
          <a:xfrm>
            <a:off x="797188" y="779817"/>
            <a:ext cx="42296823" cy="6588137"/>
          </a:xfrm>
          <a:prstGeom prst="roundRect">
            <a:avLst>
              <a:gd name="adj" fmla="val 3157"/>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74" name="Rounded Rectangle 73"/>
          <p:cNvSpPr/>
          <p:nvPr/>
        </p:nvSpPr>
        <p:spPr>
          <a:xfrm>
            <a:off x="9793338" y="7910544"/>
            <a:ext cx="24270884" cy="24213782"/>
          </a:xfrm>
          <a:prstGeom prst="roundRect">
            <a:avLst>
              <a:gd name="adj" fmla="val 902"/>
            </a:avLst>
          </a:prstGeom>
          <a:solidFill>
            <a:srgbClr val="74909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3000" dirty="0"/>
          </a:p>
        </p:txBody>
      </p:sp>
      <p:sp>
        <p:nvSpPr>
          <p:cNvPr id="76" name="Rounded Rectangle 75"/>
          <p:cNvSpPr/>
          <p:nvPr/>
        </p:nvSpPr>
        <p:spPr>
          <a:xfrm>
            <a:off x="768071" y="7910544"/>
            <a:ext cx="8225570" cy="11596656"/>
          </a:xfrm>
          <a:prstGeom prst="roundRect">
            <a:avLst>
              <a:gd name="adj" fmla="val 3206"/>
            </a:avLst>
          </a:prstGeom>
          <a:solidFill>
            <a:srgbClr val="AA6C7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77" name="Rounded Rectangle 76"/>
          <p:cNvSpPr/>
          <p:nvPr/>
        </p:nvSpPr>
        <p:spPr>
          <a:xfrm>
            <a:off x="768071" y="20171649"/>
            <a:ext cx="8225570" cy="11966933"/>
          </a:xfrm>
          <a:prstGeom prst="roundRect">
            <a:avLst>
              <a:gd name="adj" fmla="val 3206"/>
            </a:avLst>
          </a:prstGeom>
          <a:solidFill>
            <a:srgbClr val="AA6C7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78" name="Rounded Rectangle 77"/>
          <p:cNvSpPr/>
          <p:nvPr/>
        </p:nvSpPr>
        <p:spPr>
          <a:xfrm>
            <a:off x="34866752" y="7910543"/>
            <a:ext cx="8225570" cy="16244857"/>
          </a:xfrm>
          <a:prstGeom prst="roundRect">
            <a:avLst>
              <a:gd name="adj" fmla="val 2650"/>
            </a:avLst>
          </a:prstGeom>
          <a:solidFill>
            <a:srgbClr val="50798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79" name="Rounded Rectangle 78"/>
          <p:cNvSpPr/>
          <p:nvPr/>
        </p:nvSpPr>
        <p:spPr>
          <a:xfrm>
            <a:off x="34863919" y="24784075"/>
            <a:ext cx="8225570" cy="7340251"/>
          </a:xfrm>
          <a:prstGeom prst="roundRect">
            <a:avLst>
              <a:gd name="adj" fmla="val 3951"/>
            </a:avLst>
          </a:prstGeom>
          <a:solidFill>
            <a:srgbClr val="C780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84" name="TextBox 83"/>
          <p:cNvSpPr txBox="1"/>
          <p:nvPr/>
        </p:nvSpPr>
        <p:spPr>
          <a:xfrm>
            <a:off x="994656" y="8164805"/>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Abstract</a:t>
            </a:r>
          </a:p>
        </p:txBody>
      </p:sp>
      <p:sp>
        <p:nvSpPr>
          <p:cNvPr id="85" name="TextBox 84"/>
          <p:cNvSpPr txBox="1"/>
          <p:nvPr/>
        </p:nvSpPr>
        <p:spPr>
          <a:xfrm>
            <a:off x="994656" y="8987135"/>
            <a:ext cx="7772400" cy="10248960"/>
          </a:xfrm>
          <a:prstGeom prst="rect">
            <a:avLst/>
          </a:prstGeom>
          <a:noFill/>
        </p:spPr>
        <p:txBody>
          <a:bodyPr wrap="square" rtlCol="0">
            <a:spAutoFit/>
          </a:bodyPr>
          <a:lstStyle>
            <a:defPPr>
              <a:defRPr kern="1200" smtId="4294967295"/>
            </a:defPPr>
          </a:lstStyle>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Tourism has been and continues to be a major economic factor for communities.</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Through research on historical memorials and disasters, the question of visitor movement and motivation emerged. A fledgling concept, </a:t>
            </a:r>
            <a:r>
              <a:rPr lang="en-US"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Dark Tourism</a:t>
            </a: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 has been proposed to explain the reasoning behind tourist movement to sites famous because of tragedy and disaster. </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Tourism to sites such as the Catacombs of Paris and Auschwitz is notorious for the “dark” motivations of their visitors. To understand whether Dark Tourism is ethical, this investigation will cross-examine literature on Dark Tourism. Data collected and the conclusion from this research will not only help with optimization of tourist sites, but also to allow the audience to answer a subjective question, is Dark Tourism ethical?</a:t>
            </a:r>
          </a:p>
        </p:txBody>
      </p:sp>
      <p:sp>
        <p:nvSpPr>
          <p:cNvPr id="24" name="Text Placeholder 5">
            <a:extLst>
              <a:ext uri="{FF2B5EF4-FFF2-40B4-BE49-F238E27FC236}">
                <a16:creationId xmlns:a16="http://schemas.microsoft.com/office/drawing/2014/main" id="{9AFA996E-AD6B-4DC6-BC85-A182D141A5B5}"/>
              </a:ext>
            </a:extLst>
          </p:cNvPr>
          <p:cNvSpPr txBox="1"/>
          <p:nvPr/>
        </p:nvSpPr>
        <p:spPr>
          <a:xfrm>
            <a:off x="3657600" y="1544781"/>
            <a:ext cx="36576000" cy="1895904"/>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11500" b="1" dirty="0">
                <a:solidFill>
                  <a:schemeClr val="bg1"/>
                </a:solidFill>
                <a:latin typeface="Times New Roman" panose="02020603050405020304" pitchFamily="18" charset="0"/>
                <a:cs typeface="Times New Roman" panose="02020603050405020304" pitchFamily="18" charset="0"/>
              </a:rPr>
              <a:t>The Ethics of Dark Tourism</a:t>
            </a:r>
          </a:p>
        </p:txBody>
      </p:sp>
      <p:sp>
        <p:nvSpPr>
          <p:cNvPr id="25" name="Text Placeholder 5">
            <a:extLst>
              <a:ext uri="{FF2B5EF4-FFF2-40B4-BE49-F238E27FC236}">
                <a16:creationId xmlns:a16="http://schemas.microsoft.com/office/drawing/2014/main" id="{2CF2C83C-08B8-46D1-AEAA-7C0550B92975}"/>
              </a:ext>
            </a:extLst>
          </p:cNvPr>
          <p:cNvSpPr txBox="1"/>
          <p:nvPr/>
        </p:nvSpPr>
        <p:spPr>
          <a:xfrm>
            <a:off x="16992600" y="4746312"/>
            <a:ext cx="9753600" cy="2234458"/>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6600" u="sng" dirty="0">
                <a:solidFill>
                  <a:schemeClr val="bg1"/>
                </a:solidFill>
                <a:latin typeface="+mj-lt"/>
                <a:cs typeface="Arial" pitchFamily="34" charset="0"/>
              </a:rPr>
              <a:t>Joshua Liebman</a:t>
            </a:r>
          </a:p>
          <a:p>
            <a:pPr algn="ctr">
              <a:defRPr/>
            </a:pPr>
            <a:r>
              <a:rPr lang="en-US" sz="6600" dirty="0">
                <a:solidFill>
                  <a:schemeClr val="bg1"/>
                </a:solidFill>
                <a:latin typeface="+mj-lt"/>
                <a:cs typeface="Arial" pitchFamily="34" charset="0"/>
              </a:rPr>
              <a:t>Florida State University</a:t>
            </a:r>
          </a:p>
        </p:txBody>
      </p:sp>
      <p:sp>
        <p:nvSpPr>
          <p:cNvPr id="4" name="Rectangle: Rounded Corners 3">
            <a:extLst>
              <a:ext uri="{FF2B5EF4-FFF2-40B4-BE49-F238E27FC236}">
                <a16:creationId xmlns:a16="http://schemas.microsoft.com/office/drawing/2014/main" id="{99ED2966-A38B-4B49-A6B6-D914E4D6F4BE}"/>
              </a:ext>
            </a:extLst>
          </p:cNvPr>
          <p:cNvSpPr/>
          <p:nvPr/>
        </p:nvSpPr>
        <p:spPr>
          <a:xfrm>
            <a:off x="1105718" y="879348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1A5C452-2DAF-423A-BC0E-FB2D0D0E019D}"/>
              </a:ext>
            </a:extLst>
          </p:cNvPr>
          <p:cNvSpPr txBox="1"/>
          <p:nvPr/>
        </p:nvSpPr>
        <p:spPr>
          <a:xfrm>
            <a:off x="995663" y="20443064"/>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References</a:t>
            </a:r>
          </a:p>
        </p:txBody>
      </p:sp>
      <p:sp>
        <p:nvSpPr>
          <p:cNvPr id="29" name="TextBox 28">
            <a:extLst>
              <a:ext uri="{FF2B5EF4-FFF2-40B4-BE49-F238E27FC236}">
                <a16:creationId xmlns:a16="http://schemas.microsoft.com/office/drawing/2014/main" id="{FEB053B5-623C-42C1-A5BA-FDB2309E17B5}"/>
              </a:ext>
            </a:extLst>
          </p:cNvPr>
          <p:cNvSpPr txBox="1"/>
          <p:nvPr/>
        </p:nvSpPr>
        <p:spPr>
          <a:xfrm>
            <a:off x="995663" y="21265393"/>
            <a:ext cx="7772400" cy="553998"/>
          </a:xfrm>
          <a:prstGeom prst="rect">
            <a:avLst/>
          </a:prstGeom>
          <a:noFill/>
        </p:spPr>
        <p:txBody>
          <a:bodyPr wrap="square" rtlCol="0">
            <a:spAutoFit/>
          </a:bodyPr>
          <a:lstStyle>
            <a:defPPr>
              <a:defRPr kern="1200" smtId="4294967295"/>
            </a:defPPr>
          </a:lstStyle>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Rounded Corners 29">
            <a:extLst>
              <a:ext uri="{FF2B5EF4-FFF2-40B4-BE49-F238E27FC236}">
                <a16:creationId xmlns:a16="http://schemas.microsoft.com/office/drawing/2014/main" id="{9793BC31-3E9A-4E00-A76F-069126324922}"/>
              </a:ext>
            </a:extLst>
          </p:cNvPr>
          <p:cNvSpPr/>
          <p:nvPr/>
        </p:nvSpPr>
        <p:spPr>
          <a:xfrm>
            <a:off x="1106725" y="21082071"/>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5E4ADE2-1C83-47FC-978F-7E0CAA0FDC54}"/>
              </a:ext>
            </a:extLst>
          </p:cNvPr>
          <p:cNvSpPr txBox="1"/>
          <p:nvPr/>
        </p:nvSpPr>
        <p:spPr>
          <a:xfrm>
            <a:off x="10058400" y="8164805"/>
            <a:ext cx="73152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Methodology</a:t>
            </a:r>
          </a:p>
        </p:txBody>
      </p:sp>
      <p:sp>
        <p:nvSpPr>
          <p:cNvPr id="32" name="TextBox 31">
            <a:extLst>
              <a:ext uri="{FF2B5EF4-FFF2-40B4-BE49-F238E27FC236}">
                <a16:creationId xmlns:a16="http://schemas.microsoft.com/office/drawing/2014/main" id="{032AC3E4-1804-415D-AFAC-CDB0EC7629F1}"/>
              </a:ext>
            </a:extLst>
          </p:cNvPr>
          <p:cNvSpPr txBox="1"/>
          <p:nvPr/>
        </p:nvSpPr>
        <p:spPr>
          <a:xfrm>
            <a:off x="10058400" y="8987135"/>
            <a:ext cx="11430000" cy="461665"/>
          </a:xfrm>
          <a:prstGeom prst="rect">
            <a:avLst/>
          </a:prstGeom>
          <a:noFill/>
        </p:spPr>
        <p:txBody>
          <a:bodyPr wrap="square" rtlCol="0">
            <a:spAutoFit/>
          </a:bodyPr>
          <a:lstStyle>
            <a:defPPr>
              <a:defRPr kern="1200" smtId="4294967295"/>
            </a:defP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Rounded Corners 32">
            <a:extLst>
              <a:ext uri="{FF2B5EF4-FFF2-40B4-BE49-F238E27FC236}">
                <a16:creationId xmlns:a16="http://schemas.microsoft.com/office/drawing/2014/main" id="{EBB32DFF-2B3F-417B-9F8B-8B9F5C654495}"/>
              </a:ext>
            </a:extLst>
          </p:cNvPr>
          <p:cNvSpPr/>
          <p:nvPr/>
        </p:nvSpPr>
        <p:spPr>
          <a:xfrm>
            <a:off x="10134600" y="879348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3088502-AC12-4D63-8249-7B40AC22BADF}"/>
              </a:ext>
            </a:extLst>
          </p:cNvPr>
          <p:cNvSpPr txBox="1"/>
          <p:nvPr/>
        </p:nvSpPr>
        <p:spPr>
          <a:xfrm>
            <a:off x="22326600" y="8987135"/>
            <a:ext cx="11430000" cy="461665"/>
          </a:xfrm>
          <a:prstGeom prst="rect">
            <a:avLst/>
          </a:prstGeom>
          <a:noFill/>
        </p:spPr>
        <p:txBody>
          <a:bodyPr wrap="square" rtlCol="0">
            <a:spAutoFit/>
          </a:bodyPr>
          <a:lstStyle>
            <a:defPPr>
              <a:defRPr kern="1200" smtId="4294967295"/>
            </a:defP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A4C26EDB-7235-4F91-A0E2-B62F3F0FCF6C}"/>
              </a:ext>
            </a:extLst>
          </p:cNvPr>
          <p:cNvSpPr txBox="1"/>
          <p:nvPr/>
        </p:nvSpPr>
        <p:spPr>
          <a:xfrm>
            <a:off x="35093337" y="8164805"/>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Conclusions</a:t>
            </a:r>
          </a:p>
        </p:txBody>
      </p:sp>
      <p:sp>
        <p:nvSpPr>
          <p:cNvPr id="38" name="TextBox 37">
            <a:extLst>
              <a:ext uri="{FF2B5EF4-FFF2-40B4-BE49-F238E27FC236}">
                <a16:creationId xmlns:a16="http://schemas.microsoft.com/office/drawing/2014/main" id="{D42D236E-7546-4230-89C4-A3CB68860FFA}"/>
              </a:ext>
            </a:extLst>
          </p:cNvPr>
          <p:cNvSpPr txBox="1"/>
          <p:nvPr/>
        </p:nvSpPr>
        <p:spPr>
          <a:xfrm>
            <a:off x="35093337" y="8987135"/>
            <a:ext cx="7772400" cy="14865608"/>
          </a:xfrm>
          <a:prstGeom prst="rect">
            <a:avLst/>
          </a:prstGeom>
          <a:noFill/>
        </p:spPr>
        <p:txBody>
          <a:bodyPr wrap="square" rtlCol="0">
            <a:spAutoFit/>
          </a:bodyPr>
          <a:lstStyle>
            <a:defPPr>
              <a:defRPr kern="1200" smtId="4294967295"/>
            </a:defPPr>
          </a:lstStyle>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An overwhelming amount of literature on Dark Tourism points towards its positive use as an educational tool. Other sources found that not all visitors to for example, Arlington Cemetery D.C., go because of an obsession with death, instead, some visitors likely go because it is a beautiful park with calming scenery.</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However, many examples can be found where proper reverence is not respected in their interpretations by tourists. Think of Auschwitz and the recent cases of people taking selfies and making a mockery of what the site is meant for: education. </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biggest ethical issue lies with the commodification of tragic experiences, especially those of the affected community. Centralia, PA, whose residents live in what the media calls a “toxic ghost town” feel this injustice everyday, with visitors coming to see their town as if they were animals in a zoo.</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Yet, these sites present educational elements encouraging tourists to be “aware” of the world. Although the dark motives for visiting are real and evident, perhaps cultural sites like these present a great value in keeping Dark Tourism?</a:t>
            </a:r>
          </a:p>
        </p:txBody>
      </p:sp>
      <p:sp>
        <p:nvSpPr>
          <p:cNvPr id="39" name="Rectangle: Rounded Corners 38">
            <a:extLst>
              <a:ext uri="{FF2B5EF4-FFF2-40B4-BE49-F238E27FC236}">
                <a16:creationId xmlns:a16="http://schemas.microsoft.com/office/drawing/2014/main" id="{2B650100-83FA-4A86-9D02-FDB1046A1C5A}"/>
              </a:ext>
            </a:extLst>
          </p:cNvPr>
          <p:cNvSpPr/>
          <p:nvPr/>
        </p:nvSpPr>
        <p:spPr>
          <a:xfrm>
            <a:off x="35204400" y="879348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CBD65E6-B838-4D00-BF0C-3070FF4F3D21}"/>
              </a:ext>
            </a:extLst>
          </p:cNvPr>
          <p:cNvSpPr txBox="1"/>
          <p:nvPr/>
        </p:nvSpPr>
        <p:spPr>
          <a:xfrm>
            <a:off x="35092330" y="25066963"/>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Acknowledgements</a:t>
            </a:r>
          </a:p>
        </p:txBody>
      </p:sp>
      <p:sp>
        <p:nvSpPr>
          <p:cNvPr id="45" name="Rectangle: Rounded Corners 44">
            <a:extLst>
              <a:ext uri="{FF2B5EF4-FFF2-40B4-BE49-F238E27FC236}">
                <a16:creationId xmlns:a16="http://schemas.microsoft.com/office/drawing/2014/main" id="{56C266B8-8AB7-40F0-B164-823BEF121F94}"/>
              </a:ext>
            </a:extLst>
          </p:cNvPr>
          <p:cNvSpPr/>
          <p:nvPr/>
        </p:nvSpPr>
        <p:spPr>
          <a:xfrm>
            <a:off x="35203393" y="25634559"/>
            <a:ext cx="914400" cy="4843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5">
            <a:extLst>
              <a:ext uri="{FF2B5EF4-FFF2-40B4-BE49-F238E27FC236}">
                <a16:creationId xmlns:a16="http://schemas.microsoft.com/office/drawing/2014/main" id="{390A5B9E-03B1-D046-9525-88F899DECB90}"/>
              </a:ext>
            </a:extLst>
          </p:cNvPr>
          <p:cNvSpPr txBox="1"/>
          <p:nvPr/>
        </p:nvSpPr>
        <p:spPr>
          <a:xfrm>
            <a:off x="29380692" y="5975883"/>
            <a:ext cx="14287731" cy="1015663"/>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6600" dirty="0">
                <a:solidFill>
                  <a:schemeClr val="bg1"/>
                </a:solidFill>
                <a:latin typeface="+mj-lt"/>
                <a:cs typeface="Arial" pitchFamily="34" charset="0"/>
              </a:rPr>
              <a:t>Research Mentor: Dr. Kristina </a:t>
            </a:r>
            <a:r>
              <a:rPr lang="en-US" sz="6600" dirty="0" err="1">
                <a:solidFill>
                  <a:schemeClr val="bg1"/>
                </a:solidFill>
                <a:latin typeface="+mj-lt"/>
                <a:cs typeface="Arial" pitchFamily="34" charset="0"/>
              </a:rPr>
              <a:t>Buhrman</a:t>
            </a:r>
            <a:endParaRPr lang="en-US" sz="6600" dirty="0">
              <a:solidFill>
                <a:schemeClr val="bg1"/>
              </a:solidFill>
              <a:latin typeface="+mj-lt"/>
              <a:cs typeface="Arial" pitchFamily="34" charset="0"/>
            </a:endParaRPr>
          </a:p>
        </p:txBody>
      </p:sp>
      <p:pic>
        <p:nvPicPr>
          <p:cNvPr id="3" name="Picture 2" descr="Logo&#10;&#10;Description automatically generated">
            <a:extLst>
              <a:ext uri="{FF2B5EF4-FFF2-40B4-BE49-F238E27FC236}">
                <a16:creationId xmlns:a16="http://schemas.microsoft.com/office/drawing/2014/main" id="{3D7B04B9-C097-C746-850D-A1CBB7310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5258" y="-114780"/>
            <a:ext cx="6756965" cy="5067724"/>
          </a:xfrm>
          <a:prstGeom prst="rect">
            <a:avLst/>
          </a:prstGeom>
        </p:spPr>
      </p:pic>
      <p:pic>
        <p:nvPicPr>
          <p:cNvPr id="8" name="Picture 7" descr="Logo&#10;&#10;Description automatically generated">
            <a:extLst>
              <a:ext uri="{FF2B5EF4-FFF2-40B4-BE49-F238E27FC236}">
                <a16:creationId xmlns:a16="http://schemas.microsoft.com/office/drawing/2014/main" id="{7DDF327A-6995-FE40-954C-6335518178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18" y="1122682"/>
            <a:ext cx="3466282" cy="3466282"/>
          </a:xfrm>
          <a:prstGeom prst="rect">
            <a:avLst/>
          </a:prstGeom>
        </p:spPr>
      </p:pic>
      <p:sp>
        <p:nvSpPr>
          <p:cNvPr id="36" name="TextBox 35">
            <a:extLst>
              <a:ext uri="{FF2B5EF4-FFF2-40B4-BE49-F238E27FC236}">
                <a16:creationId xmlns:a16="http://schemas.microsoft.com/office/drawing/2014/main" id="{C224A272-D231-4F17-8DDB-8C295131073A}"/>
              </a:ext>
            </a:extLst>
          </p:cNvPr>
          <p:cNvSpPr txBox="1"/>
          <p:nvPr/>
        </p:nvSpPr>
        <p:spPr>
          <a:xfrm>
            <a:off x="10104119" y="8987135"/>
            <a:ext cx="12985741" cy="9325630"/>
          </a:xfrm>
          <a:prstGeom prst="rect">
            <a:avLst/>
          </a:prstGeom>
          <a:noFill/>
        </p:spPr>
        <p:txBody>
          <a:bodyPr wrap="square" rtlCol="0">
            <a:spAutoFit/>
          </a:bodyPr>
          <a:lstStyle>
            <a:defPPr>
              <a:defRPr kern="1200" smtId="4294967295"/>
            </a:defPPr>
          </a:lstStyle>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Through the course of this investigation, a collection of literature on Dark Tourism was consulted, comparing various analyses, spanning from 1996 to 2019. </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These ranged from the original work whose authors coined the term “Dark Tourism”, to social media articles about visitor conduct at Auschwitz.</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Wingdings" pitchFamily="2" charset="2"/>
              <a:buChar char="§"/>
            </a:pP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Although a relatively new field, a number of works were found with varying viewpoints.</a:t>
            </a:r>
          </a:p>
          <a:p>
            <a:pPr marL="457200" indent="-457200">
              <a:buFont typeface="Wingdings" pitchFamily="2" charset="2"/>
              <a:buChar char="§"/>
            </a:pPr>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Wingdings" pitchFamily="2" charset="2"/>
              <a:buChar char="§"/>
            </a:pP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These works were analyzed, yielding arguments for and against Dark Tourism’s ethicality.</a:t>
            </a:r>
          </a:p>
          <a:p>
            <a:pPr marL="457200" indent="-457200">
              <a:buFont typeface="Wingdings" pitchFamily="2" charset="2"/>
              <a:buChar char="§"/>
            </a:pPr>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Wingdings" pitchFamily="2" charset="2"/>
              <a:buChar char="§"/>
            </a:pP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Refer to the “Conclusions” section for the ethicality involved in Dark Tourism presented.</a:t>
            </a:r>
          </a:p>
          <a:p>
            <a:pPr marL="457200" indent="-457200">
              <a:buFont typeface="Wingdings" pitchFamily="2" charset="2"/>
              <a:buChar char="§"/>
            </a:pPr>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Wingdings" pitchFamily="2" charset="2"/>
              <a:buChar char="§"/>
            </a:pP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theory was applied to various primary and secondary sources, including social media.</a:t>
            </a:r>
          </a:p>
        </p:txBody>
      </p:sp>
      <p:pic>
        <p:nvPicPr>
          <p:cNvPr id="5" name="Picture 4">
            <a:extLst>
              <a:ext uri="{FF2B5EF4-FFF2-40B4-BE49-F238E27FC236}">
                <a16:creationId xmlns:a16="http://schemas.microsoft.com/office/drawing/2014/main" id="{2B3070B1-A279-4E68-A525-18FB8B567E49}"/>
              </a:ext>
            </a:extLst>
          </p:cNvPr>
          <p:cNvPicPr>
            <a:picLocks noChangeAspect="1"/>
          </p:cNvPicPr>
          <p:nvPr/>
        </p:nvPicPr>
        <p:blipFill>
          <a:blip r:embed="rId5"/>
          <a:stretch>
            <a:fillRect/>
          </a:stretch>
        </p:blipFill>
        <p:spPr>
          <a:xfrm>
            <a:off x="23463334" y="8164805"/>
            <a:ext cx="10315575" cy="10192281"/>
          </a:xfrm>
          <a:prstGeom prst="rect">
            <a:avLst/>
          </a:prstGeom>
        </p:spPr>
      </p:pic>
      <p:sp>
        <p:nvSpPr>
          <p:cNvPr id="2" name="TextBox 1">
            <a:extLst>
              <a:ext uri="{FF2B5EF4-FFF2-40B4-BE49-F238E27FC236}">
                <a16:creationId xmlns:a16="http://schemas.microsoft.com/office/drawing/2014/main" id="{E6B7F793-302B-49E1-AF76-A2264B1D00F8}"/>
              </a:ext>
            </a:extLst>
          </p:cNvPr>
          <p:cNvSpPr txBox="1"/>
          <p:nvPr/>
        </p:nvSpPr>
        <p:spPr>
          <a:xfrm>
            <a:off x="23419254" y="18357086"/>
            <a:ext cx="10315575" cy="1015663"/>
          </a:xfrm>
          <a:prstGeom prst="rect">
            <a:avLst/>
          </a:prstGeom>
          <a:noFill/>
        </p:spPr>
        <p:txBody>
          <a:bodyPr wrap="square" rtlCol="0">
            <a:spAutoFit/>
          </a:bodyPr>
          <a:lstStyle/>
          <a:p>
            <a:pPr algn="ctr"/>
            <a:r>
              <a:rPr lang="en-US" sz="3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 post from the Auschwitz Museum social media team asking visitors to refrain from disrespectful acts.</a:t>
            </a:r>
          </a:p>
        </p:txBody>
      </p:sp>
      <p:sp>
        <p:nvSpPr>
          <p:cNvPr id="46" name="TextBox 45">
            <a:extLst>
              <a:ext uri="{FF2B5EF4-FFF2-40B4-BE49-F238E27FC236}">
                <a16:creationId xmlns:a16="http://schemas.microsoft.com/office/drawing/2014/main" id="{3DD9747E-F377-493B-AA8E-EBA48ADB14FF}"/>
              </a:ext>
            </a:extLst>
          </p:cNvPr>
          <p:cNvSpPr txBox="1"/>
          <p:nvPr/>
        </p:nvSpPr>
        <p:spPr>
          <a:xfrm>
            <a:off x="23508784" y="30516659"/>
            <a:ext cx="10315575" cy="1477328"/>
          </a:xfrm>
          <a:prstGeom prst="rect">
            <a:avLst/>
          </a:prstGeom>
          <a:noFill/>
        </p:spPr>
        <p:txBody>
          <a:bodyPr wrap="square" rtlCol="0">
            <a:spAutoFit/>
          </a:bodyPr>
          <a:lstStyle/>
          <a:p>
            <a:pPr algn="ctr"/>
            <a:r>
              <a:rPr lang="en-US" sz="3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The “Bosai Building”, once a disaster management center for the town of </a:t>
            </a:r>
            <a:r>
              <a:rPr lang="en-US" sz="3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Minamisanriku</a:t>
            </a:r>
            <a:r>
              <a:rPr lang="en-US" sz="3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it is now a shrine to the 830 deaths and many more displaced from the 3.11 Earthquake.</a:t>
            </a:r>
          </a:p>
        </p:txBody>
      </p:sp>
      <p:pic>
        <p:nvPicPr>
          <p:cNvPr id="7" name="Picture 6">
            <a:extLst>
              <a:ext uri="{FF2B5EF4-FFF2-40B4-BE49-F238E27FC236}">
                <a16:creationId xmlns:a16="http://schemas.microsoft.com/office/drawing/2014/main" id="{EE424ABB-3D7E-4A11-96F0-681C7FB59DC4}"/>
              </a:ext>
            </a:extLst>
          </p:cNvPr>
          <p:cNvPicPr>
            <a:picLocks noChangeAspect="1"/>
          </p:cNvPicPr>
          <p:nvPr/>
        </p:nvPicPr>
        <p:blipFill>
          <a:blip r:embed="rId6"/>
          <a:stretch>
            <a:fillRect/>
          </a:stretch>
        </p:blipFill>
        <p:spPr>
          <a:xfrm>
            <a:off x="23463334" y="20310815"/>
            <a:ext cx="10336479" cy="10205844"/>
          </a:xfrm>
          <a:prstGeom prst="rect">
            <a:avLst/>
          </a:prstGeom>
        </p:spPr>
      </p:pic>
      <p:sp>
        <p:nvSpPr>
          <p:cNvPr id="47" name="Text Placeholder 5">
            <a:extLst>
              <a:ext uri="{FF2B5EF4-FFF2-40B4-BE49-F238E27FC236}">
                <a16:creationId xmlns:a16="http://schemas.microsoft.com/office/drawing/2014/main" id="{9844E4AE-DB38-43B2-B53D-5165241FD1B6}"/>
              </a:ext>
            </a:extLst>
          </p:cNvPr>
          <p:cNvSpPr txBox="1"/>
          <p:nvPr/>
        </p:nvSpPr>
        <p:spPr>
          <a:xfrm>
            <a:off x="-511421" y="5961487"/>
            <a:ext cx="11582400" cy="1015663"/>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6600" dirty="0">
                <a:solidFill>
                  <a:schemeClr val="bg1"/>
                </a:solidFill>
                <a:latin typeface="+mj-lt"/>
                <a:cs typeface="Arial" pitchFamily="34" charset="0"/>
              </a:rPr>
              <a:t>Department of Religion</a:t>
            </a:r>
          </a:p>
        </p:txBody>
      </p:sp>
      <p:sp>
        <p:nvSpPr>
          <p:cNvPr id="54" name="TextBox 53">
            <a:extLst>
              <a:ext uri="{FF2B5EF4-FFF2-40B4-BE49-F238E27FC236}">
                <a16:creationId xmlns:a16="http://schemas.microsoft.com/office/drawing/2014/main" id="{E9CAA5FA-E7FA-455E-93A0-9A1D738884CE}"/>
              </a:ext>
            </a:extLst>
          </p:cNvPr>
          <p:cNvSpPr txBox="1"/>
          <p:nvPr/>
        </p:nvSpPr>
        <p:spPr>
          <a:xfrm>
            <a:off x="1105718" y="21349488"/>
            <a:ext cx="7772400" cy="10710624"/>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3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Dimitrovski</a:t>
            </a: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 Darko &amp; </a:t>
            </a:r>
            <a:r>
              <a:rPr lang="en-US" sz="3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Luković</a:t>
            </a: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 Maja &amp; </a:t>
            </a:r>
            <a:r>
              <a:rPr lang="en-US" sz="3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Senić</a:t>
            </a: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 Vladimir. (2019). Motives, obsession with death and behavioral intentions in dark tourism. </a:t>
            </a:r>
          </a:p>
          <a:p>
            <a:pPr marL="457200" indent="-457200">
              <a:buFont typeface="Arial" panose="020B0604020202020204" pitchFamily="34" charset="0"/>
              <a:buChar char="•"/>
            </a:pPr>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DeKok</a:t>
            </a: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 David (October 2009). Fire Underground: The Ongoing Tragedy of the Centralia Mine Fire. ISBN 9780762758241.</a:t>
            </a:r>
          </a:p>
          <a:p>
            <a:pPr marL="457200" indent="-457200">
              <a:buFont typeface="Arial" panose="020B0604020202020204" pitchFamily="34" charset="0"/>
              <a:buChar char="•"/>
            </a:pPr>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Farmaki</a:t>
            </a: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 Anna. (2013). Dark tourism revisited: A supply/demand conceptualization. International Journal of Culture Tourism and Hospitality Research.</a:t>
            </a:r>
          </a:p>
          <a:p>
            <a:pPr marL="457200" indent="-457200">
              <a:buFont typeface="Arial" panose="020B0604020202020204" pitchFamily="34" charset="0"/>
              <a:buChar char="•"/>
            </a:pPr>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Lennon, J. John, and Malcolm Foley. Dark Tourism. Cengage Learning, 2010.</a:t>
            </a:r>
          </a:p>
          <a:p>
            <a:pPr marL="457200" indent="-457200">
              <a:buFont typeface="Arial" panose="020B0604020202020204" pitchFamily="34" charset="0"/>
              <a:buChar char="•"/>
            </a:pPr>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Malcolm Foley &amp; J. John Lennon (1996) JFK and dark tourism: A fascination with assassination, International Journal of Heritage Studies.</a:t>
            </a:r>
          </a:p>
        </p:txBody>
      </p:sp>
      <p:sp>
        <p:nvSpPr>
          <p:cNvPr id="56" name="TextBox 55">
            <a:extLst>
              <a:ext uri="{FF2B5EF4-FFF2-40B4-BE49-F238E27FC236}">
                <a16:creationId xmlns:a16="http://schemas.microsoft.com/office/drawing/2014/main" id="{24A2A9BD-14B8-47BA-B519-833670ACAB0C}"/>
              </a:ext>
            </a:extLst>
          </p:cNvPr>
          <p:cNvSpPr txBox="1"/>
          <p:nvPr/>
        </p:nvSpPr>
        <p:spPr>
          <a:xfrm>
            <a:off x="35092330" y="25900011"/>
            <a:ext cx="7772400" cy="6093976"/>
          </a:xfrm>
          <a:prstGeom prst="rect">
            <a:avLst/>
          </a:prstGeom>
          <a:noFill/>
        </p:spPr>
        <p:txBody>
          <a:bodyPr wrap="square" rtlCol="0">
            <a:spAutoFit/>
          </a:bodyPr>
          <a:lstStyle>
            <a:defPPr>
              <a:defRPr kern="1200" smtId="4294967295"/>
            </a:defPPr>
          </a:lstStyle>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I’d like to thank Dr. Kristina </a:t>
            </a:r>
            <a:r>
              <a:rPr lang="en-US" sz="3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Buhrman</a:t>
            </a: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 whose research originally inspired this project. </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I’d like to thank Alicia </a:t>
            </a:r>
            <a:r>
              <a:rPr lang="en-US" sz="3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Batailles</a:t>
            </a: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UROP for the opportunity to present this information today.</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Lastly, I’d like to thank my instructors, Emma </a:t>
            </a:r>
            <a:r>
              <a:rPr lang="en-US" sz="3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Bernstine</a:t>
            </a: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Kaitlyn O’Connor, whose tireless work enabled us to be here today.</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TextBox 54">
            <a:extLst>
              <a:ext uri="{FF2B5EF4-FFF2-40B4-BE49-F238E27FC236}">
                <a16:creationId xmlns:a16="http://schemas.microsoft.com/office/drawing/2014/main" id="{0FF4F8EC-BCF5-4910-881D-D9C5D45EB93F}"/>
              </a:ext>
            </a:extLst>
          </p:cNvPr>
          <p:cNvSpPr txBox="1"/>
          <p:nvPr/>
        </p:nvSpPr>
        <p:spPr>
          <a:xfrm>
            <a:off x="10054175" y="18860869"/>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Applications</a:t>
            </a:r>
          </a:p>
        </p:txBody>
      </p:sp>
      <p:sp>
        <p:nvSpPr>
          <p:cNvPr id="57" name="Rectangle: Rounded Corners 56">
            <a:extLst>
              <a:ext uri="{FF2B5EF4-FFF2-40B4-BE49-F238E27FC236}">
                <a16:creationId xmlns:a16="http://schemas.microsoft.com/office/drawing/2014/main" id="{14D4438A-2ECC-4C84-9A43-375ED5BCE12D}"/>
              </a:ext>
            </a:extLst>
          </p:cNvPr>
          <p:cNvSpPr/>
          <p:nvPr/>
        </p:nvSpPr>
        <p:spPr>
          <a:xfrm>
            <a:off x="10152354" y="1950720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15E7286-9C56-40AE-8787-F6D0D218030D}"/>
              </a:ext>
            </a:extLst>
          </p:cNvPr>
          <p:cNvSpPr txBox="1"/>
          <p:nvPr/>
        </p:nvSpPr>
        <p:spPr>
          <a:xfrm>
            <a:off x="10054175" y="19796224"/>
            <a:ext cx="12985740" cy="12095619"/>
          </a:xfrm>
          <a:prstGeom prst="rect">
            <a:avLst/>
          </a:prstGeom>
          <a:noFill/>
        </p:spPr>
        <p:txBody>
          <a:bodyPr wrap="square" rtlCol="0">
            <a:spAutoFit/>
          </a:bodyPr>
          <a:lstStyle>
            <a:defPPr>
              <a:defRPr kern="1200" smtId="4294967295"/>
            </a:defPPr>
          </a:lstStyle>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motivations of those who visit the many disaster memorials and monuments can be wildly different. </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It is understood that Dark Tourism deals with the philosophical interrogation of death and disaster. Put simply, visitors who are interested in these sites manifest their intentions to understand the experience through the lens of the victims. </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Throughout history, humans have always had a fascination for death and disaster. Gladiator games brought in huge swaths of people, popular attendance of public executions, the list goes on and on.</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Tourists might come to understand the power of a tsunami – enough to bend even rebar and steel – but those affected come to the same memorial to grieve for their loved ones and commemorate the memory of their city.</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Holocaust sites are prime examples. Some go to these as heritage, and others go for Dark Tourism reasons. </a:t>
            </a:r>
          </a:p>
          <a:p>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Media plays a huge role in shaping Dark Tourism. For instance, the Netflix show “Dark Tourist” received pushback from Japan due to the show’s portrayal of Fukushima as a dangerous place, although that danger is a part of the “dark” appeal of the site. Their portrayal contributed to Fukushima evacuees being </a:t>
            </a:r>
            <a:r>
              <a:rPr lang="en-US" sz="3000">
                <a:solidFill>
                  <a:schemeClr val="bg1"/>
                </a:solidFill>
                <a:latin typeface="Open Sans" panose="020B0606030504020204" pitchFamily="34" charset="0"/>
                <a:ea typeface="Open Sans" panose="020B0606030504020204" pitchFamily="34" charset="0"/>
                <a:cs typeface="Open Sans" panose="020B0606030504020204" pitchFamily="34" charset="0"/>
              </a:rPr>
              <a:t>discriminated against, </a:t>
            </a:r>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the loss of a market for Fukushima products.</a:t>
            </a:r>
          </a:p>
        </p:txBody>
      </p:sp>
    </p:spTree>
    <p:extLst>
      <p:ext uri="{BB962C8B-B14F-4D97-AF65-F5344CB8AC3E}">
        <p14:creationId xmlns:p14="http://schemas.microsoft.com/office/powerpoint/2010/main" val="127040473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deliberatingwatermelon|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931</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Nunito</vt:lpstr>
      <vt:lpstr>Open Sans</vt:lpstr>
      <vt:lpstr>Arial</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Free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Joshua Liebman</cp:lastModifiedBy>
  <cp:revision>54</cp:revision>
  <cp:lastPrinted>2012-07-31T19:59:21Z</cp:lastPrinted>
  <dcterms:modified xsi:type="dcterms:W3CDTF">2022-03-10T04:15:51Z</dcterms:modified>
  <cp:category>research posters template</cp:category>
</cp:coreProperties>
</file>