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 d="100"/>
          <a:sy n="13" d="100"/>
        </p:scale>
        <p:origin x="14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1"/>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642" indent="0" algn="ctr">
              <a:buNone/>
              <a:defRPr sz="9600"/>
            </a:lvl2pPr>
            <a:lvl3pPr marL="4389285" indent="0" algn="ctr">
              <a:buNone/>
              <a:defRPr sz="8640"/>
            </a:lvl3pPr>
            <a:lvl4pPr marL="6583927" indent="0" algn="ctr">
              <a:buNone/>
              <a:defRPr sz="7680"/>
            </a:lvl4pPr>
            <a:lvl5pPr marL="8778569" indent="0" algn="ctr">
              <a:buNone/>
              <a:defRPr sz="7680"/>
            </a:lvl5pPr>
            <a:lvl6pPr marL="10973211" indent="0" algn="ctr">
              <a:buNone/>
              <a:defRPr sz="7680"/>
            </a:lvl6pPr>
            <a:lvl7pPr marL="13167854" indent="0" algn="ctr">
              <a:buNone/>
              <a:defRPr sz="7680"/>
            </a:lvl7pPr>
            <a:lvl8pPr marL="15362496" indent="0" algn="ctr">
              <a:buNone/>
              <a:defRPr sz="7680"/>
            </a:lvl8pPr>
            <a:lvl9pPr marL="17557138"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D8D04D-E8C8-4C28-986B-912EBBE1274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167795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8D04D-E8C8-4C28-986B-912EBBE1274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112483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8D04D-E8C8-4C28-986B-912EBBE1274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154926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D8D04D-E8C8-4C28-986B-912EBBE1274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386351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1"/>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642" indent="0">
              <a:buNone/>
              <a:defRPr sz="9600">
                <a:solidFill>
                  <a:schemeClr val="tx1">
                    <a:tint val="75000"/>
                  </a:schemeClr>
                </a:solidFill>
              </a:defRPr>
            </a:lvl2pPr>
            <a:lvl3pPr marL="4389285" indent="0">
              <a:buNone/>
              <a:defRPr sz="8640">
                <a:solidFill>
                  <a:schemeClr val="tx1">
                    <a:tint val="75000"/>
                  </a:schemeClr>
                </a:solidFill>
              </a:defRPr>
            </a:lvl3pPr>
            <a:lvl4pPr marL="6583927" indent="0">
              <a:buNone/>
              <a:defRPr sz="7680">
                <a:solidFill>
                  <a:schemeClr val="tx1">
                    <a:tint val="75000"/>
                  </a:schemeClr>
                </a:solidFill>
              </a:defRPr>
            </a:lvl4pPr>
            <a:lvl5pPr marL="8778569" indent="0">
              <a:buNone/>
              <a:defRPr sz="7680">
                <a:solidFill>
                  <a:schemeClr val="tx1">
                    <a:tint val="75000"/>
                  </a:schemeClr>
                </a:solidFill>
              </a:defRPr>
            </a:lvl5pPr>
            <a:lvl6pPr marL="10973211" indent="0">
              <a:buNone/>
              <a:defRPr sz="7680">
                <a:solidFill>
                  <a:schemeClr val="tx1">
                    <a:tint val="75000"/>
                  </a:schemeClr>
                </a:solidFill>
              </a:defRPr>
            </a:lvl6pPr>
            <a:lvl7pPr marL="13167854" indent="0">
              <a:buNone/>
              <a:defRPr sz="7680">
                <a:solidFill>
                  <a:schemeClr val="tx1">
                    <a:tint val="75000"/>
                  </a:schemeClr>
                </a:solidFill>
              </a:defRPr>
            </a:lvl7pPr>
            <a:lvl8pPr marL="15362496" indent="0">
              <a:buNone/>
              <a:defRPr sz="7680">
                <a:solidFill>
                  <a:schemeClr val="tx1">
                    <a:tint val="75000"/>
                  </a:schemeClr>
                </a:solidFill>
              </a:defRPr>
            </a:lvl8pPr>
            <a:lvl9pPr marL="17557138"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8D04D-E8C8-4C28-986B-912EBBE1274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293268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D8D04D-E8C8-4C28-986B-912EBBE1274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23352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642" indent="0">
              <a:buNone/>
              <a:defRPr sz="9600" b="1"/>
            </a:lvl2pPr>
            <a:lvl3pPr marL="4389285" indent="0">
              <a:buNone/>
              <a:defRPr sz="8640" b="1"/>
            </a:lvl3pPr>
            <a:lvl4pPr marL="6583927" indent="0">
              <a:buNone/>
              <a:defRPr sz="7680" b="1"/>
            </a:lvl4pPr>
            <a:lvl5pPr marL="8778569" indent="0">
              <a:buNone/>
              <a:defRPr sz="7680" b="1"/>
            </a:lvl5pPr>
            <a:lvl6pPr marL="10973211" indent="0">
              <a:buNone/>
              <a:defRPr sz="7680" b="1"/>
            </a:lvl6pPr>
            <a:lvl7pPr marL="13167854" indent="0">
              <a:buNone/>
              <a:defRPr sz="7680" b="1"/>
            </a:lvl7pPr>
            <a:lvl8pPr marL="15362496" indent="0">
              <a:buNone/>
              <a:defRPr sz="7680" b="1"/>
            </a:lvl8pPr>
            <a:lvl9pPr marL="17557138"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8069582"/>
            <a:ext cx="18659477" cy="3954778"/>
          </a:xfrm>
        </p:spPr>
        <p:txBody>
          <a:bodyPr anchor="b"/>
          <a:lstStyle>
            <a:lvl1pPr marL="0" indent="0">
              <a:buNone/>
              <a:defRPr sz="11520" b="1"/>
            </a:lvl1pPr>
            <a:lvl2pPr marL="2194642" indent="0">
              <a:buNone/>
              <a:defRPr sz="9600" b="1"/>
            </a:lvl2pPr>
            <a:lvl3pPr marL="4389285" indent="0">
              <a:buNone/>
              <a:defRPr sz="8640" b="1"/>
            </a:lvl3pPr>
            <a:lvl4pPr marL="6583927" indent="0">
              <a:buNone/>
              <a:defRPr sz="7680" b="1"/>
            </a:lvl4pPr>
            <a:lvl5pPr marL="8778569" indent="0">
              <a:buNone/>
              <a:defRPr sz="7680" b="1"/>
            </a:lvl5pPr>
            <a:lvl6pPr marL="10973211" indent="0">
              <a:buNone/>
              <a:defRPr sz="7680" b="1"/>
            </a:lvl6pPr>
            <a:lvl7pPr marL="13167854" indent="0">
              <a:buNone/>
              <a:defRPr sz="7680" b="1"/>
            </a:lvl7pPr>
            <a:lvl8pPr marL="15362496" indent="0">
              <a:buNone/>
              <a:defRPr sz="7680" b="1"/>
            </a:lvl8pPr>
            <a:lvl9pPr marL="17557138"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3"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D8D04D-E8C8-4C28-986B-912EBBE12744}"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135029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D8D04D-E8C8-4C28-986B-912EBBE12744}"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259215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8D04D-E8C8-4C28-986B-912EBBE12744}"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391707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1"/>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1"/>
            </a:lvl1pPr>
            <a:lvl2pPr>
              <a:defRPr sz="13441"/>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642" indent="0">
              <a:buNone/>
              <a:defRPr sz="6720"/>
            </a:lvl2pPr>
            <a:lvl3pPr marL="4389285" indent="0">
              <a:buNone/>
              <a:defRPr sz="5760"/>
            </a:lvl3pPr>
            <a:lvl4pPr marL="6583927" indent="0">
              <a:buNone/>
              <a:defRPr sz="4800"/>
            </a:lvl4pPr>
            <a:lvl5pPr marL="8778569" indent="0">
              <a:buNone/>
              <a:defRPr sz="4800"/>
            </a:lvl5pPr>
            <a:lvl6pPr marL="10973211" indent="0">
              <a:buNone/>
              <a:defRPr sz="4800"/>
            </a:lvl6pPr>
            <a:lvl7pPr marL="13167854" indent="0">
              <a:buNone/>
              <a:defRPr sz="4800"/>
            </a:lvl7pPr>
            <a:lvl8pPr marL="15362496" indent="0">
              <a:buNone/>
              <a:defRPr sz="4800"/>
            </a:lvl8pPr>
            <a:lvl9pPr marL="1755713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3D8D04D-E8C8-4C28-986B-912EBBE1274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1595939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1"/>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1"/>
            </a:lvl1pPr>
            <a:lvl2pPr marL="2194642" indent="0">
              <a:buNone/>
              <a:defRPr sz="13441"/>
            </a:lvl2pPr>
            <a:lvl3pPr marL="4389285" indent="0">
              <a:buNone/>
              <a:defRPr sz="11520"/>
            </a:lvl3pPr>
            <a:lvl4pPr marL="6583927" indent="0">
              <a:buNone/>
              <a:defRPr sz="9600"/>
            </a:lvl4pPr>
            <a:lvl5pPr marL="8778569" indent="0">
              <a:buNone/>
              <a:defRPr sz="9600"/>
            </a:lvl5pPr>
            <a:lvl6pPr marL="10973211" indent="0">
              <a:buNone/>
              <a:defRPr sz="9600"/>
            </a:lvl6pPr>
            <a:lvl7pPr marL="13167854" indent="0">
              <a:buNone/>
              <a:defRPr sz="9600"/>
            </a:lvl7pPr>
            <a:lvl8pPr marL="15362496" indent="0">
              <a:buNone/>
              <a:defRPr sz="9600"/>
            </a:lvl8pPr>
            <a:lvl9pPr marL="17557138"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642" indent="0">
              <a:buNone/>
              <a:defRPr sz="6720"/>
            </a:lvl2pPr>
            <a:lvl3pPr marL="4389285" indent="0">
              <a:buNone/>
              <a:defRPr sz="5760"/>
            </a:lvl3pPr>
            <a:lvl4pPr marL="6583927" indent="0">
              <a:buNone/>
              <a:defRPr sz="4800"/>
            </a:lvl4pPr>
            <a:lvl5pPr marL="8778569" indent="0">
              <a:buNone/>
              <a:defRPr sz="4800"/>
            </a:lvl5pPr>
            <a:lvl6pPr marL="10973211" indent="0">
              <a:buNone/>
              <a:defRPr sz="4800"/>
            </a:lvl6pPr>
            <a:lvl7pPr marL="13167854" indent="0">
              <a:buNone/>
              <a:defRPr sz="4800"/>
            </a:lvl7pPr>
            <a:lvl8pPr marL="15362496" indent="0">
              <a:buNone/>
              <a:defRPr sz="4800"/>
            </a:lvl8pPr>
            <a:lvl9pPr marL="1755713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83D8D04D-E8C8-4C28-986B-912EBBE1274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394DA-D9C2-4395-9460-C3F041E84F76}" type="slidenum">
              <a:rPr lang="en-US" smtClean="0"/>
              <a:t>‹#›</a:t>
            </a:fld>
            <a:endParaRPr lang="en-US"/>
          </a:p>
        </p:txBody>
      </p:sp>
    </p:spTree>
    <p:extLst>
      <p:ext uri="{BB962C8B-B14F-4D97-AF65-F5344CB8AC3E}">
        <p14:creationId xmlns:p14="http://schemas.microsoft.com/office/powerpoint/2010/main" val="307701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83D8D04D-E8C8-4C28-986B-912EBBE12744}" type="datetimeFigureOut">
              <a:rPr lang="en-US" smtClean="0"/>
              <a:t>3/2/2022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FE394DA-D9C2-4395-9460-C3F041E84F76}" type="slidenum">
              <a:rPr lang="en-US" smtClean="0"/>
              <a:t>‹#›</a:t>
            </a:fld>
            <a:endParaRPr lang="en-US"/>
          </a:p>
        </p:txBody>
      </p:sp>
    </p:spTree>
    <p:extLst>
      <p:ext uri="{BB962C8B-B14F-4D97-AF65-F5344CB8AC3E}">
        <p14:creationId xmlns:p14="http://schemas.microsoft.com/office/powerpoint/2010/main" val="70931992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4389285" rtl="0" eaLnBrk="1" latinLnBrk="0" hangingPunct="1">
        <a:lnSpc>
          <a:spcPct val="90000"/>
        </a:lnSpc>
        <a:spcBef>
          <a:spcPct val="0"/>
        </a:spcBef>
        <a:buNone/>
        <a:defRPr sz="21121" kern="1200">
          <a:solidFill>
            <a:schemeClr val="tx1"/>
          </a:solidFill>
          <a:latin typeface="+mj-lt"/>
          <a:ea typeface="+mj-ea"/>
          <a:cs typeface="+mj-cs"/>
        </a:defRPr>
      </a:lvl1pPr>
    </p:titleStyle>
    <p:bodyStyle>
      <a:lvl1pPr marL="1097321" indent="-1097321" algn="l" defTabSz="4389285" rtl="0" eaLnBrk="1" latinLnBrk="0" hangingPunct="1">
        <a:lnSpc>
          <a:spcPct val="90000"/>
        </a:lnSpc>
        <a:spcBef>
          <a:spcPts val="4800"/>
        </a:spcBef>
        <a:buFont typeface="Arial" panose="020B0604020202020204" pitchFamily="34" charset="0"/>
        <a:buChar char="•"/>
        <a:defRPr sz="13441" kern="1200">
          <a:solidFill>
            <a:schemeClr val="tx1"/>
          </a:solidFill>
          <a:latin typeface="+mn-lt"/>
          <a:ea typeface="+mn-ea"/>
          <a:cs typeface="+mn-cs"/>
        </a:defRPr>
      </a:lvl1pPr>
      <a:lvl2pPr marL="3291963" indent="-1097321" algn="l" defTabSz="4389285"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606" indent="-1097321" algn="l" defTabSz="4389285"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1248"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890"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533"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5175"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817"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4460" indent="-1097321" algn="l" defTabSz="4389285"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285" rtl="0" eaLnBrk="1" latinLnBrk="0" hangingPunct="1">
        <a:defRPr sz="8640" kern="1200">
          <a:solidFill>
            <a:schemeClr val="tx1"/>
          </a:solidFill>
          <a:latin typeface="+mn-lt"/>
          <a:ea typeface="+mn-ea"/>
          <a:cs typeface="+mn-cs"/>
        </a:defRPr>
      </a:lvl1pPr>
      <a:lvl2pPr marL="2194642" algn="l" defTabSz="4389285" rtl="0" eaLnBrk="1" latinLnBrk="0" hangingPunct="1">
        <a:defRPr sz="8640" kern="1200">
          <a:solidFill>
            <a:schemeClr val="tx1"/>
          </a:solidFill>
          <a:latin typeface="+mn-lt"/>
          <a:ea typeface="+mn-ea"/>
          <a:cs typeface="+mn-cs"/>
        </a:defRPr>
      </a:lvl2pPr>
      <a:lvl3pPr marL="4389285" algn="l" defTabSz="4389285" rtl="0" eaLnBrk="1" latinLnBrk="0" hangingPunct="1">
        <a:defRPr sz="8640" kern="1200">
          <a:solidFill>
            <a:schemeClr val="tx1"/>
          </a:solidFill>
          <a:latin typeface="+mn-lt"/>
          <a:ea typeface="+mn-ea"/>
          <a:cs typeface="+mn-cs"/>
        </a:defRPr>
      </a:lvl3pPr>
      <a:lvl4pPr marL="6583927" algn="l" defTabSz="4389285" rtl="0" eaLnBrk="1" latinLnBrk="0" hangingPunct="1">
        <a:defRPr sz="8640" kern="1200">
          <a:solidFill>
            <a:schemeClr val="tx1"/>
          </a:solidFill>
          <a:latin typeface="+mn-lt"/>
          <a:ea typeface="+mn-ea"/>
          <a:cs typeface="+mn-cs"/>
        </a:defRPr>
      </a:lvl4pPr>
      <a:lvl5pPr marL="8778569" algn="l" defTabSz="4389285" rtl="0" eaLnBrk="1" latinLnBrk="0" hangingPunct="1">
        <a:defRPr sz="8640" kern="1200">
          <a:solidFill>
            <a:schemeClr val="tx1"/>
          </a:solidFill>
          <a:latin typeface="+mn-lt"/>
          <a:ea typeface="+mn-ea"/>
          <a:cs typeface="+mn-cs"/>
        </a:defRPr>
      </a:lvl5pPr>
      <a:lvl6pPr marL="10973211" algn="l" defTabSz="4389285" rtl="0" eaLnBrk="1" latinLnBrk="0" hangingPunct="1">
        <a:defRPr sz="8640" kern="1200">
          <a:solidFill>
            <a:schemeClr val="tx1"/>
          </a:solidFill>
          <a:latin typeface="+mn-lt"/>
          <a:ea typeface="+mn-ea"/>
          <a:cs typeface="+mn-cs"/>
        </a:defRPr>
      </a:lvl6pPr>
      <a:lvl7pPr marL="13167854" algn="l" defTabSz="4389285" rtl="0" eaLnBrk="1" latinLnBrk="0" hangingPunct="1">
        <a:defRPr sz="8640" kern="1200">
          <a:solidFill>
            <a:schemeClr val="tx1"/>
          </a:solidFill>
          <a:latin typeface="+mn-lt"/>
          <a:ea typeface="+mn-ea"/>
          <a:cs typeface="+mn-cs"/>
        </a:defRPr>
      </a:lvl7pPr>
      <a:lvl8pPr marL="15362496" algn="l" defTabSz="4389285" rtl="0" eaLnBrk="1" latinLnBrk="0" hangingPunct="1">
        <a:defRPr sz="8640" kern="1200">
          <a:solidFill>
            <a:schemeClr val="tx1"/>
          </a:solidFill>
          <a:latin typeface="+mn-lt"/>
          <a:ea typeface="+mn-ea"/>
          <a:cs typeface="+mn-cs"/>
        </a:defRPr>
      </a:lvl8pPr>
      <a:lvl9pPr marL="17557138" algn="l" defTabSz="4389285"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linicalkey.com/#!/content/playContent/1-s2.0-S1568163714001287?returnurl=null&amp;referrer=null" TargetMode="External"/><Relationship Id="rId3" Type="http://schemas.openxmlformats.org/officeDocument/2006/relationships/image" Target="../media/image2.png"/><Relationship Id="rId7" Type="http://schemas.openxmlformats.org/officeDocument/2006/relationships/hyperlink" Target="https://doi.org/10.1161/CIRCRESAHA.118.312806"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dx.doi.org/10.3390/nu12092834" TargetMode="External"/><Relationship Id="rId5" Type="http://schemas.openxmlformats.org/officeDocument/2006/relationships/image" Target="../media/image4.pn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DCB44C-E488-4DF2-8067-FEF81006D3F5}"/>
              </a:ext>
            </a:extLst>
          </p:cNvPr>
          <p:cNvSpPr/>
          <p:nvPr/>
        </p:nvSpPr>
        <p:spPr>
          <a:xfrm>
            <a:off x="-17442" y="-13556"/>
            <a:ext cx="43908641" cy="5353381"/>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DB9F341-66CA-420E-A0DD-14E41F31A351}"/>
              </a:ext>
            </a:extLst>
          </p:cNvPr>
          <p:cNvSpPr txBox="1"/>
          <p:nvPr/>
        </p:nvSpPr>
        <p:spPr>
          <a:xfrm>
            <a:off x="4936200" y="-631683"/>
            <a:ext cx="33757040" cy="7114768"/>
          </a:xfrm>
          <a:prstGeom prst="rect">
            <a:avLst/>
          </a:prstGeom>
          <a:noFill/>
        </p:spPr>
        <p:txBody>
          <a:bodyPr wrap="square" rtlCol="0">
            <a:spAutoFit/>
          </a:bodyPr>
          <a:lstStyle/>
          <a:p>
            <a:pPr algn="ctr"/>
            <a:endParaRPr lang="en-US" sz="6000" b="1" dirty="0">
              <a:solidFill>
                <a:schemeClr val="bg1">
                  <a:lumMod val="95000"/>
                </a:schemeClr>
              </a:solidFill>
              <a:latin typeface="Arial" panose="020B0604020202020204" pitchFamily="34" charset="0"/>
              <a:cs typeface="Arial" panose="020B0604020202020204" pitchFamily="34" charset="0"/>
            </a:endParaRPr>
          </a:p>
          <a:p>
            <a:pPr algn="ctr"/>
            <a:r>
              <a:rPr lang="en-US" sz="9600" b="1" dirty="0">
                <a:solidFill>
                  <a:schemeClr val="bg1">
                    <a:lumMod val="95000"/>
                  </a:schemeClr>
                </a:solidFill>
                <a:latin typeface="Arial" panose="020B0604020202020204" pitchFamily="34" charset="0"/>
                <a:cs typeface="Arial" panose="020B0604020202020204" pitchFamily="34" charset="0"/>
              </a:rPr>
              <a:t>The Effects of 4-Week Creatine Supplementation on Lipid Profiles in Older Adults </a:t>
            </a:r>
          </a:p>
          <a:p>
            <a:pPr algn="ctr"/>
            <a:r>
              <a:rPr lang="en-US" sz="5129" u="sng" dirty="0">
                <a:solidFill>
                  <a:schemeClr val="bg1"/>
                </a:solidFill>
                <a:latin typeface="Arial" panose="020B0604020202020204" pitchFamily="34" charset="0"/>
                <a:cs typeface="Arial" panose="020B0604020202020204" pitchFamily="34" charset="0"/>
              </a:rPr>
              <a:t>Kyle Kraeher</a:t>
            </a:r>
            <a:r>
              <a:rPr lang="en-US" sz="5129" dirty="0">
                <a:solidFill>
                  <a:schemeClr val="bg1"/>
                </a:solidFill>
                <a:latin typeface="Arial" panose="020B0604020202020204" pitchFamily="34" charset="0"/>
                <a:cs typeface="Arial" panose="020B0604020202020204" pitchFamily="34" charset="0"/>
              </a:rPr>
              <a:t>, and Dr. Holly Clarke, </a:t>
            </a:r>
          </a:p>
          <a:p>
            <a:pPr algn="ctr"/>
            <a:r>
              <a:rPr lang="en-US" sz="5129" dirty="0">
                <a:solidFill>
                  <a:schemeClr val="bg1"/>
                </a:solidFill>
                <a:latin typeface="Arial" panose="020B0604020202020204" pitchFamily="34" charset="0"/>
                <a:cs typeface="Arial" panose="020B0604020202020204" pitchFamily="34" charset="0"/>
              </a:rPr>
              <a:t>Florida State University’s Department of Nutrition, Food, and Exercise Science College of Human Sciences</a:t>
            </a:r>
          </a:p>
          <a:p>
            <a:pPr algn="ctr"/>
            <a:endParaRPr lang="en-US" sz="8775" b="1" dirty="0">
              <a:solidFill>
                <a:schemeClr val="bg1">
                  <a:lumMod val="95000"/>
                </a:schemeClr>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D7033418-AD64-4413-8EBF-9C70A377F10B}"/>
              </a:ext>
            </a:extLst>
          </p:cNvPr>
          <p:cNvSpPr/>
          <p:nvPr/>
        </p:nvSpPr>
        <p:spPr>
          <a:xfrm flipV="1">
            <a:off x="-163430" y="5203114"/>
            <a:ext cx="44054630" cy="169218"/>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5">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7A888F4A-D81F-479C-A861-2B1DA65A11FE}"/>
              </a:ext>
            </a:extLst>
          </p:cNvPr>
          <p:cNvGrpSpPr/>
          <p:nvPr/>
        </p:nvGrpSpPr>
        <p:grpSpPr>
          <a:xfrm>
            <a:off x="324168" y="19796333"/>
            <a:ext cx="14173200" cy="12760475"/>
            <a:chOff x="239344" y="5614966"/>
            <a:chExt cx="14173200" cy="12760475"/>
          </a:xfrm>
        </p:grpSpPr>
        <p:sp>
          <p:nvSpPr>
            <p:cNvPr id="11" name="Rectangle 10">
              <a:extLst>
                <a:ext uri="{FF2B5EF4-FFF2-40B4-BE49-F238E27FC236}">
                  <a16:creationId xmlns:a16="http://schemas.microsoft.com/office/drawing/2014/main" id="{EF6A5BA4-118D-4287-8ECD-7FA396D9B404}"/>
                </a:ext>
              </a:extLst>
            </p:cNvPr>
            <p:cNvSpPr/>
            <p:nvPr/>
          </p:nvSpPr>
          <p:spPr>
            <a:xfrm>
              <a:off x="239344" y="5614966"/>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7979"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Introduction</a:t>
              </a:r>
              <a:endParaRPr lang="en-US" sz="1795"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E342752-077B-4FDF-A697-5FC1E4ED8B52}"/>
                </a:ext>
              </a:extLst>
            </p:cNvPr>
            <p:cNvSpPr txBox="1"/>
            <p:nvPr/>
          </p:nvSpPr>
          <p:spPr>
            <a:xfrm>
              <a:off x="239344" y="7233929"/>
              <a:ext cx="14173200" cy="11141512"/>
            </a:xfrm>
            <a:prstGeom prst="rect">
              <a:avLst/>
            </a:prstGeom>
            <a:noFill/>
          </p:spPr>
          <p:txBody>
            <a:bodyPr wrap="square" rtlCol="0">
              <a:spAutoFit/>
            </a:bodyPr>
            <a:lstStyle/>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Approximately 10.5% of adults in the United States (US) suffer from hyperglycemia</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33.5% of adults older than 20 suffering from dyslipidemia</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Both hyperglycemia and dyslipidemia can be highly correlated to increased risk of heart disease, fatty liver disease, and diabetes one and two</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The efficient management of uncontrolled sugar and/or lipids levels is vital</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not every citizen in the US can afford pharmaceutical treatments, and not every citizen has insurance, diabetes medication with no health insurance can cost up to 500 dollars a month.</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Evidence suggests that creatine can serve as a therapeutic strategy to help with these common diseases.</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Creatine, an easily accessible supplement has been shown to have antioxidant, anti-inflammatory, and lipid/blood glucose maintenance properties</a:t>
              </a:r>
            </a:p>
            <a:p>
              <a:pPr marL="457200" indent="-457200" algn="just">
                <a:spcBef>
                  <a:spcPts val="600"/>
                </a:spcBef>
                <a:spcAft>
                  <a:spcPts val="600"/>
                </a:spcAft>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Aimed to assess the effects of four-week creatine supplementation on lipids and blood glucose in older adults.</a:t>
              </a:r>
              <a:endParaRPr lang="en-US" sz="6600" dirty="0">
                <a:latin typeface="Arial" panose="020B0604020202020204" pitchFamily="34" charset="0"/>
                <a:cs typeface="Arial" panose="020B0604020202020204" pitchFamily="34" charset="0"/>
              </a:endParaRPr>
            </a:p>
          </p:txBody>
        </p:sp>
      </p:grpSp>
      <p:sp>
        <p:nvSpPr>
          <p:cNvPr id="15" name="Rectangle 14">
            <a:extLst>
              <a:ext uri="{FF2B5EF4-FFF2-40B4-BE49-F238E27FC236}">
                <a16:creationId xmlns:a16="http://schemas.microsoft.com/office/drawing/2014/main" id="{E4719324-8CF6-4B6A-910C-410117E200BE}"/>
              </a:ext>
            </a:extLst>
          </p:cNvPr>
          <p:cNvSpPr/>
          <p:nvPr/>
        </p:nvSpPr>
        <p:spPr>
          <a:xfrm>
            <a:off x="14896129" y="5632280"/>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980" b="1" dirty="0">
                <a:latin typeface="Arial" panose="020B0604020202020204" pitchFamily="34" charset="0"/>
                <a:cs typeface="Arial" panose="020B0604020202020204" pitchFamily="34" charset="0"/>
              </a:rPr>
              <a:t>Methods</a:t>
            </a:r>
          </a:p>
        </p:txBody>
      </p:sp>
      <p:sp>
        <p:nvSpPr>
          <p:cNvPr id="17" name="TextBox 16">
            <a:extLst>
              <a:ext uri="{FF2B5EF4-FFF2-40B4-BE49-F238E27FC236}">
                <a16:creationId xmlns:a16="http://schemas.microsoft.com/office/drawing/2014/main" id="{873AF4D9-7BF7-4F23-A520-F19EC574F579}"/>
              </a:ext>
            </a:extLst>
          </p:cNvPr>
          <p:cNvSpPr txBox="1"/>
          <p:nvPr/>
        </p:nvSpPr>
        <p:spPr>
          <a:xfrm>
            <a:off x="14896129" y="7315724"/>
            <a:ext cx="14173200" cy="5663089"/>
          </a:xfrm>
          <a:prstGeom prst="rect">
            <a:avLst/>
          </a:prstGeom>
          <a:noFill/>
        </p:spPr>
        <p:txBody>
          <a:bodyPr wrap="square" rtlCol="0">
            <a:spAutoFit/>
          </a:bodyPr>
          <a:lstStyle/>
          <a:p>
            <a:pPr marL="457200" indent="-457200" algn="just">
              <a:spcBef>
                <a:spcPts val="600"/>
              </a:spcBef>
              <a:spcAft>
                <a:spcPts val="600"/>
              </a:spcAft>
              <a:buFont typeface="Arial" panose="020B0604020202020204" pitchFamily="34" charset="0"/>
              <a:buChar char="•"/>
            </a:pPr>
            <a:r>
              <a:rPr lang="en-US" sz="3800" dirty="0">
                <a:solidFill>
                  <a:srgbClr val="000000"/>
                </a:solidFill>
                <a:latin typeface="Arial" panose="020B0604020202020204" pitchFamily="34" charset="0"/>
                <a:cs typeface="Arial" panose="020B0604020202020204" pitchFamily="34" charset="0"/>
              </a:rPr>
              <a:t>Twelve adults consumed creatine monohydrate (CM) and placebo (maltodextrin) for 4 weeks. </a:t>
            </a:r>
          </a:p>
          <a:p>
            <a:pPr marL="457200" indent="-457200" algn="just">
              <a:spcBef>
                <a:spcPts val="600"/>
              </a:spcBef>
              <a:spcAft>
                <a:spcPts val="600"/>
              </a:spcAft>
              <a:buFont typeface="Arial" panose="020B0604020202020204" pitchFamily="34" charset="0"/>
              <a:buChar char="•"/>
            </a:pPr>
            <a:r>
              <a:rPr lang="en-US" sz="3800" dirty="0">
                <a:solidFill>
                  <a:srgbClr val="000000"/>
                </a:solidFill>
                <a:latin typeface="Arial" panose="020B0604020202020204" pitchFamily="34" charset="0"/>
                <a:cs typeface="Arial" panose="020B0604020202020204" pitchFamily="34" charset="0"/>
              </a:rPr>
              <a:t>Pre- and post-supplementation, participants underwent a fasted venous blood draw. </a:t>
            </a:r>
          </a:p>
          <a:p>
            <a:pPr marL="457200" indent="-457200" algn="just">
              <a:spcBef>
                <a:spcPts val="600"/>
              </a:spcBef>
              <a:spcAft>
                <a:spcPts val="600"/>
              </a:spcAft>
              <a:buFont typeface="Arial" panose="020B0604020202020204" pitchFamily="34" charset="0"/>
              <a:buChar char="•"/>
            </a:pPr>
            <a:r>
              <a:rPr lang="en-US" sz="3800" dirty="0">
                <a:solidFill>
                  <a:srgbClr val="000000"/>
                </a:solidFill>
                <a:latin typeface="Arial" panose="020B0604020202020204" pitchFamily="34" charset="0"/>
                <a:cs typeface="Arial" panose="020B0604020202020204" pitchFamily="34" charset="0"/>
              </a:rPr>
              <a:t>Plasma levels of cholesterol (CHOL), high density lipoprotein (HDL), triglycerides (TG), non-HDL cholesterol (</a:t>
            </a:r>
            <a:r>
              <a:rPr lang="en-US" sz="3800" dirty="0" err="1">
                <a:solidFill>
                  <a:srgbClr val="000000"/>
                </a:solidFill>
                <a:latin typeface="Arial" panose="020B0604020202020204" pitchFamily="34" charset="0"/>
                <a:cs typeface="Arial" panose="020B0604020202020204" pitchFamily="34" charset="0"/>
              </a:rPr>
              <a:t>nHDLc</a:t>
            </a:r>
            <a:r>
              <a:rPr lang="en-US" sz="3800" dirty="0">
                <a:solidFill>
                  <a:srgbClr val="000000"/>
                </a:solidFill>
                <a:latin typeface="Arial" panose="020B0604020202020204" pitchFamily="34" charset="0"/>
                <a:cs typeface="Arial" panose="020B0604020202020204" pitchFamily="34" charset="0"/>
              </a:rPr>
              <a:t>), low density lipoprotein (LDL), very LDL (</a:t>
            </a:r>
            <a:r>
              <a:rPr lang="en-US" sz="3800" dirty="0" err="1">
                <a:solidFill>
                  <a:srgbClr val="000000"/>
                </a:solidFill>
                <a:latin typeface="Arial" panose="020B0604020202020204" pitchFamily="34" charset="0"/>
                <a:cs typeface="Arial" panose="020B0604020202020204" pitchFamily="34" charset="0"/>
              </a:rPr>
              <a:t>vLDL</a:t>
            </a:r>
            <a:r>
              <a:rPr lang="en-US" sz="3800" dirty="0">
                <a:solidFill>
                  <a:srgbClr val="000000"/>
                </a:solidFill>
                <a:latin typeface="Arial" panose="020B0604020202020204" pitchFamily="34" charset="0"/>
                <a:cs typeface="Arial" panose="020B0604020202020204" pitchFamily="34" charset="0"/>
              </a:rPr>
              <a:t>), and blood glucose (GLU) were then analyzed using a Piccolo Xpress clinical chemistry analyzer. </a:t>
            </a:r>
            <a:endParaRPr lang="en-US" sz="3800" dirty="0">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847F5751-8D89-48E6-902F-8571DD935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10" y="309119"/>
            <a:ext cx="3818739" cy="3818739"/>
          </a:xfrm>
          <a:prstGeom prst="rect">
            <a:avLst/>
          </a:prstGeom>
        </p:spPr>
      </p:pic>
      <p:pic>
        <p:nvPicPr>
          <p:cNvPr id="7" name="Picture 6" descr="Logo&#10;&#10;Description automatically generated">
            <a:extLst>
              <a:ext uri="{FF2B5EF4-FFF2-40B4-BE49-F238E27FC236}">
                <a16:creationId xmlns:a16="http://schemas.microsoft.com/office/drawing/2014/main" id="{F649644A-F9D2-4894-A9AE-072502D78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57255" y="306689"/>
            <a:ext cx="5189626" cy="3892221"/>
          </a:xfrm>
          <a:prstGeom prst="rect">
            <a:avLst/>
          </a:prstGeom>
        </p:spPr>
      </p:pic>
      <p:sp>
        <p:nvSpPr>
          <p:cNvPr id="22" name="Rectangle 21">
            <a:extLst>
              <a:ext uri="{FF2B5EF4-FFF2-40B4-BE49-F238E27FC236}">
                <a16:creationId xmlns:a16="http://schemas.microsoft.com/office/drawing/2014/main" id="{2886C31F-964E-4A90-902F-654380E11360}"/>
              </a:ext>
            </a:extLst>
          </p:cNvPr>
          <p:cNvSpPr/>
          <p:nvPr/>
        </p:nvSpPr>
        <p:spPr>
          <a:xfrm>
            <a:off x="29478658" y="27590170"/>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980" b="1" dirty="0">
                <a:latin typeface="Arial" panose="020B0604020202020204" pitchFamily="34" charset="0"/>
                <a:cs typeface="Arial" panose="020B0604020202020204" pitchFamily="34" charset="0"/>
              </a:rPr>
              <a:t>References</a:t>
            </a:r>
          </a:p>
        </p:txBody>
      </p:sp>
      <p:sp>
        <p:nvSpPr>
          <p:cNvPr id="19" name="Rectangle 18">
            <a:extLst>
              <a:ext uri="{FF2B5EF4-FFF2-40B4-BE49-F238E27FC236}">
                <a16:creationId xmlns:a16="http://schemas.microsoft.com/office/drawing/2014/main" id="{0FFA5C75-805D-4ED7-A835-3A8B5B4089BE}"/>
              </a:ext>
            </a:extLst>
          </p:cNvPr>
          <p:cNvSpPr/>
          <p:nvPr/>
        </p:nvSpPr>
        <p:spPr>
          <a:xfrm>
            <a:off x="324168" y="5598065"/>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980" b="1" dirty="0">
                <a:latin typeface="Arial" panose="020B0604020202020204" pitchFamily="34" charset="0"/>
                <a:cs typeface="Arial" panose="020B0604020202020204" pitchFamily="34" charset="0"/>
              </a:rPr>
              <a:t>Abstract</a:t>
            </a:r>
          </a:p>
        </p:txBody>
      </p:sp>
      <p:sp>
        <p:nvSpPr>
          <p:cNvPr id="24" name="TextBox 23">
            <a:extLst>
              <a:ext uri="{FF2B5EF4-FFF2-40B4-BE49-F238E27FC236}">
                <a16:creationId xmlns:a16="http://schemas.microsoft.com/office/drawing/2014/main" id="{31A82756-44BF-4B33-882A-B7A0A098697C}"/>
              </a:ext>
            </a:extLst>
          </p:cNvPr>
          <p:cNvSpPr txBox="1"/>
          <p:nvPr/>
        </p:nvSpPr>
        <p:spPr>
          <a:xfrm>
            <a:off x="369973" y="7100556"/>
            <a:ext cx="14173200" cy="12649617"/>
          </a:xfrm>
          <a:prstGeom prst="rect">
            <a:avLst/>
          </a:prstGeom>
          <a:noFill/>
        </p:spPr>
        <p:txBody>
          <a:bodyPr wrap="square">
            <a:spAutoFit/>
          </a:bodyPr>
          <a:lstStyle/>
          <a:p>
            <a:pPr algn="just">
              <a:spcBef>
                <a:spcPts val="600"/>
              </a:spcBef>
              <a:spcAft>
                <a:spcPts val="600"/>
              </a:spcAft>
            </a:pPr>
            <a:r>
              <a:rPr lang="en-US" sz="3400" dirty="0">
                <a:latin typeface="Arial" panose="020B0604020202020204" pitchFamily="34" charset="0"/>
                <a:cs typeface="Arial" panose="020B0604020202020204" pitchFamily="34" charset="0"/>
              </a:rPr>
              <a:t>Aging can lead to the deterioration of a variety of physiological systems. Older adults are at a higher risk of both hyperglycemia and dyslipidemia, both of which can be further augmented by a poor diet and inactivity. There is some evidence suggesting that creatine may potentially serve as a therapeutic aid, eliciting positive effects upon blood glucose and lipid levels. Therefore, creatine has been termed a potential nutraceutical, capable of exerting promising effects upon common pathologies the US population face today. The purpose of this research was to determine the effects of four weeks of creatine supplementation on lipids and blood glucose in healthy, older adults. Twelve adults consumed creatine monohydrate (CM) and placebo for 4 weeks. Pre- and post supplementation, participants underwent a fasted venous blood draw. Plasma levels of cholesterol (CHOL), high density lipoprotein (HDL), triglycerides (TG), non-HDL cholesterol (</a:t>
            </a:r>
            <a:r>
              <a:rPr lang="en-US" sz="3400" dirty="0" err="1">
                <a:latin typeface="Arial" panose="020B0604020202020204" pitchFamily="34" charset="0"/>
                <a:cs typeface="Arial" panose="020B0604020202020204" pitchFamily="34" charset="0"/>
              </a:rPr>
              <a:t>nHDLc</a:t>
            </a:r>
            <a:r>
              <a:rPr lang="en-US" sz="3400" dirty="0">
                <a:latin typeface="Arial" panose="020B0604020202020204" pitchFamily="34" charset="0"/>
                <a:cs typeface="Arial" panose="020B0604020202020204" pitchFamily="34" charset="0"/>
              </a:rPr>
              <a:t>), low density lipoprotein (LDL), very LDL (</a:t>
            </a:r>
            <a:r>
              <a:rPr lang="en-US" sz="3400" dirty="0" err="1">
                <a:latin typeface="Arial" panose="020B0604020202020204" pitchFamily="34" charset="0"/>
                <a:cs typeface="Arial" panose="020B0604020202020204" pitchFamily="34" charset="0"/>
              </a:rPr>
              <a:t>vLDL</a:t>
            </a:r>
            <a:r>
              <a:rPr lang="en-US" sz="3400" dirty="0">
                <a:latin typeface="Arial" panose="020B0604020202020204" pitchFamily="34" charset="0"/>
                <a:cs typeface="Arial" panose="020B0604020202020204" pitchFamily="34" charset="0"/>
              </a:rPr>
              <a:t>), and blood glucose (GLU) were then analyzed using a Piccolo Xpress clinical chemistry analyzer. Results were analyzed by 2x2 Repeated Measures ANOVA, with significance accepted as p &lt; 0.05. </a:t>
            </a:r>
            <a:r>
              <a:rPr lang="en-US" sz="3400" dirty="0" err="1">
                <a:latin typeface="Arial" panose="020B0604020202020204" pitchFamily="34" charset="0"/>
                <a:cs typeface="Arial" panose="020B0604020202020204" pitchFamily="34" charset="0"/>
              </a:rPr>
              <a:t>vLDL</a:t>
            </a:r>
            <a:r>
              <a:rPr lang="en-US" sz="3400" dirty="0">
                <a:latin typeface="Arial" panose="020B0604020202020204" pitchFamily="34" charset="0"/>
                <a:cs typeface="Arial" panose="020B0604020202020204" pitchFamily="34" charset="0"/>
              </a:rPr>
              <a:t> decreased in both groups on average – 2.46 mg/dL showing significant improvement in TG and GLU however there were no significant changes following CM in LDL, HDL, </a:t>
            </a:r>
            <a:r>
              <a:rPr lang="en-US" sz="3400" dirty="0" err="1">
                <a:latin typeface="Arial" panose="020B0604020202020204" pitchFamily="34" charset="0"/>
                <a:cs typeface="Arial" panose="020B0604020202020204" pitchFamily="34" charset="0"/>
              </a:rPr>
              <a:t>nHDLc</a:t>
            </a:r>
            <a:r>
              <a:rPr lang="en-US" sz="3400" dirty="0">
                <a:latin typeface="Arial" panose="020B0604020202020204" pitchFamily="34" charset="0"/>
                <a:cs typeface="Arial" panose="020B0604020202020204" pitchFamily="34" charset="0"/>
              </a:rPr>
              <a:t>, or CHOL. Due to the strong relationship between triglycerides and glucose with CVD, the ability of creatine to reduce these suggests that creatine may have the possibility to serve as an adjuvant therapy for the control of TGs and glucose.</a:t>
            </a:r>
          </a:p>
        </p:txBody>
      </p:sp>
      <p:grpSp>
        <p:nvGrpSpPr>
          <p:cNvPr id="12" name="Group 11">
            <a:extLst>
              <a:ext uri="{FF2B5EF4-FFF2-40B4-BE49-F238E27FC236}">
                <a16:creationId xmlns:a16="http://schemas.microsoft.com/office/drawing/2014/main" id="{CF7C452E-7BFB-475F-9974-26B591A38274}"/>
              </a:ext>
            </a:extLst>
          </p:cNvPr>
          <p:cNvGrpSpPr/>
          <p:nvPr/>
        </p:nvGrpSpPr>
        <p:grpSpPr>
          <a:xfrm>
            <a:off x="14898757" y="20347714"/>
            <a:ext cx="14173200" cy="6726003"/>
            <a:chOff x="29465828" y="5598065"/>
            <a:chExt cx="14173200" cy="6726003"/>
          </a:xfrm>
        </p:grpSpPr>
        <p:sp>
          <p:nvSpPr>
            <p:cNvPr id="20" name="Rectangle 19">
              <a:extLst>
                <a:ext uri="{FF2B5EF4-FFF2-40B4-BE49-F238E27FC236}">
                  <a16:creationId xmlns:a16="http://schemas.microsoft.com/office/drawing/2014/main" id="{10476A0A-C968-4FCE-BC18-89BF13C3B5E2}"/>
                </a:ext>
              </a:extLst>
            </p:cNvPr>
            <p:cNvSpPr/>
            <p:nvPr/>
          </p:nvSpPr>
          <p:spPr>
            <a:xfrm>
              <a:off x="29465828" y="5598065"/>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980" b="1" dirty="0">
                  <a:latin typeface="Arial" panose="020B0604020202020204" pitchFamily="34" charset="0"/>
                  <a:cs typeface="Arial" panose="020B0604020202020204" pitchFamily="34" charset="0"/>
                </a:rPr>
                <a:t>Results</a:t>
              </a:r>
            </a:p>
          </p:txBody>
        </p:sp>
        <p:sp>
          <p:nvSpPr>
            <p:cNvPr id="10" name="TextBox 9">
              <a:extLst>
                <a:ext uri="{FF2B5EF4-FFF2-40B4-BE49-F238E27FC236}">
                  <a16:creationId xmlns:a16="http://schemas.microsoft.com/office/drawing/2014/main" id="{92E9DBED-CA5A-4DDD-8867-33CBF43BFDB4}"/>
                </a:ext>
              </a:extLst>
            </p:cNvPr>
            <p:cNvSpPr txBox="1"/>
            <p:nvPr/>
          </p:nvSpPr>
          <p:spPr>
            <a:xfrm>
              <a:off x="29465828" y="7247294"/>
              <a:ext cx="14173200" cy="5076774"/>
            </a:xfrm>
            <a:prstGeom prst="rect">
              <a:avLst/>
            </a:prstGeom>
            <a:noFill/>
          </p:spPr>
          <p:txBody>
            <a:bodyPr wrap="square" rtlCol="0">
              <a:spAutoFit/>
            </a:bodyPr>
            <a:lstStyle/>
            <a:p>
              <a:pPr marL="457200" indent="-457200" algn="just">
                <a:spcBef>
                  <a:spcPts val="600"/>
                </a:spcBef>
                <a:spcAft>
                  <a:spcPts val="600"/>
                </a:spcAft>
                <a:buFont typeface="Arial" panose="020B0604020202020204" pitchFamily="34" charset="0"/>
                <a:buChar char="•"/>
              </a:pPr>
              <a:r>
                <a:rPr lang="en-US" sz="3800" dirty="0">
                  <a:latin typeface="Arial" panose="020B0604020202020204" pitchFamily="34" charset="0"/>
                  <a:cs typeface="Arial" panose="020B0604020202020204" pitchFamily="34" charset="0"/>
                </a:rPr>
                <a:t>Noticeable improvements in TG (Pre: 99.81± 35.35 mg/dL, Post: 3.82 ± 37.65 mg/dL, p &lt; .05) and GLU (Pre: 103.64 ± 6.28 mg/dL, Post: 99 ± 4.9 mg/dL, p &lt; .05). </a:t>
              </a:r>
            </a:p>
            <a:p>
              <a:pPr marL="457200" indent="-457200" algn="just">
                <a:spcBef>
                  <a:spcPts val="600"/>
                </a:spcBef>
                <a:spcAft>
                  <a:spcPts val="600"/>
                </a:spcAft>
                <a:buFont typeface="Arial" panose="020B0604020202020204" pitchFamily="34" charset="0"/>
                <a:buChar char="•"/>
              </a:pPr>
              <a:r>
                <a:rPr lang="en-US" sz="3800" dirty="0">
                  <a:latin typeface="Arial" panose="020B0604020202020204" pitchFamily="34" charset="0"/>
                  <a:cs typeface="Arial" panose="020B0604020202020204" pitchFamily="34" charset="0"/>
                </a:rPr>
                <a:t>There was a significant main effect of time in that </a:t>
              </a:r>
              <a:r>
                <a:rPr lang="en-US" sz="3800" dirty="0" err="1">
                  <a:latin typeface="Arial" panose="020B0604020202020204" pitchFamily="34" charset="0"/>
                  <a:cs typeface="Arial" panose="020B0604020202020204" pitchFamily="34" charset="0"/>
                </a:rPr>
                <a:t>vLDL</a:t>
              </a:r>
              <a:r>
                <a:rPr lang="en-US" sz="3800" dirty="0">
                  <a:latin typeface="Arial" panose="020B0604020202020204" pitchFamily="34" charset="0"/>
                  <a:cs typeface="Arial" panose="020B0604020202020204" pitchFamily="34" charset="0"/>
                </a:rPr>
                <a:t> decreased in both groups on average – 2.46 mg/dL. </a:t>
              </a:r>
            </a:p>
            <a:p>
              <a:pPr marL="457200" indent="-457200" algn="just">
                <a:spcBef>
                  <a:spcPts val="600"/>
                </a:spcBef>
                <a:spcAft>
                  <a:spcPts val="600"/>
                </a:spcAft>
                <a:buFont typeface="Arial" panose="020B0604020202020204" pitchFamily="34" charset="0"/>
                <a:buChar char="•"/>
              </a:pPr>
              <a:r>
                <a:rPr lang="en-US" sz="3800" dirty="0">
                  <a:latin typeface="Arial" panose="020B0604020202020204" pitchFamily="34" charset="0"/>
                  <a:cs typeface="Arial" panose="020B0604020202020204" pitchFamily="34" charset="0"/>
                </a:rPr>
                <a:t>There were no significant differences in the levels of LDL, HDL, </a:t>
              </a:r>
              <a:r>
                <a:rPr lang="en-US" sz="3800" dirty="0" err="1">
                  <a:latin typeface="Arial" panose="020B0604020202020204" pitchFamily="34" charset="0"/>
                  <a:cs typeface="Arial" panose="020B0604020202020204" pitchFamily="34" charset="0"/>
                </a:rPr>
                <a:t>nHDLC</a:t>
              </a:r>
              <a:r>
                <a:rPr lang="en-US" sz="3800" dirty="0">
                  <a:latin typeface="Arial" panose="020B0604020202020204" pitchFamily="34" charset="0"/>
                  <a:cs typeface="Arial" panose="020B0604020202020204" pitchFamily="34" charset="0"/>
                </a:rPr>
                <a:t>, or CHOL</a:t>
              </a:r>
            </a:p>
            <a:p>
              <a:pPr marL="457200" indent="-457200">
                <a:buFont typeface="Arial" panose="020B0604020202020204" pitchFamily="34" charset="0"/>
                <a:buChar char="•"/>
              </a:pPr>
              <a:endParaRPr lang="en-US" sz="3290" dirty="0">
                <a:latin typeface="Arial" panose="020B0604020202020204" pitchFamily="34" charset="0"/>
                <a:cs typeface="Arial" panose="020B0604020202020204" pitchFamily="34" charset="0"/>
              </a:endParaRPr>
            </a:p>
          </p:txBody>
        </p:sp>
      </p:grpSp>
      <p:grpSp>
        <p:nvGrpSpPr>
          <p:cNvPr id="25" name="Group 24">
            <a:extLst>
              <a:ext uri="{FF2B5EF4-FFF2-40B4-BE49-F238E27FC236}">
                <a16:creationId xmlns:a16="http://schemas.microsoft.com/office/drawing/2014/main" id="{88144AD5-0E76-4987-B5F3-B07418D42ABE}"/>
              </a:ext>
            </a:extLst>
          </p:cNvPr>
          <p:cNvGrpSpPr/>
          <p:nvPr/>
        </p:nvGrpSpPr>
        <p:grpSpPr>
          <a:xfrm>
            <a:off x="29478658" y="22829727"/>
            <a:ext cx="14173200" cy="4796575"/>
            <a:chOff x="29478658" y="12015933"/>
            <a:chExt cx="14173200" cy="4796575"/>
          </a:xfrm>
        </p:grpSpPr>
        <p:sp>
          <p:nvSpPr>
            <p:cNvPr id="21" name="Rectangle 20">
              <a:extLst>
                <a:ext uri="{FF2B5EF4-FFF2-40B4-BE49-F238E27FC236}">
                  <a16:creationId xmlns:a16="http://schemas.microsoft.com/office/drawing/2014/main" id="{9869F735-D565-4D8D-A6EC-3B5945B97D57}"/>
                </a:ext>
              </a:extLst>
            </p:cNvPr>
            <p:cNvSpPr/>
            <p:nvPr/>
          </p:nvSpPr>
          <p:spPr>
            <a:xfrm>
              <a:off x="29478658" y="12015933"/>
              <a:ext cx="14173200" cy="1423496"/>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890" b="1" dirty="0">
                  <a:latin typeface="Arial" panose="020B0604020202020204" pitchFamily="34" charset="0"/>
                  <a:cs typeface="Arial" panose="020B0604020202020204" pitchFamily="34" charset="0"/>
                </a:rPr>
                <a:t>Conclusion</a:t>
              </a:r>
            </a:p>
          </p:txBody>
        </p:sp>
        <p:sp>
          <p:nvSpPr>
            <p:cNvPr id="14" name="TextBox 13">
              <a:extLst>
                <a:ext uri="{FF2B5EF4-FFF2-40B4-BE49-F238E27FC236}">
                  <a16:creationId xmlns:a16="http://schemas.microsoft.com/office/drawing/2014/main" id="{2B65752F-5B66-4245-B1B8-E88CB8007866}"/>
                </a:ext>
              </a:extLst>
            </p:cNvPr>
            <p:cNvSpPr txBox="1"/>
            <p:nvPr/>
          </p:nvSpPr>
          <p:spPr>
            <a:xfrm>
              <a:off x="29478658" y="13642409"/>
              <a:ext cx="14173200" cy="3170099"/>
            </a:xfrm>
            <a:prstGeom prst="rect">
              <a:avLst/>
            </a:prstGeom>
            <a:noFill/>
          </p:spPr>
          <p:txBody>
            <a:bodyPr wrap="square" rtlCol="0">
              <a:spAutoFit/>
            </a:bodyPr>
            <a:lstStyle/>
            <a:p>
              <a:pPr marL="457200" indent="-457200" algn="just">
                <a:spcBef>
                  <a:spcPts val="600"/>
                </a:spcBef>
                <a:spcAft>
                  <a:spcPts val="600"/>
                </a:spcAft>
                <a:buFont typeface="Arial" panose="020B0604020202020204" pitchFamily="34" charset="0"/>
                <a:buChar char="•"/>
              </a:pPr>
              <a:r>
                <a:rPr lang="en-US" sz="3800" dirty="0">
                  <a:latin typeface="Arial" panose="020B0604020202020204" pitchFamily="34" charset="0"/>
                  <a:cs typeface="Arial" panose="020B0604020202020204" pitchFamily="34" charset="0"/>
                </a:rPr>
                <a:t>Main detail to take away from this experiment is that the supplementation of CM improved TG levels</a:t>
              </a:r>
            </a:p>
            <a:p>
              <a:pPr marL="457200" indent="-457200" algn="just">
                <a:spcBef>
                  <a:spcPts val="600"/>
                </a:spcBef>
                <a:spcAft>
                  <a:spcPts val="600"/>
                </a:spcAft>
                <a:buFont typeface="Arial" panose="020B0604020202020204" pitchFamily="34" charset="0"/>
                <a:buChar char="•"/>
              </a:pPr>
              <a:r>
                <a:rPr lang="en-US" sz="3800" dirty="0">
                  <a:latin typeface="Arial" panose="020B0604020202020204" pitchFamily="34" charset="0"/>
                  <a:cs typeface="Arial" panose="020B0604020202020204" pitchFamily="34" charset="0"/>
                </a:rPr>
                <a:t>Future research is needed to further support findings of CM effect on the body concerning antioxidant, anti-inflammatory, and lipid/blood glucose maintenance properties.</a:t>
              </a:r>
            </a:p>
          </p:txBody>
        </p:sp>
      </p:grpSp>
      <p:graphicFrame>
        <p:nvGraphicFramePr>
          <p:cNvPr id="23" name="Table 8">
            <a:extLst>
              <a:ext uri="{FF2B5EF4-FFF2-40B4-BE49-F238E27FC236}">
                <a16:creationId xmlns:a16="http://schemas.microsoft.com/office/drawing/2014/main" id="{C88D4FB4-C094-4A8F-AE61-F98959D3E27C}"/>
              </a:ext>
            </a:extLst>
          </p:cNvPr>
          <p:cNvGraphicFramePr>
            <a:graphicFrameLocks noGrp="1"/>
          </p:cNvGraphicFramePr>
          <p:nvPr>
            <p:extLst>
              <p:ext uri="{D42A27DB-BD31-4B8C-83A1-F6EECF244321}">
                <p14:modId xmlns:p14="http://schemas.microsoft.com/office/powerpoint/2010/main" val="285414704"/>
              </p:ext>
            </p:extLst>
          </p:nvPr>
        </p:nvGraphicFramePr>
        <p:xfrm>
          <a:off x="14987569" y="26914689"/>
          <a:ext cx="14081760" cy="5179292"/>
        </p:xfrm>
        <a:graphic>
          <a:graphicData uri="http://schemas.openxmlformats.org/drawingml/2006/table">
            <a:tbl>
              <a:tblPr firstRow="1" bandRow="1">
                <a:tableStyleId>{9D7B26C5-4107-4FEC-AEDC-1716B250A1EF}</a:tableStyleId>
              </a:tblPr>
              <a:tblGrid>
                <a:gridCol w="6448380">
                  <a:extLst>
                    <a:ext uri="{9D8B030D-6E8A-4147-A177-3AD203B41FA5}">
                      <a16:colId xmlns:a16="http://schemas.microsoft.com/office/drawing/2014/main" val="504767067"/>
                    </a:ext>
                  </a:extLst>
                </a:gridCol>
                <a:gridCol w="7633380">
                  <a:extLst>
                    <a:ext uri="{9D8B030D-6E8A-4147-A177-3AD203B41FA5}">
                      <a16:colId xmlns:a16="http://schemas.microsoft.com/office/drawing/2014/main" val="3663789682"/>
                    </a:ext>
                  </a:extLst>
                </a:gridCol>
              </a:tblGrid>
              <a:tr h="727572">
                <a:tc gridSpan="2">
                  <a:txBody>
                    <a:bodyPr/>
                    <a:lstStyle/>
                    <a:p>
                      <a:pPr marL="0" marR="0" algn="ctr">
                        <a:lnSpc>
                          <a:spcPct val="150000"/>
                        </a:lnSpc>
                        <a:spcBef>
                          <a:spcPts val="0"/>
                        </a:spcBef>
                        <a:spcAft>
                          <a:spcPts val="0"/>
                        </a:spcAft>
                      </a:pPr>
                      <a:r>
                        <a:rPr lang="en-US" sz="4000" b="1" dirty="0">
                          <a:solidFill>
                            <a:schemeClr val="tx1"/>
                          </a:solidFill>
                          <a:effectLst/>
                          <a:latin typeface="Arial" panose="020B0604020202020204" pitchFamily="34" charset="0"/>
                          <a:cs typeface="Arial" panose="020B0604020202020204" pitchFamily="34" charset="0"/>
                        </a:rPr>
                        <a:t>Participant Descriptive Characteristics (n=12)</a:t>
                      </a:r>
                      <a:endParaRPr lang="en-US" sz="4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marR="0" algn="ctr">
                        <a:lnSpc>
                          <a:spcPct val="150000"/>
                        </a:lnSpc>
                        <a:spcBef>
                          <a:spcPts val="0"/>
                        </a:spcBef>
                        <a:spcAft>
                          <a:spcPts val="0"/>
                        </a:spcAft>
                      </a:pPr>
                      <a:endPar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noFill/>
                    </a:lnL>
                    <a:lnR w="12700" cmpd="sng">
                      <a:noFill/>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024386719"/>
                  </a:ext>
                </a:extLst>
              </a:tr>
              <a:tr h="1172122">
                <a:tc>
                  <a:txBody>
                    <a:bodyPr/>
                    <a:lstStyle/>
                    <a:p>
                      <a:pPr marL="0" marR="0" algn="ctr">
                        <a:lnSpc>
                          <a:spcPct val="150000"/>
                        </a:lnSpc>
                        <a:spcBef>
                          <a:spcPts val="0"/>
                        </a:spcBef>
                        <a:spcAft>
                          <a:spcPts val="0"/>
                        </a:spcAft>
                      </a:pPr>
                      <a:r>
                        <a:rPr lang="en-US" sz="4000" b="1" dirty="0">
                          <a:solidFill>
                            <a:schemeClr val="tx1"/>
                          </a:solidFill>
                          <a:effectLst/>
                          <a:latin typeface="Arial" panose="020B0604020202020204" pitchFamily="34" charset="0"/>
                          <a:cs typeface="Arial" panose="020B0604020202020204" pitchFamily="34" charset="0"/>
                        </a:rPr>
                        <a:t>Variables</a:t>
                      </a:r>
                      <a:endParaRPr lang="en-US" sz="4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4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Value (+/- SD)</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2557223"/>
                  </a:ext>
                </a:extLst>
              </a:tr>
              <a:tr h="581945">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Age (years)</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59 ± 2.7</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4728104"/>
                  </a:ext>
                </a:extLst>
              </a:tr>
              <a:tr h="581945">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Height (cm)</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171.7 ± 8.2</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27155042"/>
                  </a:ext>
                </a:extLst>
              </a:tr>
              <a:tr h="581945">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Weight (kg)</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75.6 ± 17.9</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1740578"/>
                  </a:ext>
                </a:extLst>
              </a:tr>
              <a:tr h="581945">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BMI (kg/m</a:t>
                      </a:r>
                      <a:r>
                        <a:rPr lang="en-US" sz="4000" baseline="30000" dirty="0">
                          <a:effectLst/>
                          <a:latin typeface="Arial" panose="020B0604020202020204" pitchFamily="34" charset="0"/>
                          <a:cs typeface="Arial" panose="020B0604020202020204" pitchFamily="34" charset="0"/>
                        </a:rPr>
                        <a:t>2</a:t>
                      </a:r>
                      <a:r>
                        <a:rPr lang="en-US" sz="4000" dirty="0">
                          <a:effectLst/>
                          <a:latin typeface="Arial" panose="020B0604020202020204" pitchFamily="34" charset="0"/>
                          <a:cs typeface="Arial" panose="020B0604020202020204" pitchFamily="34" charset="0"/>
                        </a:rPr>
                        <a:t>)</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4000" dirty="0">
                          <a:effectLst/>
                          <a:latin typeface="Arial" panose="020B0604020202020204" pitchFamily="34" charset="0"/>
                          <a:cs typeface="Arial" panose="020B0604020202020204" pitchFamily="34" charset="0"/>
                        </a:rPr>
                        <a:t>25.7 ± 5.9</a:t>
                      </a:r>
                      <a:endParaRPr lang="en-US" sz="4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67243"/>
                  </a:ext>
                </a:extLst>
              </a:tr>
            </a:tbl>
          </a:graphicData>
        </a:graphic>
      </p:graphicFrame>
      <p:pic>
        <p:nvPicPr>
          <p:cNvPr id="28" name="Picture 27">
            <a:extLst>
              <a:ext uri="{FF2B5EF4-FFF2-40B4-BE49-F238E27FC236}">
                <a16:creationId xmlns:a16="http://schemas.microsoft.com/office/drawing/2014/main" id="{D7C9B8B1-7E88-4848-8B9B-98396D63B030}"/>
              </a:ext>
            </a:extLst>
          </p:cNvPr>
          <p:cNvPicPr>
            <a:picLocks noChangeAspect="1"/>
          </p:cNvPicPr>
          <p:nvPr/>
        </p:nvPicPr>
        <p:blipFill rotWithShape="1">
          <a:blip r:embed="rId4"/>
          <a:srcRect t="3944"/>
          <a:stretch/>
        </p:blipFill>
        <p:spPr>
          <a:xfrm>
            <a:off x="31191975" y="5684966"/>
            <a:ext cx="10972800" cy="8050474"/>
          </a:xfrm>
          <a:prstGeom prst="rect">
            <a:avLst/>
          </a:prstGeom>
        </p:spPr>
      </p:pic>
      <p:pic>
        <p:nvPicPr>
          <p:cNvPr id="30" name="Picture 29">
            <a:extLst>
              <a:ext uri="{FF2B5EF4-FFF2-40B4-BE49-F238E27FC236}">
                <a16:creationId xmlns:a16="http://schemas.microsoft.com/office/drawing/2014/main" id="{3C8C1F38-6765-4460-9E92-AB508DC54C62}"/>
              </a:ext>
            </a:extLst>
          </p:cNvPr>
          <p:cNvPicPr>
            <a:picLocks noChangeAspect="1"/>
          </p:cNvPicPr>
          <p:nvPr/>
        </p:nvPicPr>
        <p:blipFill rotWithShape="1">
          <a:blip r:embed="rId5"/>
          <a:srcRect t="2735"/>
          <a:stretch/>
        </p:blipFill>
        <p:spPr>
          <a:xfrm>
            <a:off x="31320585" y="13134171"/>
            <a:ext cx="10972800" cy="8467845"/>
          </a:xfrm>
          <a:prstGeom prst="rect">
            <a:avLst/>
          </a:prstGeom>
        </p:spPr>
      </p:pic>
      <p:sp>
        <p:nvSpPr>
          <p:cNvPr id="31" name="TextBox 30">
            <a:extLst>
              <a:ext uri="{FF2B5EF4-FFF2-40B4-BE49-F238E27FC236}">
                <a16:creationId xmlns:a16="http://schemas.microsoft.com/office/drawing/2014/main" id="{B3BF89EF-7439-4C44-B058-AE578C6A71E2}"/>
              </a:ext>
            </a:extLst>
          </p:cNvPr>
          <p:cNvSpPr txBox="1"/>
          <p:nvPr/>
        </p:nvSpPr>
        <p:spPr>
          <a:xfrm>
            <a:off x="29830090" y="21518751"/>
            <a:ext cx="11437180" cy="1107996"/>
          </a:xfrm>
          <a:prstGeom prst="rect">
            <a:avLst/>
          </a:prstGeom>
          <a:noFill/>
        </p:spPr>
        <p:txBody>
          <a:bodyPr wrap="square" rtlCol="0">
            <a:spAutoFit/>
          </a:bodyPr>
          <a:lstStyle/>
          <a:p>
            <a:r>
              <a:rPr lang="en-US" sz="6600" b="1" dirty="0">
                <a:latin typeface="Arial" panose="020B0604020202020204" pitchFamily="34" charset="0"/>
                <a:cs typeface="Arial" panose="020B0604020202020204" pitchFamily="34" charset="0"/>
              </a:rPr>
              <a:t>*</a:t>
            </a:r>
            <a:r>
              <a:rPr lang="en-US" sz="4000" dirty="0">
                <a:latin typeface="Arial" panose="020B0604020202020204" pitchFamily="34" charset="0"/>
                <a:cs typeface="Arial" panose="020B0604020202020204" pitchFamily="34" charset="0"/>
              </a:rPr>
              <a:t> = </a:t>
            </a:r>
            <a:r>
              <a:rPr lang="en-US" sz="3600" dirty="0">
                <a:latin typeface="Arial" panose="020B0604020202020204" pitchFamily="34" charset="0"/>
                <a:cs typeface="Arial" panose="020B0604020202020204" pitchFamily="34" charset="0"/>
              </a:rPr>
              <a:t>significant change pre- to post-, p &lt; .05</a:t>
            </a:r>
            <a:endParaRPr lang="en-US" sz="4000"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4DD231DE-E8CA-444B-8240-FDF3BD94547E}"/>
              </a:ext>
            </a:extLst>
          </p:cNvPr>
          <p:cNvSpPr txBox="1"/>
          <p:nvPr/>
        </p:nvSpPr>
        <p:spPr>
          <a:xfrm>
            <a:off x="29559530" y="29057012"/>
            <a:ext cx="14173200" cy="3585597"/>
          </a:xfrm>
          <a:prstGeom prst="rect">
            <a:avLst/>
          </a:prstGeom>
          <a:noFill/>
        </p:spPr>
        <p:txBody>
          <a:bodyPr wrap="square" rtlCol="0">
            <a:spAutoFit/>
          </a:bodyPr>
          <a:lstStyle/>
          <a:p>
            <a:pPr marL="342900" indent="-342900" algn="just">
              <a:spcBef>
                <a:spcPts val="600"/>
              </a:spcBef>
              <a:spcAft>
                <a:spcPts val="600"/>
              </a:spcAft>
              <a:buFont typeface="Arial" panose="020B0604020202020204" pitchFamily="34" charset="0"/>
              <a:buChar char="•"/>
            </a:pPr>
            <a:r>
              <a:rPr lang="en-US" sz="2300" b="0" i="0" dirty="0">
                <a:solidFill>
                  <a:srgbClr val="222222"/>
                </a:solidFill>
                <a:effectLst/>
                <a:latin typeface="Arial" panose="020B0604020202020204" pitchFamily="34" charset="0"/>
              </a:rPr>
              <a:t>Clarke, H., Kim, D.-H., Meza, C. A., </a:t>
            </a:r>
            <a:r>
              <a:rPr lang="en-US" sz="2300" b="0" i="0" dirty="0" err="1">
                <a:solidFill>
                  <a:srgbClr val="222222"/>
                </a:solidFill>
                <a:effectLst/>
                <a:latin typeface="Arial" panose="020B0604020202020204" pitchFamily="34" charset="0"/>
              </a:rPr>
              <a:t>Ormsbee</a:t>
            </a:r>
            <a:r>
              <a:rPr lang="en-US" sz="2300" b="0" i="0" dirty="0">
                <a:solidFill>
                  <a:srgbClr val="222222"/>
                </a:solidFill>
                <a:effectLst/>
                <a:latin typeface="Arial" panose="020B0604020202020204" pitchFamily="34" charset="0"/>
              </a:rPr>
              <a:t>, M. J., &amp; Hickner, R. C. (2020). The Evolving Applications of Creatine Supplementation: Could Creatine Improve Vascular Health? </a:t>
            </a:r>
            <a:r>
              <a:rPr lang="en-US" sz="2300" b="0" i="1" dirty="0">
                <a:solidFill>
                  <a:srgbClr val="222222"/>
                </a:solidFill>
                <a:effectLst/>
                <a:latin typeface="Arial" panose="020B0604020202020204" pitchFamily="34" charset="0"/>
              </a:rPr>
              <a:t>Nutrients</a:t>
            </a:r>
            <a:r>
              <a:rPr lang="en-US" sz="2300" b="0" i="0" dirty="0">
                <a:solidFill>
                  <a:srgbClr val="222222"/>
                </a:solidFill>
                <a:effectLst/>
                <a:latin typeface="Arial" panose="020B0604020202020204" pitchFamily="34" charset="0"/>
              </a:rPr>
              <a:t>, </a:t>
            </a:r>
            <a:r>
              <a:rPr lang="en-US" sz="2300" b="0" i="1" dirty="0">
                <a:solidFill>
                  <a:srgbClr val="222222"/>
                </a:solidFill>
                <a:effectLst/>
                <a:latin typeface="Arial" panose="020B0604020202020204" pitchFamily="34" charset="0"/>
              </a:rPr>
              <a:t>12</a:t>
            </a:r>
            <a:r>
              <a:rPr lang="en-US" sz="2300" b="0" i="0" dirty="0">
                <a:solidFill>
                  <a:srgbClr val="222222"/>
                </a:solidFill>
                <a:effectLst/>
                <a:latin typeface="Arial" panose="020B0604020202020204" pitchFamily="34" charset="0"/>
              </a:rPr>
              <a:t>(9).  </a:t>
            </a:r>
            <a:r>
              <a:rPr lang="en-US" sz="2300" b="0" i="0" dirty="0">
                <a:solidFill>
                  <a:srgbClr val="222222"/>
                </a:solidFill>
                <a:effectLst/>
                <a:latin typeface="Arial" panose="020B0604020202020204" pitchFamily="34" charset="0"/>
                <a:hlinkClick r:id="rId6"/>
              </a:rPr>
              <a:t>http://dx.doi.org/10.3390/nu12092834</a:t>
            </a:r>
            <a:endParaRPr lang="en-US" sz="2300" b="0" i="0" dirty="0">
              <a:solidFill>
                <a:srgbClr val="222222"/>
              </a:solidFill>
              <a:effectLst/>
              <a:latin typeface="Arial" panose="020B0604020202020204" pitchFamily="34" charset="0"/>
            </a:endParaRPr>
          </a:p>
          <a:p>
            <a:pPr marL="342900" indent="-342900" algn="just">
              <a:spcBef>
                <a:spcPts val="600"/>
              </a:spcBef>
              <a:spcAft>
                <a:spcPts val="600"/>
              </a:spcAft>
              <a:buFont typeface="Arial" panose="020B0604020202020204" pitchFamily="34" charset="0"/>
              <a:buChar char="•"/>
            </a:pPr>
            <a:r>
              <a:rPr lang="en-US" sz="2300" dirty="0">
                <a:solidFill>
                  <a:srgbClr val="222222"/>
                </a:solidFill>
                <a:latin typeface="Arial" panose="020B0604020202020204" pitchFamily="34" charset="0"/>
                <a:cs typeface="Arial" panose="020B0604020202020204" pitchFamily="34" charset="0"/>
              </a:rPr>
              <a:t>Chia, C.W., Egan, J.M., </a:t>
            </a:r>
            <a:r>
              <a:rPr lang="en-US" sz="2300" dirty="0" err="1">
                <a:solidFill>
                  <a:srgbClr val="222222"/>
                </a:solidFill>
                <a:latin typeface="Arial" panose="020B0604020202020204" pitchFamily="34" charset="0"/>
                <a:cs typeface="Arial" panose="020B0604020202020204" pitchFamily="34" charset="0"/>
              </a:rPr>
              <a:t>Ferrucci</a:t>
            </a:r>
            <a:r>
              <a:rPr lang="en-US" sz="2300" dirty="0">
                <a:solidFill>
                  <a:srgbClr val="222222"/>
                </a:solidFill>
                <a:latin typeface="Arial" panose="020B0604020202020204" pitchFamily="34" charset="0"/>
                <a:cs typeface="Arial" panose="020B0604020202020204" pitchFamily="34" charset="0"/>
              </a:rPr>
              <a:t>, L. (2018). Age Related Changes in Glucose Metabolism, Hyperglycemia, and Cardiovascular Risk. </a:t>
            </a:r>
            <a:r>
              <a:rPr lang="en-US" sz="2300" i="1" dirty="0">
                <a:solidFill>
                  <a:srgbClr val="222222"/>
                </a:solidFill>
                <a:latin typeface="Arial" panose="020B0604020202020204" pitchFamily="34" charset="0"/>
                <a:cs typeface="Arial" panose="020B0604020202020204" pitchFamily="34" charset="0"/>
              </a:rPr>
              <a:t>American Heart Association, 123</a:t>
            </a:r>
            <a:r>
              <a:rPr lang="en-US" sz="2300" dirty="0">
                <a:solidFill>
                  <a:srgbClr val="222222"/>
                </a:solidFill>
                <a:latin typeface="Arial" panose="020B0604020202020204" pitchFamily="34" charset="0"/>
                <a:cs typeface="Arial" panose="020B0604020202020204" pitchFamily="34" charset="0"/>
              </a:rPr>
              <a:t>(7), 886-904</a:t>
            </a:r>
            <a:r>
              <a:rPr lang="en-US" sz="2300" b="0" i="0" u="none" strike="noStrike" dirty="0">
                <a:effectLst/>
                <a:latin typeface="Helvetica" panose="020B0604020202020204" pitchFamily="34" charset="0"/>
                <a:hlinkClick r:id="rId7"/>
              </a:rPr>
              <a:t> </a:t>
            </a:r>
            <a:r>
              <a:rPr lang="en-US" sz="2300" b="0" i="0" u="none" strike="noStrike" dirty="0">
                <a:effectLst/>
                <a:latin typeface="Helvetica" panose="020B0604020202020204" pitchFamily="34" charset="0"/>
                <a:hlinkClick r:id="rId7"/>
              </a:rPr>
              <a:t>https://doi.org/10.1161/CIRCRESAHA.118.312806</a:t>
            </a:r>
            <a:endParaRPr lang="en-US" sz="2300" b="0" i="0" u="none" strike="noStrike" dirty="0">
              <a:effectLst/>
              <a:latin typeface="Helvetica" panose="020B0604020202020204" pitchFamily="34" charset="0"/>
            </a:endParaRPr>
          </a:p>
          <a:p>
            <a:pPr marL="342900" indent="-342900" algn="just">
              <a:spcBef>
                <a:spcPts val="600"/>
              </a:spcBef>
              <a:spcAft>
                <a:spcPts val="600"/>
              </a:spcAft>
              <a:buFont typeface="Arial" panose="020B0604020202020204" pitchFamily="34" charset="0"/>
              <a:buChar char="•"/>
            </a:pPr>
            <a:r>
              <a:rPr lang="en-US" sz="2300" dirty="0">
                <a:latin typeface="Helvetica" panose="020B0604020202020204" pitchFamily="34" charset="0"/>
                <a:cs typeface="Arial" panose="020B0604020202020204" pitchFamily="34" charset="0"/>
              </a:rPr>
              <a:t>Liu, H., Li, J. (2014). Aging and dyslipidemia: A review of potential mechanisms. </a:t>
            </a:r>
            <a:r>
              <a:rPr lang="en-US" sz="2300" i="1" dirty="0">
                <a:latin typeface="Helvetica" panose="020B0604020202020204" pitchFamily="34" charset="0"/>
                <a:cs typeface="Arial" panose="020B0604020202020204" pitchFamily="34" charset="0"/>
              </a:rPr>
              <a:t>Elsevier, 19, </a:t>
            </a:r>
            <a:r>
              <a:rPr lang="en-US" sz="2300" dirty="0">
                <a:latin typeface="Helvetica" panose="020B0604020202020204" pitchFamily="34" charset="0"/>
                <a:cs typeface="Arial" panose="020B0604020202020204" pitchFamily="34" charset="0"/>
              </a:rPr>
              <a:t>43-52. </a:t>
            </a:r>
            <a:r>
              <a:rPr lang="en-US" sz="2300" dirty="0">
                <a:latin typeface="Helvetica" panose="020B0604020202020204" pitchFamily="34" charset="0"/>
                <a:cs typeface="Arial" panose="020B0604020202020204" pitchFamily="34" charset="0"/>
                <a:hlinkClick r:id="rId8"/>
              </a:rPr>
              <a:t>https://www.clinicalkey.com/#!/content/playContent/1-s2.0-S1568163714001287?returnurl=null&amp;referrer=null</a:t>
            </a:r>
            <a:endParaRPr lang="en-US" sz="2300" dirty="0">
              <a:latin typeface="Helvetica" panose="020B0604020202020204" pitchFamily="34" charset="0"/>
              <a:cs typeface="Arial" panose="020B0604020202020204" pitchFamily="34" charset="0"/>
            </a:endParaRPr>
          </a:p>
        </p:txBody>
      </p:sp>
      <p:pic>
        <p:nvPicPr>
          <p:cNvPr id="1026" name="Picture 2" descr="Abaxis | Better at Point of Care">
            <a:extLst>
              <a:ext uri="{FF2B5EF4-FFF2-40B4-BE49-F238E27FC236}">
                <a16:creationId xmlns:a16="http://schemas.microsoft.com/office/drawing/2014/main" id="{D9E9085F-7F4F-408E-8CEC-410E5C593D7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96571" y="12875707"/>
            <a:ext cx="6634583" cy="66345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colo Xpress®">
            <a:extLst>
              <a:ext uri="{FF2B5EF4-FFF2-40B4-BE49-F238E27FC236}">
                <a16:creationId xmlns:a16="http://schemas.microsoft.com/office/drawing/2014/main" id="{5BBF8656-0581-43DB-A250-057885D8890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345487" y="13735440"/>
            <a:ext cx="4475798" cy="4937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596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1769</TotalTime>
  <Words>912</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Angel</dc:creator>
  <cp:lastModifiedBy>Victor Angel</cp:lastModifiedBy>
  <cp:revision>17</cp:revision>
  <dcterms:created xsi:type="dcterms:W3CDTF">2022-02-26T23:16:43Z</dcterms:created>
  <dcterms:modified xsi:type="dcterms:W3CDTF">2022-03-03T02:57:16Z</dcterms:modified>
</cp:coreProperties>
</file>