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81099C-B2EF-8A4F-24AE-3DB67DC31D75}" v="391" dt="2022-03-01T13:55:40.704"/>
    <p1510:client id="{8EC1EAD1-1469-46AC-BB0D-BE43EA11F642}" v="10" dt="2022-03-01T13:27:31.971"/>
    <p1510:client id="{AF591373-3AE7-4166-9D00-16CD3EBBAAF4}" v="354" dt="2022-02-25T00:53:05.097"/>
    <p1510:client id="{F9E8C76F-272D-4413-8B97-2351A333399E}" vWet="4" dt="2022-03-01T13:15:52.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drey Brenner" userId="S::atb21_my.fsu.edu#ext#@fsu.onmicrosoft.com::560a1faa-0d8b-48f1-9eab-9711bb5a3d20" providerId="AD" clId="Web-{7D81099C-B2EF-8A4F-24AE-3DB67DC31D75}"/>
    <pc:docChg chg="modSld">
      <pc:chgData name="Audrey Brenner" userId="S::atb21_my.fsu.edu#ext#@fsu.onmicrosoft.com::560a1faa-0d8b-48f1-9eab-9711bb5a3d20" providerId="AD" clId="Web-{7D81099C-B2EF-8A4F-24AE-3DB67DC31D75}" dt="2022-03-01T13:55:40.704" v="237" actId="1076"/>
      <pc:docMkLst>
        <pc:docMk/>
      </pc:docMkLst>
      <pc:sldChg chg="addSp delSp modSp mod setBg">
        <pc:chgData name="Audrey Brenner" userId="S::atb21_my.fsu.edu#ext#@fsu.onmicrosoft.com::560a1faa-0d8b-48f1-9eab-9711bb5a3d20" providerId="AD" clId="Web-{7D81099C-B2EF-8A4F-24AE-3DB67DC31D75}" dt="2022-03-01T13:55:40.704" v="237" actId="1076"/>
        <pc:sldMkLst>
          <pc:docMk/>
          <pc:sldMk cId="3548765087" sldId="256"/>
        </pc:sldMkLst>
        <pc:spChg chg="mod">
          <ac:chgData name="Audrey Brenner" userId="S::atb21_my.fsu.edu#ext#@fsu.onmicrosoft.com::560a1faa-0d8b-48f1-9eab-9711bb5a3d20" providerId="AD" clId="Web-{7D81099C-B2EF-8A4F-24AE-3DB67DC31D75}" dt="2022-03-01T13:55:40.704" v="237" actId="1076"/>
          <ac:spMkLst>
            <pc:docMk/>
            <pc:sldMk cId="3548765087" sldId="256"/>
            <ac:spMk id="3" creationId="{D7D5A814-E757-4E28-8CEE-032A7B31C135}"/>
          </ac:spMkLst>
        </pc:spChg>
        <pc:spChg chg="mod">
          <ac:chgData name="Audrey Brenner" userId="S::atb21_my.fsu.edu#ext#@fsu.onmicrosoft.com::560a1faa-0d8b-48f1-9eab-9711bb5a3d20" providerId="AD" clId="Web-{7D81099C-B2EF-8A4F-24AE-3DB67DC31D75}" dt="2022-03-01T13:45:05.511" v="127" actId="20577"/>
          <ac:spMkLst>
            <pc:docMk/>
            <pc:sldMk cId="3548765087" sldId="256"/>
            <ac:spMk id="16" creationId="{5A974BE6-4B2B-4701-A1F8-A10EE6C3D478}"/>
          </ac:spMkLst>
        </pc:spChg>
        <pc:spChg chg="mod">
          <ac:chgData name="Audrey Brenner" userId="S::atb21_my.fsu.edu#ext#@fsu.onmicrosoft.com::560a1faa-0d8b-48f1-9eab-9711bb5a3d20" providerId="AD" clId="Web-{7D81099C-B2EF-8A4F-24AE-3DB67DC31D75}" dt="2022-03-01T13:50:20.404" v="220" actId="1076"/>
          <ac:spMkLst>
            <pc:docMk/>
            <pc:sldMk cId="3548765087" sldId="256"/>
            <ac:spMk id="17" creationId="{811EBC3C-746E-4D78-98ED-032EFCA1DADC}"/>
          </ac:spMkLst>
        </pc:spChg>
        <pc:spChg chg="mod">
          <ac:chgData name="Audrey Brenner" userId="S::atb21_my.fsu.edu#ext#@fsu.onmicrosoft.com::560a1faa-0d8b-48f1-9eab-9711bb5a3d20" providerId="AD" clId="Web-{7D81099C-B2EF-8A4F-24AE-3DB67DC31D75}" dt="2022-03-01T13:50:23.905" v="221" actId="1076"/>
          <ac:spMkLst>
            <pc:docMk/>
            <pc:sldMk cId="3548765087" sldId="256"/>
            <ac:spMk id="19" creationId="{C7886B20-E04C-4854-A928-D146A3474FCB}"/>
          </ac:spMkLst>
        </pc:spChg>
        <pc:spChg chg="mod">
          <ac:chgData name="Audrey Brenner" userId="S::atb21_my.fsu.edu#ext#@fsu.onmicrosoft.com::560a1faa-0d8b-48f1-9eab-9711bb5a3d20" providerId="AD" clId="Web-{7D81099C-B2EF-8A4F-24AE-3DB67DC31D75}" dt="2022-03-01T13:51:03.485" v="226" actId="1076"/>
          <ac:spMkLst>
            <pc:docMk/>
            <pc:sldMk cId="3548765087" sldId="256"/>
            <ac:spMk id="22" creationId="{3BB40AEA-1CDF-47C4-ACAB-F6AA64943462}"/>
          </ac:spMkLst>
        </pc:spChg>
        <pc:spChg chg="mod">
          <ac:chgData name="Audrey Brenner" userId="S::atb21_my.fsu.edu#ext#@fsu.onmicrosoft.com::560a1faa-0d8b-48f1-9eab-9711bb5a3d20" providerId="AD" clId="Web-{7D81099C-B2EF-8A4F-24AE-3DB67DC31D75}" dt="2022-03-01T13:42:18.205" v="3" actId="1076"/>
          <ac:spMkLst>
            <pc:docMk/>
            <pc:sldMk cId="3548765087" sldId="256"/>
            <ac:spMk id="28" creationId="{03B8D290-23AA-4975-A05F-414FEFD6742A}"/>
          </ac:spMkLst>
        </pc:spChg>
        <pc:spChg chg="add del">
          <ac:chgData name="Audrey Brenner" userId="S::atb21_my.fsu.edu#ext#@fsu.onmicrosoft.com::560a1faa-0d8b-48f1-9eab-9711bb5a3d20" providerId="AD" clId="Web-{7D81099C-B2EF-8A4F-24AE-3DB67DC31D75}" dt="2022-03-01T13:43:59.476" v="66"/>
          <ac:spMkLst>
            <pc:docMk/>
            <pc:sldMk cId="3548765087" sldId="256"/>
            <ac:spMk id="29" creationId="{AE24A8A3-5A3B-4D68-8BED-BC00123F3F99}"/>
          </ac:spMkLst>
        </pc:spChg>
        <pc:spChg chg="add mod">
          <ac:chgData name="Audrey Brenner" userId="S::atb21_my.fsu.edu#ext#@fsu.onmicrosoft.com::560a1faa-0d8b-48f1-9eab-9711bb5a3d20" providerId="AD" clId="Web-{7D81099C-B2EF-8A4F-24AE-3DB67DC31D75}" dt="2022-03-01T13:50:46.843" v="224" actId="1076"/>
          <ac:spMkLst>
            <pc:docMk/>
            <pc:sldMk cId="3548765087" sldId="256"/>
            <ac:spMk id="30" creationId="{041EF004-4B72-4EFA-99AE-043246645466}"/>
          </ac:spMkLst>
        </pc:spChg>
        <pc:graphicFrameChg chg="mod">
          <ac:chgData name="Audrey Brenner" userId="S::atb21_my.fsu.edu#ext#@fsu.onmicrosoft.com::560a1faa-0d8b-48f1-9eab-9711bb5a3d20" providerId="AD" clId="Web-{7D81099C-B2EF-8A4F-24AE-3DB67DC31D75}" dt="2022-03-01T13:55:06.437" v="236" actId="1076"/>
          <ac:graphicFrameMkLst>
            <pc:docMk/>
            <pc:sldMk cId="3548765087" sldId="256"/>
            <ac:graphicFrameMk id="18" creationId="{20117599-D0AD-4F5D-8C7B-2B90ECA7F66D}"/>
          </ac:graphicFrameMkLst>
        </pc:graphicFrameChg>
        <pc:picChg chg="mod">
          <ac:chgData name="Audrey Brenner" userId="S::atb21_my.fsu.edu#ext#@fsu.onmicrosoft.com::560a1faa-0d8b-48f1-9eab-9711bb5a3d20" providerId="AD" clId="Web-{7D81099C-B2EF-8A4F-24AE-3DB67DC31D75}" dt="2022-03-01T13:46:13.328" v="206" actId="1076"/>
          <ac:picMkLst>
            <pc:docMk/>
            <pc:sldMk cId="3548765087" sldId="256"/>
            <ac:picMk id="8" creationId="{1074A44C-0BBA-4C26-8A30-7F4DF51B589E}"/>
          </ac:picMkLst>
        </pc:picChg>
      </pc:sldChg>
    </pc:docChg>
  </pc:docChgLst>
  <pc:docChgLst>
    <pc:chgData name="ag21bk" userId="S::ag21bk_my.fsu.edu#ext#@fsu.onmicrosoft.com::898ba5fe-6570-414d-a0d9-31d77fe29684" providerId="AD" clId="Web-{8EC1EAD1-1469-46AC-BB0D-BE43EA11F642}"/>
    <pc:docChg chg="modSld">
      <pc:chgData name="ag21bk" userId="S::ag21bk_my.fsu.edu#ext#@fsu.onmicrosoft.com::898ba5fe-6570-414d-a0d9-31d77fe29684" providerId="AD" clId="Web-{8EC1EAD1-1469-46AC-BB0D-BE43EA11F642}" dt="2022-03-01T13:27:30.815" v="4" actId="20577"/>
      <pc:docMkLst>
        <pc:docMk/>
      </pc:docMkLst>
      <pc:sldChg chg="addSp modSp">
        <pc:chgData name="ag21bk" userId="S::ag21bk_my.fsu.edu#ext#@fsu.onmicrosoft.com::898ba5fe-6570-414d-a0d9-31d77fe29684" providerId="AD" clId="Web-{8EC1EAD1-1469-46AC-BB0D-BE43EA11F642}" dt="2022-03-01T13:27:30.815" v="4" actId="20577"/>
        <pc:sldMkLst>
          <pc:docMk/>
          <pc:sldMk cId="3548765087" sldId="256"/>
        </pc:sldMkLst>
        <pc:spChg chg="mod">
          <ac:chgData name="ag21bk" userId="S::ag21bk_my.fsu.edu#ext#@fsu.onmicrosoft.com::898ba5fe-6570-414d-a0d9-31d77fe29684" providerId="AD" clId="Web-{8EC1EAD1-1469-46AC-BB0D-BE43EA11F642}" dt="2022-03-01T13:15:35.092" v="1" actId="20577"/>
          <ac:spMkLst>
            <pc:docMk/>
            <pc:sldMk cId="3548765087" sldId="256"/>
            <ac:spMk id="10" creationId="{B02829F3-2CA3-439E-A8D8-5469F6D339EA}"/>
          </ac:spMkLst>
        </pc:spChg>
        <pc:spChg chg="mod">
          <ac:chgData name="ag21bk" userId="S::ag21bk_my.fsu.edu#ext#@fsu.onmicrosoft.com::898ba5fe-6570-414d-a0d9-31d77fe29684" providerId="AD" clId="Web-{8EC1EAD1-1469-46AC-BB0D-BE43EA11F642}" dt="2022-03-01T13:27:30.815" v="4" actId="20577"/>
          <ac:spMkLst>
            <pc:docMk/>
            <pc:sldMk cId="3548765087" sldId="256"/>
            <ac:spMk id="12" creationId="{88C5BC3D-EE31-47F5-9132-A4FD14389473}"/>
          </ac:spMkLst>
        </pc:spChg>
        <pc:spChg chg="add">
          <ac:chgData name="ag21bk" userId="S::ag21bk_my.fsu.edu#ext#@fsu.onmicrosoft.com::898ba5fe-6570-414d-a0d9-31d77fe29684" providerId="AD" clId="Web-{8EC1EAD1-1469-46AC-BB0D-BE43EA11F642}" dt="2022-03-01T13:15:35.592" v="2"/>
          <ac:spMkLst>
            <pc:docMk/>
            <pc:sldMk cId="3548765087" sldId="256"/>
            <ac:spMk id="28" creationId="{03B8D290-23AA-4975-A05F-414FEFD6742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281A5C-CE34-49C9-A9A4-620ED957B742}" type="doc">
      <dgm:prSet loTypeId="urn:microsoft.com/office/officeart/2005/8/layout/process1" loCatId="process" qsTypeId="urn:microsoft.com/office/officeart/2005/8/quickstyle/simple2" qsCatId="simple" csTypeId="urn:microsoft.com/office/officeart/2005/8/colors/colorful3" csCatId="colorful" phldr="1"/>
      <dgm:spPr/>
    </dgm:pt>
    <dgm:pt modelId="{45A73C69-7C60-44B7-81B5-6B891FC35F74}">
      <dgm:prSet phldrT="[Text]"/>
      <dgm:spPr/>
      <dgm:t>
        <a:bodyPr/>
        <a:lstStyle/>
        <a:p>
          <a:r>
            <a:rPr lang="en-US"/>
            <a:t>Collect common themes from the articles to create an interview guide </a:t>
          </a:r>
        </a:p>
      </dgm:t>
    </dgm:pt>
    <dgm:pt modelId="{A33EFC36-BC7E-44A7-BBE2-413079A86B73}" type="parTrans" cxnId="{ADA189DC-FE28-4D68-98C2-D337525FDFE0}">
      <dgm:prSet/>
      <dgm:spPr/>
      <dgm:t>
        <a:bodyPr/>
        <a:lstStyle/>
        <a:p>
          <a:endParaRPr lang="en-US"/>
        </a:p>
      </dgm:t>
    </dgm:pt>
    <dgm:pt modelId="{248BE08A-B8DD-4B84-8563-B4F904FB559E}" type="sibTrans" cxnId="{ADA189DC-FE28-4D68-98C2-D337525FDFE0}">
      <dgm:prSet/>
      <dgm:spPr/>
      <dgm:t>
        <a:bodyPr/>
        <a:lstStyle/>
        <a:p>
          <a:endParaRPr lang="en-US"/>
        </a:p>
      </dgm:t>
    </dgm:pt>
    <dgm:pt modelId="{CDC7B744-0B99-4711-9568-CDC93A149E33}">
      <dgm:prSet phldrT="[Text]"/>
      <dgm:spPr/>
      <dgm:t>
        <a:bodyPr/>
        <a:lstStyle/>
        <a:p>
          <a:r>
            <a:rPr lang="en-US"/>
            <a:t>Start to interview organizations and directors to understand the struggles faced  </a:t>
          </a:r>
        </a:p>
      </dgm:t>
    </dgm:pt>
    <dgm:pt modelId="{9D1DE75B-CAA7-450D-9792-F893686B1F4E}" type="parTrans" cxnId="{A100093A-20BD-498B-96CD-1510A44E815D}">
      <dgm:prSet/>
      <dgm:spPr/>
      <dgm:t>
        <a:bodyPr/>
        <a:lstStyle/>
        <a:p>
          <a:endParaRPr lang="en-US"/>
        </a:p>
      </dgm:t>
    </dgm:pt>
    <dgm:pt modelId="{3D48FFDA-A31D-4E6F-B1CE-BE61226F3B1C}" type="sibTrans" cxnId="{A100093A-20BD-498B-96CD-1510A44E815D}">
      <dgm:prSet/>
      <dgm:spPr/>
      <dgm:t>
        <a:bodyPr/>
        <a:lstStyle/>
        <a:p>
          <a:endParaRPr lang="en-US"/>
        </a:p>
      </dgm:t>
    </dgm:pt>
    <dgm:pt modelId="{4010A1CE-EAEA-44C6-954F-BD5BEFE64B0F}">
      <dgm:prSet/>
      <dgm:spPr/>
      <dgm:t>
        <a:bodyPr/>
        <a:lstStyle/>
        <a:p>
          <a:r>
            <a:rPr lang="en-US"/>
            <a:t>Completion of  Literature Matrix consisting of 35 articles  </a:t>
          </a:r>
        </a:p>
        <a:p>
          <a:endParaRPr lang="en-US"/>
        </a:p>
      </dgm:t>
    </dgm:pt>
    <dgm:pt modelId="{59864B15-6B3D-47F9-9C34-8087CAA414DB}" type="parTrans" cxnId="{C19C9B51-CAD2-4C45-BF7B-7FC7A1E7CDA6}">
      <dgm:prSet/>
      <dgm:spPr/>
      <dgm:t>
        <a:bodyPr/>
        <a:lstStyle/>
        <a:p>
          <a:endParaRPr lang="en-US"/>
        </a:p>
      </dgm:t>
    </dgm:pt>
    <dgm:pt modelId="{91B80F59-9B2D-4F84-91C2-1E0107D3C883}" type="sibTrans" cxnId="{C19C9B51-CAD2-4C45-BF7B-7FC7A1E7CDA6}">
      <dgm:prSet/>
      <dgm:spPr/>
      <dgm:t>
        <a:bodyPr/>
        <a:lstStyle/>
        <a:p>
          <a:endParaRPr lang="en-US"/>
        </a:p>
      </dgm:t>
    </dgm:pt>
    <dgm:pt modelId="{6B0FFBD6-55C5-41D2-8721-5ACC0154C692}">
      <dgm:prSet/>
      <dgm:spPr/>
      <dgm:t>
        <a:bodyPr/>
        <a:lstStyle/>
        <a:p>
          <a:r>
            <a:rPr lang="en-US"/>
            <a:t>Collect data from Matrix and Interviews to create policies to solve common problems </a:t>
          </a:r>
        </a:p>
      </dgm:t>
    </dgm:pt>
    <dgm:pt modelId="{8B38A179-92E6-45C4-AB0E-70A4A4B56D1D}" type="parTrans" cxnId="{8B45A6DD-2A41-4975-B6C7-3092C8F983EA}">
      <dgm:prSet/>
      <dgm:spPr/>
      <dgm:t>
        <a:bodyPr/>
        <a:lstStyle/>
        <a:p>
          <a:endParaRPr lang="en-US"/>
        </a:p>
      </dgm:t>
    </dgm:pt>
    <dgm:pt modelId="{0534B839-4756-49C8-AB42-289A1C493E18}" type="sibTrans" cxnId="{8B45A6DD-2A41-4975-B6C7-3092C8F983EA}">
      <dgm:prSet/>
      <dgm:spPr/>
      <dgm:t>
        <a:bodyPr/>
        <a:lstStyle/>
        <a:p>
          <a:endParaRPr lang="en-US"/>
        </a:p>
      </dgm:t>
    </dgm:pt>
    <dgm:pt modelId="{617010D3-F09A-4409-AB93-9DB7389B74A2}" type="pres">
      <dgm:prSet presAssocID="{8E281A5C-CE34-49C9-A9A4-620ED957B742}" presName="Name0" presStyleCnt="0">
        <dgm:presLayoutVars>
          <dgm:dir/>
          <dgm:resizeHandles val="exact"/>
        </dgm:presLayoutVars>
      </dgm:prSet>
      <dgm:spPr/>
    </dgm:pt>
    <dgm:pt modelId="{839FEFD4-2F0C-4F8E-A45D-ABEFD707B97A}" type="pres">
      <dgm:prSet presAssocID="{4010A1CE-EAEA-44C6-954F-BD5BEFE64B0F}" presName="node" presStyleLbl="node1" presStyleIdx="0" presStyleCnt="4">
        <dgm:presLayoutVars>
          <dgm:bulletEnabled val="1"/>
        </dgm:presLayoutVars>
      </dgm:prSet>
      <dgm:spPr/>
    </dgm:pt>
    <dgm:pt modelId="{9ACD5BB2-34BA-4F92-B4E5-D7E8EC03B7EF}" type="pres">
      <dgm:prSet presAssocID="{91B80F59-9B2D-4F84-91C2-1E0107D3C883}" presName="sibTrans" presStyleLbl="sibTrans2D1" presStyleIdx="0" presStyleCnt="3"/>
      <dgm:spPr/>
    </dgm:pt>
    <dgm:pt modelId="{FC6D9426-7A5B-4443-8E51-C1A7A77210B0}" type="pres">
      <dgm:prSet presAssocID="{91B80F59-9B2D-4F84-91C2-1E0107D3C883}" presName="connectorText" presStyleLbl="sibTrans2D1" presStyleIdx="0" presStyleCnt="3"/>
      <dgm:spPr/>
    </dgm:pt>
    <dgm:pt modelId="{6064317D-71DA-46A5-B70B-9311FA0D3946}" type="pres">
      <dgm:prSet presAssocID="{45A73C69-7C60-44B7-81B5-6B891FC35F74}" presName="node" presStyleLbl="node1" presStyleIdx="1" presStyleCnt="4">
        <dgm:presLayoutVars>
          <dgm:bulletEnabled val="1"/>
        </dgm:presLayoutVars>
      </dgm:prSet>
      <dgm:spPr/>
    </dgm:pt>
    <dgm:pt modelId="{9F048AE8-261F-4F89-BB83-943A6625F9C6}" type="pres">
      <dgm:prSet presAssocID="{248BE08A-B8DD-4B84-8563-B4F904FB559E}" presName="sibTrans" presStyleLbl="sibTrans2D1" presStyleIdx="1" presStyleCnt="3"/>
      <dgm:spPr/>
    </dgm:pt>
    <dgm:pt modelId="{3EDDFC2E-4B5D-492A-9B3C-8E22C905331D}" type="pres">
      <dgm:prSet presAssocID="{248BE08A-B8DD-4B84-8563-B4F904FB559E}" presName="connectorText" presStyleLbl="sibTrans2D1" presStyleIdx="1" presStyleCnt="3"/>
      <dgm:spPr/>
    </dgm:pt>
    <dgm:pt modelId="{DF820AB6-DDFA-4F7F-8074-5AFD992C9F63}" type="pres">
      <dgm:prSet presAssocID="{CDC7B744-0B99-4711-9568-CDC93A149E33}" presName="node" presStyleLbl="node1" presStyleIdx="2" presStyleCnt="4">
        <dgm:presLayoutVars>
          <dgm:bulletEnabled val="1"/>
        </dgm:presLayoutVars>
      </dgm:prSet>
      <dgm:spPr/>
    </dgm:pt>
    <dgm:pt modelId="{BF9ED335-BD28-4A71-ADDB-39DF6CEB5DB1}" type="pres">
      <dgm:prSet presAssocID="{3D48FFDA-A31D-4E6F-B1CE-BE61226F3B1C}" presName="sibTrans" presStyleLbl="sibTrans2D1" presStyleIdx="2" presStyleCnt="3"/>
      <dgm:spPr/>
    </dgm:pt>
    <dgm:pt modelId="{008CBAB2-F573-4D26-9AA7-4568D9B12C01}" type="pres">
      <dgm:prSet presAssocID="{3D48FFDA-A31D-4E6F-B1CE-BE61226F3B1C}" presName="connectorText" presStyleLbl="sibTrans2D1" presStyleIdx="2" presStyleCnt="3"/>
      <dgm:spPr/>
    </dgm:pt>
    <dgm:pt modelId="{07D069C3-FFB1-45F0-A6B5-0B60ABEA5968}" type="pres">
      <dgm:prSet presAssocID="{6B0FFBD6-55C5-41D2-8721-5ACC0154C692}" presName="node" presStyleLbl="node1" presStyleIdx="3" presStyleCnt="4">
        <dgm:presLayoutVars>
          <dgm:bulletEnabled val="1"/>
        </dgm:presLayoutVars>
      </dgm:prSet>
      <dgm:spPr/>
    </dgm:pt>
  </dgm:ptLst>
  <dgm:cxnLst>
    <dgm:cxn modelId="{47563304-D60B-47E5-A885-B31B59A01337}" type="presOf" srcId="{3D48FFDA-A31D-4E6F-B1CE-BE61226F3B1C}" destId="{008CBAB2-F573-4D26-9AA7-4568D9B12C01}" srcOrd="1" destOrd="0" presId="urn:microsoft.com/office/officeart/2005/8/layout/process1"/>
    <dgm:cxn modelId="{7371400D-88A7-434C-B919-9285E861316C}" type="presOf" srcId="{45A73C69-7C60-44B7-81B5-6B891FC35F74}" destId="{6064317D-71DA-46A5-B70B-9311FA0D3946}" srcOrd="0" destOrd="0" presId="urn:microsoft.com/office/officeart/2005/8/layout/process1"/>
    <dgm:cxn modelId="{4BD8A431-FAAD-43A8-982E-82CA5342BDD5}" type="presOf" srcId="{CDC7B744-0B99-4711-9568-CDC93A149E33}" destId="{DF820AB6-DDFA-4F7F-8074-5AFD992C9F63}" srcOrd="0" destOrd="0" presId="urn:microsoft.com/office/officeart/2005/8/layout/process1"/>
    <dgm:cxn modelId="{A100093A-20BD-498B-96CD-1510A44E815D}" srcId="{8E281A5C-CE34-49C9-A9A4-620ED957B742}" destId="{CDC7B744-0B99-4711-9568-CDC93A149E33}" srcOrd="2" destOrd="0" parTransId="{9D1DE75B-CAA7-450D-9792-F893686B1F4E}" sibTransId="{3D48FFDA-A31D-4E6F-B1CE-BE61226F3B1C}"/>
    <dgm:cxn modelId="{C19C9B51-CAD2-4C45-BF7B-7FC7A1E7CDA6}" srcId="{8E281A5C-CE34-49C9-A9A4-620ED957B742}" destId="{4010A1CE-EAEA-44C6-954F-BD5BEFE64B0F}" srcOrd="0" destOrd="0" parTransId="{59864B15-6B3D-47F9-9C34-8087CAA414DB}" sibTransId="{91B80F59-9B2D-4F84-91C2-1E0107D3C883}"/>
    <dgm:cxn modelId="{6E810D96-394B-4D4E-B14B-5E450E527370}" type="presOf" srcId="{3D48FFDA-A31D-4E6F-B1CE-BE61226F3B1C}" destId="{BF9ED335-BD28-4A71-ADDB-39DF6CEB5DB1}" srcOrd="0" destOrd="0" presId="urn:microsoft.com/office/officeart/2005/8/layout/process1"/>
    <dgm:cxn modelId="{69C4E0A0-E546-4BA6-A276-31C5773E17E7}" type="presOf" srcId="{6B0FFBD6-55C5-41D2-8721-5ACC0154C692}" destId="{07D069C3-FFB1-45F0-A6B5-0B60ABEA5968}" srcOrd="0" destOrd="0" presId="urn:microsoft.com/office/officeart/2005/8/layout/process1"/>
    <dgm:cxn modelId="{1286CDA6-142F-4535-BC10-CC86D030123B}" type="presOf" srcId="{91B80F59-9B2D-4F84-91C2-1E0107D3C883}" destId="{FC6D9426-7A5B-4443-8E51-C1A7A77210B0}" srcOrd="1" destOrd="0" presId="urn:microsoft.com/office/officeart/2005/8/layout/process1"/>
    <dgm:cxn modelId="{8C8AB0A9-71A2-415E-8927-35A5B746393F}" type="presOf" srcId="{8E281A5C-CE34-49C9-A9A4-620ED957B742}" destId="{617010D3-F09A-4409-AB93-9DB7389B74A2}" srcOrd="0" destOrd="0" presId="urn:microsoft.com/office/officeart/2005/8/layout/process1"/>
    <dgm:cxn modelId="{0B8A71B1-3A05-45E5-9B82-52E47B3EF804}" type="presOf" srcId="{4010A1CE-EAEA-44C6-954F-BD5BEFE64B0F}" destId="{839FEFD4-2F0C-4F8E-A45D-ABEFD707B97A}" srcOrd="0" destOrd="0" presId="urn:microsoft.com/office/officeart/2005/8/layout/process1"/>
    <dgm:cxn modelId="{ADA189DC-FE28-4D68-98C2-D337525FDFE0}" srcId="{8E281A5C-CE34-49C9-A9A4-620ED957B742}" destId="{45A73C69-7C60-44B7-81B5-6B891FC35F74}" srcOrd="1" destOrd="0" parTransId="{A33EFC36-BC7E-44A7-BBE2-413079A86B73}" sibTransId="{248BE08A-B8DD-4B84-8563-B4F904FB559E}"/>
    <dgm:cxn modelId="{D9B4AEDC-38CE-47ED-AC23-67D20AA79A03}" type="presOf" srcId="{91B80F59-9B2D-4F84-91C2-1E0107D3C883}" destId="{9ACD5BB2-34BA-4F92-B4E5-D7E8EC03B7EF}" srcOrd="0" destOrd="0" presId="urn:microsoft.com/office/officeart/2005/8/layout/process1"/>
    <dgm:cxn modelId="{8B45A6DD-2A41-4975-B6C7-3092C8F983EA}" srcId="{8E281A5C-CE34-49C9-A9A4-620ED957B742}" destId="{6B0FFBD6-55C5-41D2-8721-5ACC0154C692}" srcOrd="3" destOrd="0" parTransId="{8B38A179-92E6-45C4-AB0E-70A4A4B56D1D}" sibTransId="{0534B839-4756-49C8-AB42-289A1C493E18}"/>
    <dgm:cxn modelId="{D2BD46E5-AEB6-408D-8A55-19C593907565}" type="presOf" srcId="{248BE08A-B8DD-4B84-8563-B4F904FB559E}" destId="{3EDDFC2E-4B5D-492A-9B3C-8E22C905331D}" srcOrd="1" destOrd="0" presId="urn:microsoft.com/office/officeart/2005/8/layout/process1"/>
    <dgm:cxn modelId="{ECB414F2-183C-4A4E-958E-633B570947C9}" type="presOf" srcId="{248BE08A-B8DD-4B84-8563-B4F904FB559E}" destId="{9F048AE8-261F-4F89-BB83-943A6625F9C6}" srcOrd="0" destOrd="0" presId="urn:microsoft.com/office/officeart/2005/8/layout/process1"/>
    <dgm:cxn modelId="{190E67FC-28CE-463E-B95D-3678D5ABD64E}" type="presParOf" srcId="{617010D3-F09A-4409-AB93-9DB7389B74A2}" destId="{839FEFD4-2F0C-4F8E-A45D-ABEFD707B97A}" srcOrd="0" destOrd="0" presId="urn:microsoft.com/office/officeart/2005/8/layout/process1"/>
    <dgm:cxn modelId="{BBB7A5B3-CB2F-42FD-A545-3ACF8286A120}" type="presParOf" srcId="{617010D3-F09A-4409-AB93-9DB7389B74A2}" destId="{9ACD5BB2-34BA-4F92-B4E5-D7E8EC03B7EF}" srcOrd="1" destOrd="0" presId="urn:microsoft.com/office/officeart/2005/8/layout/process1"/>
    <dgm:cxn modelId="{B2745B9E-25A9-4729-915E-D33AAD441551}" type="presParOf" srcId="{9ACD5BB2-34BA-4F92-B4E5-D7E8EC03B7EF}" destId="{FC6D9426-7A5B-4443-8E51-C1A7A77210B0}" srcOrd="0" destOrd="0" presId="urn:microsoft.com/office/officeart/2005/8/layout/process1"/>
    <dgm:cxn modelId="{EBFB3F19-4A49-4E7C-8E2B-2A41E07ABC0B}" type="presParOf" srcId="{617010D3-F09A-4409-AB93-9DB7389B74A2}" destId="{6064317D-71DA-46A5-B70B-9311FA0D3946}" srcOrd="2" destOrd="0" presId="urn:microsoft.com/office/officeart/2005/8/layout/process1"/>
    <dgm:cxn modelId="{55BA147B-8C5E-4AB0-B108-6F5F214B127E}" type="presParOf" srcId="{617010D3-F09A-4409-AB93-9DB7389B74A2}" destId="{9F048AE8-261F-4F89-BB83-943A6625F9C6}" srcOrd="3" destOrd="0" presId="urn:microsoft.com/office/officeart/2005/8/layout/process1"/>
    <dgm:cxn modelId="{17D3AE21-A434-459E-9076-CCD770BAA6E7}" type="presParOf" srcId="{9F048AE8-261F-4F89-BB83-943A6625F9C6}" destId="{3EDDFC2E-4B5D-492A-9B3C-8E22C905331D}" srcOrd="0" destOrd="0" presId="urn:microsoft.com/office/officeart/2005/8/layout/process1"/>
    <dgm:cxn modelId="{AF4BAA7F-3E59-4E2E-84CA-3C3447197A71}" type="presParOf" srcId="{617010D3-F09A-4409-AB93-9DB7389B74A2}" destId="{DF820AB6-DDFA-4F7F-8074-5AFD992C9F63}" srcOrd="4" destOrd="0" presId="urn:microsoft.com/office/officeart/2005/8/layout/process1"/>
    <dgm:cxn modelId="{639B708A-7551-4C86-96C4-ED3E7BCB2BF5}" type="presParOf" srcId="{617010D3-F09A-4409-AB93-9DB7389B74A2}" destId="{BF9ED335-BD28-4A71-ADDB-39DF6CEB5DB1}" srcOrd="5" destOrd="0" presId="urn:microsoft.com/office/officeart/2005/8/layout/process1"/>
    <dgm:cxn modelId="{A5B4D676-0383-48F5-95D4-879B34D5E132}" type="presParOf" srcId="{BF9ED335-BD28-4A71-ADDB-39DF6CEB5DB1}" destId="{008CBAB2-F573-4D26-9AA7-4568D9B12C01}" srcOrd="0" destOrd="0" presId="urn:microsoft.com/office/officeart/2005/8/layout/process1"/>
    <dgm:cxn modelId="{C05AA778-2A9F-4853-9B19-91FE2773690D}" type="presParOf" srcId="{617010D3-F09A-4409-AB93-9DB7389B74A2}" destId="{07D069C3-FFB1-45F0-A6B5-0B60ABEA5968}" srcOrd="6"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FEFD4-2F0C-4F8E-A45D-ABEFD707B97A}">
      <dsp:nvSpPr>
        <dsp:cNvPr id="0" name=""/>
        <dsp:cNvSpPr/>
      </dsp:nvSpPr>
      <dsp:spPr>
        <a:xfrm>
          <a:off x="11456" y="7733986"/>
          <a:ext cx="5009017" cy="3005410"/>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a:t>Completion of  Literature Matrix consisting of 35 articles  </a:t>
          </a:r>
        </a:p>
        <a:p>
          <a:pPr marL="0" lvl="0" indent="0" algn="ctr" defTabSz="1600200">
            <a:lnSpc>
              <a:spcPct val="90000"/>
            </a:lnSpc>
            <a:spcBef>
              <a:spcPct val="0"/>
            </a:spcBef>
            <a:spcAft>
              <a:spcPct val="35000"/>
            </a:spcAft>
            <a:buNone/>
          </a:pPr>
          <a:endParaRPr lang="en-US" sz="3600" kern="1200"/>
        </a:p>
      </dsp:txBody>
      <dsp:txXfrm>
        <a:off x="99481" y="7822011"/>
        <a:ext cx="4832967" cy="2829360"/>
      </dsp:txXfrm>
    </dsp:sp>
    <dsp:sp modelId="{9ACD5BB2-34BA-4F92-B4E5-D7E8EC03B7EF}">
      <dsp:nvSpPr>
        <dsp:cNvPr id="0" name=""/>
        <dsp:cNvSpPr/>
      </dsp:nvSpPr>
      <dsp:spPr>
        <a:xfrm>
          <a:off x="5521375" y="8615573"/>
          <a:ext cx="1061911" cy="124223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5521375" y="8864020"/>
        <a:ext cx="743338" cy="745342"/>
      </dsp:txXfrm>
    </dsp:sp>
    <dsp:sp modelId="{6064317D-71DA-46A5-B70B-9311FA0D3946}">
      <dsp:nvSpPr>
        <dsp:cNvPr id="0" name=""/>
        <dsp:cNvSpPr/>
      </dsp:nvSpPr>
      <dsp:spPr>
        <a:xfrm>
          <a:off x="7024080" y="7733986"/>
          <a:ext cx="5009017" cy="3005410"/>
        </a:xfrm>
        <a:prstGeom prst="roundRect">
          <a:avLst>
            <a:gd name="adj" fmla="val 10000"/>
          </a:avLst>
        </a:prstGeom>
        <a:solidFill>
          <a:schemeClr val="accent3">
            <a:hueOff val="903533"/>
            <a:satOff val="33333"/>
            <a:lumOff val="-490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a:t>Collect common themes from the articles to create an interview guide </a:t>
          </a:r>
        </a:p>
      </dsp:txBody>
      <dsp:txXfrm>
        <a:off x="7112105" y="7822011"/>
        <a:ext cx="4832967" cy="2829360"/>
      </dsp:txXfrm>
    </dsp:sp>
    <dsp:sp modelId="{9F048AE8-261F-4F89-BB83-943A6625F9C6}">
      <dsp:nvSpPr>
        <dsp:cNvPr id="0" name=""/>
        <dsp:cNvSpPr/>
      </dsp:nvSpPr>
      <dsp:spPr>
        <a:xfrm>
          <a:off x="12533999" y="8615573"/>
          <a:ext cx="1061911" cy="1242236"/>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2533999" y="8864020"/>
        <a:ext cx="743338" cy="745342"/>
      </dsp:txXfrm>
    </dsp:sp>
    <dsp:sp modelId="{DF820AB6-DDFA-4F7F-8074-5AFD992C9F63}">
      <dsp:nvSpPr>
        <dsp:cNvPr id="0" name=""/>
        <dsp:cNvSpPr/>
      </dsp:nvSpPr>
      <dsp:spPr>
        <a:xfrm>
          <a:off x="14036704" y="7733986"/>
          <a:ext cx="5009017" cy="3005410"/>
        </a:xfrm>
        <a:prstGeom prst="roundRect">
          <a:avLst>
            <a:gd name="adj" fmla="val 10000"/>
          </a:avLst>
        </a:prstGeom>
        <a:solidFill>
          <a:schemeClr val="accent3">
            <a:hueOff val="1807066"/>
            <a:satOff val="66667"/>
            <a:lumOff val="-9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a:t>Start to interview organizations and directors to understand the struggles faced  </a:t>
          </a:r>
        </a:p>
      </dsp:txBody>
      <dsp:txXfrm>
        <a:off x="14124729" y="7822011"/>
        <a:ext cx="4832967" cy="2829360"/>
      </dsp:txXfrm>
    </dsp:sp>
    <dsp:sp modelId="{BF9ED335-BD28-4A71-ADDB-39DF6CEB5DB1}">
      <dsp:nvSpPr>
        <dsp:cNvPr id="0" name=""/>
        <dsp:cNvSpPr/>
      </dsp:nvSpPr>
      <dsp:spPr>
        <a:xfrm>
          <a:off x="19546624" y="8615573"/>
          <a:ext cx="1061911" cy="1242236"/>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19546624" y="8864020"/>
        <a:ext cx="743338" cy="745342"/>
      </dsp:txXfrm>
    </dsp:sp>
    <dsp:sp modelId="{07D069C3-FFB1-45F0-A6B5-0B60ABEA5968}">
      <dsp:nvSpPr>
        <dsp:cNvPr id="0" name=""/>
        <dsp:cNvSpPr/>
      </dsp:nvSpPr>
      <dsp:spPr>
        <a:xfrm>
          <a:off x="21049329" y="7733986"/>
          <a:ext cx="5009017" cy="3005410"/>
        </a:xfrm>
        <a:prstGeom prst="roundRect">
          <a:avLst>
            <a:gd name="adj" fmla="val 10000"/>
          </a:avLst>
        </a:prstGeom>
        <a:solidFill>
          <a:schemeClr val="accent3">
            <a:hueOff val="2710599"/>
            <a:satOff val="100000"/>
            <a:lumOff val="-1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a:t>Collect data from Matrix and Interviews to create policies to solve common problems </a:t>
          </a:r>
        </a:p>
      </dsp:txBody>
      <dsp:txXfrm>
        <a:off x="21137354" y="7822011"/>
        <a:ext cx="4832967" cy="28293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30819E9F-67D7-4858-9F21-70BCD2C41235}"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407856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19E9F-67D7-4858-9F21-70BCD2C41235}"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573416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19E9F-67D7-4858-9F21-70BCD2C41235}"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345204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19E9F-67D7-4858-9F21-70BCD2C41235}"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216652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19E9F-67D7-4858-9F21-70BCD2C41235}"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16253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819E9F-67D7-4858-9F21-70BCD2C41235}"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99341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819E9F-67D7-4858-9F21-70BCD2C41235}" type="datetimeFigureOut">
              <a:rPr lang="en-US"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81491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819E9F-67D7-4858-9F21-70BCD2C41235}" type="datetimeFigureOut">
              <a:rPr lang="en-US"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398228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19E9F-67D7-4858-9F21-70BCD2C41235}" type="datetimeFigureOut">
              <a:rPr lang="en-US"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312419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0819E9F-67D7-4858-9F21-70BCD2C41235}"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28190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0819E9F-67D7-4858-9F21-70BCD2C41235}"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04596-6219-4094-B3D3-94E0EB4254B4}" type="slidenum">
              <a:rPr lang="en-US" smtClean="0"/>
              <a:t>‹#›</a:t>
            </a:fld>
            <a:endParaRPr lang="en-US"/>
          </a:p>
        </p:txBody>
      </p:sp>
    </p:spTree>
    <p:extLst>
      <p:ext uri="{BB962C8B-B14F-4D97-AF65-F5344CB8AC3E}">
        <p14:creationId xmlns:p14="http://schemas.microsoft.com/office/powerpoint/2010/main" val="188278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0819E9F-67D7-4858-9F21-70BCD2C41235}" type="datetimeFigureOut">
              <a:rPr lang="en-US" smtClean="0"/>
              <a:t>3/1/2022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80404596-6219-4094-B3D3-94E0EB4254B4}" type="slidenum">
              <a:rPr lang="en-US" smtClean="0"/>
              <a:t>‹#›</a:t>
            </a:fld>
            <a:endParaRPr lang="en-US"/>
          </a:p>
        </p:txBody>
      </p:sp>
    </p:spTree>
    <p:extLst>
      <p:ext uri="{BB962C8B-B14F-4D97-AF65-F5344CB8AC3E}">
        <p14:creationId xmlns:p14="http://schemas.microsoft.com/office/powerpoint/2010/main" val="1344497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63657DC-A4F4-44B2-B308-D3EC90FD0AA9}"/>
              </a:ext>
            </a:extLst>
          </p:cNvPr>
          <p:cNvPicPr>
            <a:picLocks noChangeAspect="1"/>
          </p:cNvPicPr>
          <p:nvPr/>
        </p:nvPicPr>
        <p:blipFill>
          <a:blip r:embed="rId2"/>
          <a:stretch>
            <a:fillRect/>
          </a:stretch>
        </p:blipFill>
        <p:spPr>
          <a:xfrm>
            <a:off x="33832800" y="-2183130"/>
            <a:ext cx="11430000" cy="8572500"/>
          </a:xfrm>
          <a:prstGeom prst="rect">
            <a:avLst/>
          </a:prstGeom>
        </p:spPr>
      </p:pic>
      <p:pic>
        <p:nvPicPr>
          <p:cNvPr id="8" name="Picture 7">
            <a:extLst>
              <a:ext uri="{FF2B5EF4-FFF2-40B4-BE49-F238E27FC236}">
                <a16:creationId xmlns:a16="http://schemas.microsoft.com/office/drawing/2014/main" id="{1074A44C-0BBA-4C26-8A30-7F4DF51B589E}"/>
              </a:ext>
            </a:extLst>
          </p:cNvPr>
          <p:cNvPicPr>
            <a:picLocks noChangeAspect="1"/>
          </p:cNvPicPr>
          <p:nvPr/>
        </p:nvPicPr>
        <p:blipFill>
          <a:blip r:embed="rId3"/>
          <a:stretch>
            <a:fillRect/>
          </a:stretch>
        </p:blipFill>
        <p:spPr>
          <a:xfrm>
            <a:off x="248253" y="99301"/>
            <a:ext cx="5623560" cy="5623560"/>
          </a:xfrm>
          <a:prstGeom prst="rect">
            <a:avLst/>
          </a:prstGeom>
        </p:spPr>
      </p:pic>
      <p:sp>
        <p:nvSpPr>
          <p:cNvPr id="10" name="TextBox 9">
            <a:extLst>
              <a:ext uri="{FF2B5EF4-FFF2-40B4-BE49-F238E27FC236}">
                <a16:creationId xmlns:a16="http://schemas.microsoft.com/office/drawing/2014/main" id="{B02829F3-2CA3-439E-A8D8-5469F6D339EA}"/>
              </a:ext>
            </a:extLst>
          </p:cNvPr>
          <p:cNvSpPr txBox="1"/>
          <p:nvPr/>
        </p:nvSpPr>
        <p:spPr>
          <a:xfrm>
            <a:off x="7269480" y="548640"/>
            <a:ext cx="27889200" cy="2339102"/>
          </a:xfrm>
          <a:prstGeom prst="rect">
            <a:avLst/>
          </a:prstGeom>
          <a:noFill/>
        </p:spPr>
        <p:txBody>
          <a:bodyPr wrap="square" lIns="91440" tIns="45720" rIns="91440" bIns="45720" rtlCol="0" anchor="t">
            <a:spAutoFit/>
          </a:bodyPr>
          <a:lstStyle/>
          <a:p>
            <a:pPr algn="ctr"/>
            <a:r>
              <a:rPr lang="en-US" sz="10200">
                <a:latin typeface="Times New Roman" panose="02020603050405020304" pitchFamily="18" charset="0"/>
                <a:cs typeface="Times New Roman" panose="02020603050405020304" pitchFamily="18" charset="0"/>
              </a:rPr>
              <a:t>PREPARING FOR THE NEXT PANDEMIC </a:t>
            </a:r>
          </a:p>
          <a:p>
            <a:pPr algn="ctr"/>
            <a:r>
              <a:rPr lang="en-US" sz="4400">
                <a:latin typeface="Times New Roman"/>
                <a:cs typeface="Times New Roman"/>
              </a:rPr>
              <a:t>By: Joseph Grzywacz, </a:t>
            </a:r>
            <a:r>
              <a:rPr lang="en-US" sz="4400" u="sng">
                <a:latin typeface="Times New Roman"/>
                <a:cs typeface="Times New Roman"/>
              </a:rPr>
              <a:t>Anisa Gonzalez, Alexander Sarmiento, Audrey Brenner, Fiona Giardino and Ellie Giardino</a:t>
            </a:r>
            <a:r>
              <a:rPr lang="en-US" sz="4400">
                <a:latin typeface="Times New Roman"/>
                <a:cs typeface="Times New Roman"/>
              </a:rPr>
              <a:t> </a:t>
            </a:r>
            <a:endParaRPr lang="en-US" sz="44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88C5BC3D-EE31-47F5-9132-A4FD14389473}"/>
              </a:ext>
            </a:extLst>
          </p:cNvPr>
          <p:cNvSpPr txBox="1"/>
          <p:nvPr/>
        </p:nvSpPr>
        <p:spPr>
          <a:xfrm>
            <a:off x="675705" y="5623560"/>
            <a:ext cx="10607040" cy="11541621"/>
          </a:xfrm>
          <a:prstGeom prst="rect">
            <a:avLst/>
          </a:prstGeom>
          <a:noFill/>
        </p:spPr>
        <p:txBody>
          <a:bodyPr wrap="square" lIns="91440" tIns="45720" rIns="91440" bIns="45720" rtlCol="0" anchor="t">
            <a:spAutoFit/>
          </a:bodyPr>
          <a:lstStyle/>
          <a:p>
            <a:pPr algn="ctr"/>
            <a:r>
              <a:rPr lang="en-US" sz="6000">
                <a:latin typeface="Times New Roman" panose="02020603050405020304" pitchFamily="18" charset="0"/>
                <a:cs typeface="Times New Roman" panose="02020603050405020304" pitchFamily="18" charset="0"/>
              </a:rPr>
              <a:t>Introduction </a:t>
            </a:r>
          </a:p>
          <a:p>
            <a:r>
              <a:rPr lang="en-US" sz="3800">
                <a:latin typeface="Times New Roman"/>
                <a:cs typeface="Times New Roman"/>
              </a:rPr>
              <a:t>This project is in collaboration with the National Center for Farmworker Health and the U.S Centers for Disease Control. The purpose of this project is to help prepare organizations and agencies serving the farmworker community for the next pandemic by creating new policies to help solve prevalent problems for Community Health Care workers such as updated communication resources to allow easy spread of new information on the pandemic. This project is specifically evaluating the farmworker community in efforts to minimize the high level of disease spread in the community as well as trying to decrease the death rate of farmworkers. This project started with a Literature Matrix to gain relevant background information to provide a clear understanding of problems that are occurring in these organizations that are affecting the successes of the Community Health Workers.</a:t>
            </a:r>
          </a:p>
        </p:txBody>
      </p:sp>
      <p:sp>
        <p:nvSpPr>
          <p:cNvPr id="16" name="TextBox 15">
            <a:extLst>
              <a:ext uri="{FF2B5EF4-FFF2-40B4-BE49-F238E27FC236}">
                <a16:creationId xmlns:a16="http://schemas.microsoft.com/office/drawing/2014/main" id="{5A974BE6-4B2B-4701-A1F8-A10EE6C3D478}"/>
              </a:ext>
            </a:extLst>
          </p:cNvPr>
          <p:cNvSpPr txBox="1"/>
          <p:nvPr/>
        </p:nvSpPr>
        <p:spPr>
          <a:xfrm>
            <a:off x="551497" y="22582465"/>
            <a:ext cx="10144125" cy="10372070"/>
          </a:xfrm>
          <a:prstGeom prst="rect">
            <a:avLst/>
          </a:prstGeom>
          <a:noFill/>
        </p:spPr>
        <p:txBody>
          <a:bodyPr wrap="square" lIns="91440" tIns="45720" rIns="91440" bIns="45720" rtlCol="0" anchor="t">
            <a:spAutoFit/>
          </a:bodyPr>
          <a:lstStyle/>
          <a:p>
            <a:pPr algn="ctr"/>
            <a:r>
              <a:rPr lang="en-US" sz="6000">
                <a:latin typeface="Times New Roman"/>
                <a:cs typeface="Times New Roman"/>
              </a:rPr>
              <a:t>Background</a:t>
            </a:r>
            <a:endParaRPr lang="en-US" sz="2800">
              <a:latin typeface="Times New Roman"/>
              <a:cs typeface="Times New Roman"/>
            </a:endParaRPr>
          </a:p>
          <a:p>
            <a:pPr algn="ctr"/>
            <a:r>
              <a:rPr lang="en-US" sz="3800">
                <a:latin typeface="Times New Roman"/>
                <a:cs typeface="Times New Roman"/>
              </a:rPr>
              <a:t>During the recent pandemic and years prior to this pandemic Community Health Workers have been a second line of help to the medical staff of clinics and hospitals. The recent pandemic has recently highlighted the lack of resources that are being provided to these workers that do not allow them to serve to their best ability. “Community health workers for pandemic response: a rapid evidence synthesis,”  through a rapid evidence synthesis the authors concluded, “Lack of funding for drug and equipment supplies was common.”( Bhaumik et al.,2020). Community Health Workers are expected to aid their community but are not provided the proper funding for these workers to perform to the best of their abilities. </a:t>
            </a:r>
          </a:p>
          <a:p>
            <a:pPr algn="ctr"/>
            <a:r>
              <a:rPr lang="en-US" sz="3800">
                <a:latin typeface="Times New Roman"/>
                <a:cs typeface="Times New Roman"/>
              </a:rPr>
              <a:t>SHORTER read in few seconds</a:t>
            </a:r>
          </a:p>
        </p:txBody>
      </p:sp>
      <p:graphicFrame>
        <p:nvGraphicFramePr>
          <p:cNvPr id="18" name="Diagram 17">
            <a:extLst>
              <a:ext uri="{FF2B5EF4-FFF2-40B4-BE49-F238E27FC236}">
                <a16:creationId xmlns:a16="http://schemas.microsoft.com/office/drawing/2014/main" id="{20117599-D0AD-4F5D-8C7B-2B90ECA7F66D}"/>
              </a:ext>
            </a:extLst>
          </p:cNvPr>
          <p:cNvGraphicFramePr/>
          <p:nvPr>
            <p:extLst>
              <p:ext uri="{D42A27DB-BD31-4B8C-83A1-F6EECF244321}">
                <p14:modId xmlns:p14="http://schemas.microsoft.com/office/powerpoint/2010/main" val="46186207"/>
              </p:ext>
            </p:extLst>
          </p:nvPr>
        </p:nvGraphicFramePr>
        <p:xfrm>
          <a:off x="3070978" y="-207827"/>
          <a:ext cx="26069803" cy="184733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2" name="TextBox 21">
            <a:extLst>
              <a:ext uri="{FF2B5EF4-FFF2-40B4-BE49-F238E27FC236}">
                <a16:creationId xmlns:a16="http://schemas.microsoft.com/office/drawing/2014/main" id="{3BB40AEA-1CDF-47C4-ACAB-F6AA64943462}"/>
              </a:ext>
            </a:extLst>
          </p:cNvPr>
          <p:cNvSpPr txBox="1"/>
          <p:nvPr/>
        </p:nvSpPr>
        <p:spPr>
          <a:xfrm>
            <a:off x="12705401" y="5867924"/>
            <a:ext cx="11430000" cy="1107996"/>
          </a:xfrm>
          <a:prstGeom prst="rect">
            <a:avLst/>
          </a:prstGeom>
          <a:noFill/>
        </p:spPr>
        <p:txBody>
          <a:bodyPr wrap="square" rtlCol="0">
            <a:spAutoFit/>
          </a:bodyPr>
          <a:lstStyle/>
          <a:p>
            <a:pPr algn="ctr"/>
            <a:r>
              <a:rPr lang="en-US" sz="6600">
                <a:latin typeface="Times New Roman" panose="02020603050405020304" pitchFamily="18" charset="0"/>
                <a:cs typeface="Times New Roman" panose="02020603050405020304" pitchFamily="18" charset="0"/>
              </a:rPr>
              <a:t>Methods </a:t>
            </a:r>
          </a:p>
        </p:txBody>
      </p:sp>
      <p:sp>
        <p:nvSpPr>
          <p:cNvPr id="3" name="TextBox 2">
            <a:extLst>
              <a:ext uri="{FF2B5EF4-FFF2-40B4-BE49-F238E27FC236}">
                <a16:creationId xmlns:a16="http://schemas.microsoft.com/office/drawing/2014/main" id="{D7D5A814-E757-4E28-8CEE-032A7B31C135}"/>
              </a:ext>
            </a:extLst>
          </p:cNvPr>
          <p:cNvSpPr txBox="1"/>
          <p:nvPr/>
        </p:nvSpPr>
        <p:spPr>
          <a:xfrm>
            <a:off x="12970872" y="20134735"/>
            <a:ext cx="14006946" cy="15542716"/>
          </a:xfrm>
          <a:prstGeom prst="rect">
            <a:avLst/>
          </a:prstGeom>
          <a:noFill/>
        </p:spPr>
        <p:txBody>
          <a:bodyPr wrap="square" lIns="91440" tIns="45720" rIns="91440" bIns="45720" rtlCol="0" anchor="t">
            <a:spAutoFit/>
          </a:bodyPr>
          <a:lstStyle/>
          <a:p>
            <a:pPr algn="ctr"/>
            <a:r>
              <a:rPr lang="en-US" sz="6000">
                <a:latin typeface="Times New Roman"/>
                <a:cs typeface="Times New Roman"/>
              </a:rPr>
              <a:t>Results </a:t>
            </a:r>
            <a:endParaRPr lang="en-US" sz="6000">
              <a:latin typeface="Times New Roman" panose="02020603050405020304" pitchFamily="18" charset="0"/>
              <a:cs typeface="Times New Roman" panose="02020603050405020304" pitchFamily="18" charset="0"/>
            </a:endParaRPr>
          </a:p>
          <a:p>
            <a:r>
              <a:rPr lang="en-US" sz="4000">
                <a:latin typeface="Times New Roman"/>
                <a:cs typeface="Times New Roman"/>
              </a:rPr>
              <a:t>As the experiment is still occurring, I can not provide direct results, but I can infer through the literature reviews that I have done,  the interviews conducted by our research team will discover a common theme of not enough resources being provided to the farmworker community as well as lack of funding that has resulted in the ignorance of the farm worker community. Through reading these articles another main concern appeared; the lack of up-to-date information being provided to them. Community Health Workers were not being provided information when  changes in guidelines or changes in procedures from the Center of Disease Control were being created. “ lack of resources hindered pandemic response through inaccurate public health information, lack of community resources, no social support or financial support.” (Mayfield-Johnson et al. 2020)</a:t>
            </a:r>
          </a:p>
          <a:p>
            <a:endParaRPr lang="en-US" sz="4400">
              <a:latin typeface="Times New Roman" panose="02020603050405020304" pitchFamily="18" charset="0"/>
              <a:cs typeface="Times New Roman" panose="02020603050405020304" pitchFamily="18" charset="0"/>
            </a:endParaRPr>
          </a:p>
          <a:p>
            <a:endParaRPr lang="en-US" sz="4400">
              <a:latin typeface="Times New Roman" panose="02020603050405020304" pitchFamily="18" charset="0"/>
              <a:cs typeface="Times New Roman" panose="02020603050405020304" pitchFamily="18" charset="0"/>
            </a:endParaRPr>
          </a:p>
          <a:p>
            <a:r>
              <a:rPr lang="en-US" sz="4400">
                <a:latin typeface="Times New Roman"/>
                <a:cs typeface="Times New Roman"/>
              </a:rPr>
              <a:t>More results, plus in cool bullet points</a:t>
            </a:r>
            <a:endParaRPr lang="en-US" sz="4400">
              <a:latin typeface="Times New Roman" panose="02020603050405020304" pitchFamily="18" charset="0"/>
              <a:cs typeface="Times New Roman" panose="02020603050405020304" pitchFamily="18" charset="0"/>
            </a:endParaRPr>
          </a:p>
          <a:p>
            <a:endParaRPr lang="en-US" sz="4400">
              <a:latin typeface="Times New Roman" panose="02020603050405020304" pitchFamily="18" charset="0"/>
              <a:cs typeface="Times New Roman" panose="02020603050405020304" pitchFamily="18" charset="0"/>
            </a:endParaRPr>
          </a:p>
          <a:p>
            <a:r>
              <a:rPr lang="en-US" sz="4400">
                <a:latin typeface="Times New Roman"/>
                <a:cs typeface="Times New Roman"/>
              </a:rPr>
              <a:t>+image</a:t>
            </a:r>
          </a:p>
          <a:p>
            <a:endParaRPr lang="en-US" sz="4400">
              <a:latin typeface="Times New Roman" panose="02020603050405020304" pitchFamily="18" charset="0"/>
              <a:cs typeface="Times New Roman" panose="02020603050405020304" pitchFamily="18" charset="0"/>
            </a:endParaRPr>
          </a:p>
          <a:p>
            <a:endParaRPr lang="en-US" sz="4400">
              <a:latin typeface="Times New Roman" panose="02020603050405020304" pitchFamily="18" charset="0"/>
              <a:cs typeface="Times New Roman" panose="02020603050405020304" pitchFamily="18" charset="0"/>
            </a:endParaRPr>
          </a:p>
          <a:p>
            <a:endParaRPr lang="en-US" sz="44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811EBC3C-746E-4D78-98ED-032EFCA1DADC}"/>
              </a:ext>
            </a:extLst>
          </p:cNvPr>
          <p:cNvSpPr txBox="1"/>
          <p:nvPr/>
        </p:nvSpPr>
        <p:spPr>
          <a:xfrm>
            <a:off x="29315256" y="19939136"/>
            <a:ext cx="14692746" cy="5324535"/>
          </a:xfrm>
          <a:prstGeom prst="rect">
            <a:avLst/>
          </a:prstGeom>
          <a:noFill/>
        </p:spPr>
        <p:txBody>
          <a:bodyPr wrap="square" rtlCol="0">
            <a:spAutoFit/>
          </a:bodyPr>
          <a:lstStyle/>
          <a:p>
            <a:pPr algn="ctr"/>
            <a:r>
              <a:rPr lang="en-US" sz="6000">
                <a:latin typeface="Times New Roman" panose="02020603050405020304" pitchFamily="18" charset="0"/>
                <a:cs typeface="Times New Roman" panose="02020603050405020304" pitchFamily="18" charset="0"/>
              </a:rPr>
              <a:t>Future Discussions</a:t>
            </a:r>
          </a:p>
          <a:p>
            <a:r>
              <a:rPr lang="en-US" sz="4000">
                <a:latin typeface="Times New Roman" panose="02020603050405020304" pitchFamily="18" charset="0"/>
                <a:cs typeface="Times New Roman" panose="02020603050405020304" pitchFamily="18" charset="0"/>
              </a:rPr>
              <a:t>For the future of this project the hope to start conducting the interviews. From the interviews we are seeking to gain insider knowledge about the training, maintenance and organization used to help the Community Health Workers. We are going to discuss specific hardship that these organization workers specifically face and what they have seen to try and improve these conflicts or discuss the lack of attempt to solve these issues.</a:t>
            </a:r>
          </a:p>
        </p:txBody>
      </p:sp>
      <p:sp>
        <p:nvSpPr>
          <p:cNvPr id="19" name="TextBox 18">
            <a:extLst>
              <a:ext uri="{FF2B5EF4-FFF2-40B4-BE49-F238E27FC236}">
                <a16:creationId xmlns:a16="http://schemas.microsoft.com/office/drawing/2014/main" id="{C7886B20-E04C-4854-A928-D146A3474FCB}"/>
              </a:ext>
            </a:extLst>
          </p:cNvPr>
          <p:cNvSpPr txBox="1"/>
          <p:nvPr/>
        </p:nvSpPr>
        <p:spPr>
          <a:xfrm>
            <a:off x="29215953" y="26036242"/>
            <a:ext cx="14657743" cy="6278642"/>
          </a:xfrm>
          <a:prstGeom prst="rect">
            <a:avLst/>
          </a:prstGeom>
          <a:noFill/>
        </p:spPr>
        <p:txBody>
          <a:bodyPr wrap="square" rtlCol="0">
            <a:spAutoFit/>
          </a:bodyPr>
          <a:lstStyle/>
          <a:p>
            <a:pPr algn="ctr"/>
            <a:r>
              <a:rPr lang="en-US" sz="6000">
                <a:latin typeface="Times New Roman" panose="02020603050405020304" pitchFamily="18" charset="0"/>
                <a:cs typeface="Times New Roman" panose="02020603050405020304" pitchFamily="18" charset="0"/>
              </a:rPr>
              <a:t>References</a:t>
            </a:r>
          </a:p>
          <a:p>
            <a:r>
              <a:rPr lang="en-US" sz="3800" err="1">
                <a:latin typeface="Times New Roman" panose="02020603050405020304" pitchFamily="18" charset="0"/>
                <a:cs typeface="Times New Roman" panose="02020603050405020304" pitchFamily="18" charset="0"/>
              </a:rPr>
              <a:t>Bhaumik</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S;Moola</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S;Tyagi</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J;Nambiar</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D;Kakoti</a:t>
            </a:r>
            <a:r>
              <a:rPr lang="en-US" sz="3800">
                <a:latin typeface="Times New Roman" panose="02020603050405020304" pitchFamily="18" charset="0"/>
                <a:cs typeface="Times New Roman" panose="02020603050405020304" pitchFamily="18" charset="0"/>
              </a:rPr>
              <a:t> M; (2020). Community Health Workers for Pandemic Response: A Rapid Evidence Synthesis. BMJ global health. Retrieved November 7,2021</a:t>
            </a:r>
          </a:p>
          <a:p>
            <a:r>
              <a:rPr lang="en-US" sz="3800">
                <a:latin typeface="Times New Roman" panose="02020603050405020304" pitchFamily="18" charset="0"/>
                <a:cs typeface="Times New Roman" panose="02020603050405020304" pitchFamily="18" charset="0"/>
              </a:rPr>
              <a:t>Mayfield-Johnson </a:t>
            </a:r>
            <a:r>
              <a:rPr lang="en-US" sz="3800" err="1">
                <a:latin typeface="Times New Roman" panose="02020603050405020304" pitchFamily="18" charset="0"/>
                <a:cs typeface="Times New Roman" panose="02020603050405020304" pitchFamily="18" charset="0"/>
              </a:rPr>
              <a:t>S;Smith</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DO;Crosby</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SA;Haywood</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CG;Castillo</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J;Bryant-Williams</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D;Jay</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K;Seguinot</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M;Smith</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T;Moore</a:t>
            </a:r>
            <a:r>
              <a:rPr lang="en-US" sz="3800">
                <a:latin typeface="Times New Roman" panose="02020603050405020304" pitchFamily="18" charset="0"/>
                <a:cs typeface="Times New Roman" panose="02020603050405020304" pitchFamily="18" charset="0"/>
              </a:rPr>
              <a:t> </a:t>
            </a:r>
            <a:r>
              <a:rPr lang="en-US" sz="3800" err="1">
                <a:latin typeface="Times New Roman" panose="02020603050405020304" pitchFamily="18" charset="0"/>
                <a:cs typeface="Times New Roman" panose="02020603050405020304" pitchFamily="18" charset="0"/>
              </a:rPr>
              <a:t>N;Wennerstrom</a:t>
            </a:r>
            <a:r>
              <a:rPr lang="en-US" sz="3800">
                <a:latin typeface="Times New Roman" panose="02020603050405020304" pitchFamily="18" charset="0"/>
                <a:cs typeface="Times New Roman" panose="02020603050405020304" pitchFamily="18" charset="0"/>
              </a:rPr>
              <a:t> A; (2020). Insights on COVID-19 from Community Health Worker State leaders. The Journal of ambulatory care management. Retrieved January 27, 2022</a:t>
            </a:r>
          </a:p>
          <a:p>
            <a:endParaRPr lang="en-US" sz="380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03B8D290-23AA-4975-A05F-414FEFD6742A}"/>
              </a:ext>
            </a:extLst>
          </p:cNvPr>
          <p:cNvSpPr txBox="1"/>
          <p:nvPr/>
        </p:nvSpPr>
        <p:spPr>
          <a:xfrm>
            <a:off x="4934036" y="1826627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30" name="TextBox 29">
            <a:extLst>
              <a:ext uri="{FF2B5EF4-FFF2-40B4-BE49-F238E27FC236}">
                <a16:creationId xmlns:a16="http://schemas.microsoft.com/office/drawing/2014/main" id="{041EF004-4B72-4EFA-99AE-043246645466}"/>
              </a:ext>
            </a:extLst>
          </p:cNvPr>
          <p:cNvSpPr txBox="1"/>
          <p:nvPr/>
        </p:nvSpPr>
        <p:spPr>
          <a:xfrm>
            <a:off x="30597360" y="8578319"/>
            <a:ext cx="14262156" cy="74789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a:cs typeface="Calibri"/>
              </a:rPr>
              <a:t>Recommendations</a:t>
            </a:r>
            <a:endParaRPr lang="en-US"/>
          </a:p>
          <a:p>
            <a:pPr algn="l"/>
            <a:r>
              <a:rPr lang="en-US" sz="6000">
                <a:cs typeface="Calibri"/>
              </a:rPr>
              <a:t>1</a:t>
            </a:r>
          </a:p>
          <a:p>
            <a:r>
              <a:rPr lang="en-US" sz="6000">
                <a:cs typeface="Calibri"/>
              </a:rPr>
              <a:t>2</a:t>
            </a:r>
          </a:p>
          <a:p>
            <a:r>
              <a:rPr lang="en-US" sz="6000">
                <a:cs typeface="Calibri"/>
              </a:rPr>
              <a:t>3</a:t>
            </a:r>
          </a:p>
          <a:p>
            <a:r>
              <a:rPr lang="en-US" sz="6000">
                <a:cs typeface="Calibri"/>
              </a:rPr>
              <a:t>4</a:t>
            </a:r>
          </a:p>
          <a:p>
            <a:r>
              <a:rPr lang="en-US" sz="6000">
                <a:cs typeface="Calibri"/>
              </a:rPr>
              <a:t>5</a:t>
            </a:r>
          </a:p>
          <a:p>
            <a:pPr marL="857250" indent="-857250">
              <a:buFont typeface="Arial"/>
              <a:buChar char="•"/>
            </a:pPr>
            <a:r>
              <a:rPr lang="en-US" sz="6000">
                <a:cs typeface="Calibri"/>
              </a:rPr>
              <a:t>Plus image below and another under methods</a:t>
            </a:r>
          </a:p>
        </p:txBody>
      </p:sp>
    </p:spTree>
    <p:extLst>
      <p:ext uri="{BB962C8B-B14F-4D97-AF65-F5344CB8AC3E}">
        <p14:creationId xmlns:p14="http://schemas.microsoft.com/office/powerpoint/2010/main" val="35487650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8F880E8C57F74DBD89ECE4E3E452C9" ma:contentTypeVersion="9" ma:contentTypeDescription="Create a new document." ma:contentTypeScope="" ma:versionID="8bb5e5e9834124e20414f40737a5236c">
  <xsd:schema xmlns:xsd="http://www.w3.org/2001/XMLSchema" xmlns:xs="http://www.w3.org/2001/XMLSchema" xmlns:p="http://schemas.microsoft.com/office/2006/metadata/properties" xmlns:ns2="547a5353-245d-4e00-96b2-011a3fef5dab" targetNamespace="http://schemas.microsoft.com/office/2006/metadata/properties" ma:root="true" ma:fieldsID="d93501fd904a4ba822dca67a4dfe58ac" ns2:_="">
    <xsd:import namespace="547a5353-245d-4e00-96b2-011a3fef5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a5353-245d-4e00-96b2-011a3fef5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9826A6-4CE7-41EA-A890-2197B10B30B5}">
  <ds:schemaRefs>
    <ds:schemaRef ds:uri="547a5353-245d-4e00-96b2-011a3fef5d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842FF20-D35B-42D4-9A11-FD6DCB6E2ECE}">
  <ds:schemaRefs>
    <ds:schemaRef ds:uri="1d3c3215-f73b-436f-9e2a-61f31707d9b3"/>
    <ds:schemaRef ds:uri="29503620-6cdf-47cb-b770-f5d5d44f22d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08F26FE-6C5E-4A14-937D-B53E9D062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Anisa Gonzalez</dc:creator>
  <cp:revision>1</cp:revision>
  <dcterms:created xsi:type="dcterms:W3CDTF">2022-02-24T22:35:31Z</dcterms:created>
  <dcterms:modified xsi:type="dcterms:W3CDTF">2022-03-01T13:55:43Z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0x0101004C8F880E8C57F74DBD89ECE4E3E452C9</vt:lpwstr>
  </property>
</Properties>
</file>