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Lst>
  <p:notesMasterIdLst>
    <p:notesMasterId r:id="rId4"/>
  </p:notesMasterIdLst>
  <p:sldIdLst>
    <p:sldId id="256"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3" autoAdjust="0"/>
    <p:restoredTop sz="96238" autoAdjust="0"/>
  </p:normalViewPr>
  <p:slideViewPr>
    <p:cSldViewPr snapToGrid="0">
      <p:cViewPr>
        <p:scale>
          <a:sx n="16" d="100"/>
          <a:sy n="16" d="100"/>
        </p:scale>
        <p:origin x="102" y="7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1B41D-F99B-49ED-B30E-BF39728B94C9}" type="datetimeFigureOut">
              <a:rPr lang="en-US" smtClean="0"/>
              <a:t>2/28/2022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8561D-62B0-4FE8-B33B-40CF6CE8EE47}" type="slidenum">
              <a:rPr lang="en-US" smtClean="0"/>
              <a:t>‹#›</a:t>
            </a:fld>
            <a:endParaRPr lang="en-US"/>
          </a:p>
        </p:txBody>
      </p:sp>
    </p:spTree>
    <p:extLst>
      <p:ext uri="{BB962C8B-B14F-4D97-AF65-F5344CB8AC3E}">
        <p14:creationId xmlns:p14="http://schemas.microsoft.com/office/powerpoint/2010/main" val="349913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68561D-62B0-4FE8-B33B-40CF6CE8EE47}" type="slidenum">
              <a:rPr lang="en-US" smtClean="0"/>
              <a:t>1</a:t>
            </a:fld>
            <a:endParaRPr lang="en-US"/>
          </a:p>
        </p:txBody>
      </p:sp>
    </p:spTree>
    <p:extLst>
      <p:ext uri="{BB962C8B-B14F-4D97-AF65-F5344CB8AC3E}">
        <p14:creationId xmlns:p14="http://schemas.microsoft.com/office/powerpoint/2010/main" val="118291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0546699"/>
      </p:ext>
    </p:extLst>
  </p:cSld>
  <p:clrMapOvr>
    <a:masterClrMapping/>
  </p:clrMapOvr>
  <p:extLst>
    <p:ext uri="{DCECCB84-F9BA-43D5-87BE-67443E8EF086}">
      <p15:sldGuideLst xmlns:p15="http://schemas.microsoft.com/office/powerpoint/2012/main">
        <p15:guide id="1" orient="horz" pos="20208">
          <p15:clr>
            <a:srgbClr val="FBAE40"/>
          </p15:clr>
        </p15:guide>
        <p15:guide id="2" pos="288">
          <p15:clr>
            <a:srgbClr val="FBAE40"/>
          </p15:clr>
        </p15:guide>
        <p15:guide id="3" pos="6624">
          <p15:clr>
            <a:srgbClr val="FBAE40"/>
          </p15:clr>
        </p15:guide>
        <p15:guide id="4" pos="7200">
          <p15:clr>
            <a:srgbClr val="FBAE40"/>
          </p15:clr>
        </p15:guide>
        <p15:guide id="5" pos="13536">
          <p15:clr>
            <a:srgbClr val="FBAE40"/>
          </p15:clr>
        </p15:guide>
        <p15:guide id="6" pos="14112">
          <p15:clr>
            <a:srgbClr val="FBAE40"/>
          </p15:clr>
        </p15:guide>
        <p15:guide id="7" pos="20448">
          <p15:clr>
            <a:srgbClr val="FBAE40"/>
          </p15:clr>
        </p15:guide>
        <p15:guide id="8" pos="21024">
          <p15:clr>
            <a:srgbClr val="FBAE40"/>
          </p15:clr>
        </p15:guide>
        <p15:guide id="9" pos="27360">
          <p15:clr>
            <a:srgbClr val="FBAE40"/>
          </p15:clr>
        </p15:guide>
        <p15:guide id="10" orient="horz" pos="29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39E056-CEB4-496F-82D5-E07872C23CE6}" type="datetimeFigureOut">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668545-FDA3-4667-8C91-7AEB2942E1E6}" type="slidenum">
              <a:rPr lang="en-US" smtClean="0"/>
              <a:t>‹#›</a:t>
            </a:fld>
            <a:endParaRPr lang="en-US" dirty="0"/>
          </a:p>
        </p:txBody>
      </p:sp>
    </p:spTree>
    <p:extLst>
      <p:ext uri="{BB962C8B-B14F-4D97-AF65-F5344CB8AC3E}">
        <p14:creationId xmlns:p14="http://schemas.microsoft.com/office/powerpoint/2010/main" val="16621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3501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
        <p:nvSpPr>
          <p:cNvPr id="18" name="Rounded Rectangle 17">
            <a:extLst>
              <a:ext uri="{FF2B5EF4-FFF2-40B4-BE49-F238E27FC236}">
                <a16:creationId xmlns:a16="http://schemas.microsoft.com/office/drawing/2014/main" id="{4128F8C5-8AC2-BE40-A83F-D9C512F88994}"/>
              </a:ext>
            </a:extLst>
          </p:cNvPr>
          <p:cNvSpPr/>
          <p:nvPr/>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
        <p:nvSpPr>
          <p:cNvPr id="19" name="Rounded Rectangle 18">
            <a:extLst>
              <a:ext uri="{FF2B5EF4-FFF2-40B4-BE49-F238E27FC236}">
                <a16:creationId xmlns:a16="http://schemas.microsoft.com/office/drawing/2014/main" id="{B721DE94-4EEC-9240-AF22-5C3C7AAC4669}"/>
              </a:ext>
            </a:extLst>
          </p:cNvPr>
          <p:cNvSpPr/>
          <p:nvPr/>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
        <p:nvSpPr>
          <p:cNvPr id="20" name="Rounded Rectangle 19">
            <a:extLst>
              <a:ext uri="{FF2B5EF4-FFF2-40B4-BE49-F238E27FC236}">
                <a16:creationId xmlns:a16="http://schemas.microsoft.com/office/drawing/2014/main" id="{681182F3-81E6-0A46-A2C3-461A26B01FE5}"/>
              </a:ext>
            </a:extLst>
          </p:cNvPr>
          <p:cNvSpPr/>
          <p:nvPr/>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p:extLst>
              <p:ext uri="{D42A27DB-BD31-4B8C-83A1-F6EECF244321}">
                <p14:modId xmlns:p14="http://schemas.microsoft.com/office/powerpoint/2010/main" val="3220941807"/>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p:extLst>
              <p:ext uri="{D42A27DB-BD31-4B8C-83A1-F6EECF244321}">
                <p14:modId xmlns:p14="http://schemas.microsoft.com/office/powerpoint/2010/main" val="411640825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https://www.posterpresentations.com/helpdesk.html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52147436"/>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
        <p:nvSpPr>
          <p:cNvPr id="18" name="Rounded Rectangle 17">
            <a:extLst>
              <a:ext uri="{FF2B5EF4-FFF2-40B4-BE49-F238E27FC236}">
                <a16:creationId xmlns:a16="http://schemas.microsoft.com/office/drawing/2014/main" id="{4128F8C5-8AC2-BE40-A83F-D9C512F88994}"/>
              </a:ext>
            </a:extLst>
          </p:cNvPr>
          <p:cNvSpPr/>
          <p:nvPr/>
        </p:nvSpPr>
        <p:spPr>
          <a:xfrm>
            <a:off x="11222182" y="4643562"/>
            <a:ext cx="32211817"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Tree>
    <p:extLst>
      <p:ext uri="{BB962C8B-B14F-4D97-AF65-F5344CB8AC3E}">
        <p14:creationId xmlns:p14="http://schemas.microsoft.com/office/powerpoint/2010/main" val="3048657809"/>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Image result for fsu logo">
            <a:extLst>
              <a:ext uri="{FF2B5EF4-FFF2-40B4-BE49-F238E27FC236}">
                <a16:creationId xmlns:a16="http://schemas.microsoft.com/office/drawing/2014/main" id="{8B334357-536B-4E0A-89CC-F3EDD2105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17" y="686341"/>
            <a:ext cx="2729451" cy="2729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rop logo">
            <a:extLst>
              <a:ext uri="{FF2B5EF4-FFF2-40B4-BE49-F238E27FC236}">
                <a16:creationId xmlns:a16="http://schemas.microsoft.com/office/drawing/2014/main" id="{A5F8E956-571E-4D32-8099-F0552FB2F0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800" r="94400">
                        <a14:foregroundMark x1="53603" y1="55556" x2="58800" y2="55556"/>
                        <a14:foregroundMark x1="58800" y1="55556" x2="79200" y2="53889"/>
                        <a14:foregroundMark x1="54403" y1="38889" x2="64800" y2="38889"/>
                        <a14:foregroundMark x1="89732" y1="38889" x2="94400" y2="38889"/>
                        <a14:foregroundMark x1="76800" y1="38889" x2="83466" y2="38889"/>
                        <a14:foregroundMark x1="19827" y1="66845" x2="20140" y2="66609"/>
                        <a14:foregroundMark x1="6800" y1="76667" x2="18638" y2="67742"/>
                        <a14:foregroundMark x1="64800" y1="47778" x2="70400" y2="31111"/>
                        <a14:foregroundMark x1="66800" y1="41111" x2="68400" y2="43889"/>
                        <a14:foregroundMark x1="68400" y1="43889" x2="68400" y2="44444"/>
                        <a14:foregroundMark x1="68000" y1="45000" x2="69200" y2="46667"/>
                        <a14:foregroundMark x1="68000" y1="43333" x2="68800" y2="47778"/>
                        <a14:foregroundMark x1="66400" y1="32222" x2="66800" y2="40000"/>
                        <a14:foregroundMark x1="66000" y1="37778" x2="67600" y2="46111"/>
                        <a14:foregroundMark x1="67600" y1="46111" x2="68400" y2="47778"/>
                        <a14:foregroundMark x1="66800" y1="36667" x2="68800" y2="44444"/>
                        <a14:foregroundMark x1="68800" y1="44444" x2="68800" y2="44444"/>
                        <a14:foregroundMark x1="39600" y1="37222" x2="41787" y2="37222"/>
                        <a14:backgroundMark x1="74125" y1="62066" x2="80000" y2="67778"/>
                        <a14:backgroundMark x1="44800" y1="52222" x2="46000" y2="53889"/>
                        <a14:backgroundMark x1="46800" y1="54444" x2="46800" y2="57222"/>
                        <a14:backgroundMark x1="48800" y1="34444" x2="48400" y2="40556"/>
                        <a14:backgroundMark x1="47600" y1="37222" x2="47600" y2="40000"/>
                        <a14:backgroundMark x1="23600" y1="67778" x2="20400" y2="67222"/>
                        <a14:backgroundMark x1="20000" y1="67222" x2="18400" y2="67222"/>
                        <a14:backgroundMark x1="85200" y1="43333" x2="85200" y2="43333"/>
                        <a14:backgroundMark x1="86400" y1="42778" x2="86800" y2="42778"/>
                        <a14:backgroundMark x1="86400" y1="40556" x2="86400" y2="40556"/>
                        <a14:backgroundMark x1="86000" y1="40000" x2="86000" y2="40000"/>
                        <a14:backgroundMark x1="86000" y1="39444" x2="86000" y2="39444"/>
                        <a14:backgroundMark x1="84400" y1="39444" x2="84400" y2="39444"/>
                        <a14:backgroundMark x1="84000" y1="39444" x2="84000" y2="39444"/>
                        <a14:backgroundMark x1="83200" y1="39444" x2="89200" y2="40000"/>
                        <a14:backgroundMark x1="82400" y1="39444" x2="82400" y2="39444"/>
                      </a14:backgroundRemoval>
                    </a14:imgEffect>
                  </a14:imgLayer>
                </a14:imgProps>
              </a:ext>
              <a:ext uri="{28A0092B-C50C-407E-A947-70E740481C1C}">
                <a14:useLocalDpi xmlns:a14="http://schemas.microsoft.com/office/drawing/2010/main" val="0"/>
              </a:ext>
            </a:extLst>
          </a:blip>
          <a:srcRect/>
          <a:stretch>
            <a:fillRect/>
          </a:stretch>
        </p:blipFill>
        <p:spPr bwMode="auto">
          <a:xfrm>
            <a:off x="39189706" y="357604"/>
            <a:ext cx="3790904" cy="2729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5ADD86-DC8D-4517-94D3-FA3BAF4A8DE1}"/>
              </a:ext>
            </a:extLst>
          </p:cNvPr>
          <p:cNvSpPr txBox="1"/>
          <p:nvPr/>
        </p:nvSpPr>
        <p:spPr>
          <a:xfrm>
            <a:off x="910590" y="4791562"/>
            <a:ext cx="9064683" cy="1107996"/>
          </a:xfrm>
          <a:prstGeom prst="rect">
            <a:avLst/>
          </a:prstGeom>
          <a:noFill/>
        </p:spPr>
        <p:txBody>
          <a:bodyPr wrap="square" rtlCol="0">
            <a:spAutoFit/>
          </a:bodyPr>
          <a:lstStyle/>
          <a:p>
            <a:pPr algn="ctr"/>
            <a:r>
              <a:rPr lang="en-US" sz="6600" b="1" dirty="0">
                <a:solidFill>
                  <a:schemeClr val="accent1"/>
                </a:solidFill>
                <a:latin typeface="Times New Roman" panose="02020603050405020304" pitchFamily="18" charset="0"/>
                <a:cs typeface="Times New Roman" panose="02020603050405020304" pitchFamily="18" charset="0"/>
              </a:rPr>
              <a:t>Introduction</a:t>
            </a:r>
          </a:p>
        </p:txBody>
      </p:sp>
      <p:sp>
        <p:nvSpPr>
          <p:cNvPr id="7" name="TextBox 6">
            <a:extLst>
              <a:ext uri="{FF2B5EF4-FFF2-40B4-BE49-F238E27FC236}">
                <a16:creationId xmlns:a16="http://schemas.microsoft.com/office/drawing/2014/main" id="{86EE9900-A75A-4AD9-99CE-37423E15188E}"/>
              </a:ext>
            </a:extLst>
          </p:cNvPr>
          <p:cNvSpPr txBox="1"/>
          <p:nvPr/>
        </p:nvSpPr>
        <p:spPr>
          <a:xfrm>
            <a:off x="765117" y="5779244"/>
            <a:ext cx="9355628" cy="10095071"/>
          </a:xfrm>
          <a:prstGeom prst="rect">
            <a:avLst/>
          </a:prstGeom>
          <a:noFill/>
        </p:spPr>
        <p:txBody>
          <a:bodyPr wrap="square" rtlCol="0">
            <a:spAutoFit/>
          </a:bodyPr>
          <a:lstStyle/>
          <a:p>
            <a:pPr algn="just"/>
            <a:r>
              <a:rPr lang="en-US" sz="5000" spc="-100" dirty="0">
                <a:latin typeface="Times New Roman" panose="02020603050405020304" pitchFamily="18" charset="0"/>
                <a:cs typeface="Times New Roman" panose="02020603050405020304" pitchFamily="18" charset="0"/>
              </a:rPr>
              <a:t>In 2021, Bryan </a:t>
            </a:r>
            <a:r>
              <a:rPr lang="en-US" sz="5000" spc="-100" dirty="0" err="1">
                <a:latin typeface="Times New Roman" panose="02020603050405020304" pitchFamily="18" charset="0"/>
                <a:cs typeface="Times New Roman" panose="02020603050405020304" pitchFamily="18" charset="0"/>
              </a:rPr>
              <a:t>Quaife</a:t>
            </a:r>
            <a:r>
              <a:rPr lang="en-US" sz="5000" spc="-100" dirty="0">
                <a:latin typeface="Times New Roman" panose="02020603050405020304" pitchFamily="18" charset="0"/>
                <a:cs typeface="Times New Roman" panose="02020603050405020304" pitchFamily="18" charset="0"/>
              </a:rPr>
              <a:t> and Kevin Speer introduction a </a:t>
            </a:r>
            <a:r>
              <a:rPr lang="en-US" sz="5000" spc="-200" dirty="0">
                <a:latin typeface="Times New Roman" panose="02020603050405020304" pitchFamily="18" charset="0"/>
                <a:cs typeface="Times New Roman" panose="02020603050405020304" pitchFamily="18" charset="0"/>
              </a:rPr>
              <a:t>computational model for fire Vortex-Sink interactions. The impact on how fire spreads was based </a:t>
            </a:r>
            <a:r>
              <a:rPr lang="en-US" sz="5000" spc="-100" dirty="0">
                <a:latin typeface="Times New Roman" panose="02020603050405020304" pitchFamily="18" charset="0"/>
                <a:cs typeface="Times New Roman" panose="02020603050405020304" pitchFamily="18" charset="0"/>
              </a:rPr>
              <a:t>on a number of factors: Wind speed, sink strength, vorticity, ignition probability, flame out time, and state type. Xin Tong is now creating a neural network to map how the fire would </a:t>
            </a:r>
            <a:r>
              <a:rPr lang="en-US" sz="5000" spc="-150" dirty="0">
                <a:latin typeface="Times New Roman" panose="02020603050405020304" pitchFamily="18" charset="0"/>
                <a:cs typeface="Times New Roman" panose="02020603050405020304" pitchFamily="18" charset="0"/>
              </a:rPr>
              <a:t>grow and spread over time. We are training this model by applying datasets generated by the computational model</a:t>
            </a:r>
            <a:r>
              <a:rPr lang="en-US" sz="5000" spc="-1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85DAA4A4-48C9-45A2-ADF7-2F7C73ADBBC1}"/>
              </a:ext>
            </a:extLst>
          </p:cNvPr>
          <p:cNvSpPr/>
          <p:nvPr/>
        </p:nvSpPr>
        <p:spPr>
          <a:xfrm>
            <a:off x="609600" y="32220154"/>
            <a:ext cx="3390900" cy="581006"/>
          </a:xfrm>
          <a:prstGeom prst="rect">
            <a:avLst/>
          </a:prstGeom>
          <a:solidFill>
            <a:srgbClr val="F9C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D7FE9A-A5C3-4377-90B6-A151CCCC30E4}"/>
              </a:ext>
            </a:extLst>
          </p:cNvPr>
          <p:cNvSpPr txBox="1"/>
          <p:nvPr/>
        </p:nvSpPr>
        <p:spPr>
          <a:xfrm>
            <a:off x="910590" y="15839961"/>
            <a:ext cx="9511145" cy="16496824"/>
          </a:xfrm>
          <a:prstGeom prst="rect">
            <a:avLst/>
          </a:prstGeom>
          <a:noFill/>
        </p:spPr>
        <p:txBody>
          <a:bodyPr wrap="square" rtlCol="0">
            <a:spAutoFit/>
          </a:bodyPr>
          <a:lstStyle/>
          <a:p>
            <a:r>
              <a:rPr lang="en-US" sz="6600" b="1" dirty="0">
                <a:solidFill>
                  <a:schemeClr val="accent1"/>
                </a:solidFill>
                <a:latin typeface="Times New Roman" panose="02020603050405020304" pitchFamily="18" charset="0"/>
                <a:cs typeface="Times New Roman" panose="02020603050405020304" pitchFamily="18" charset="0"/>
              </a:rPr>
              <a:t>	Abstract</a:t>
            </a:r>
          </a:p>
          <a:p>
            <a:r>
              <a:rPr lang="en-US" sz="5000" spc="-100" dirty="0">
                <a:latin typeface="Times New Roman" panose="02020603050405020304" pitchFamily="18" charset="0"/>
                <a:cs typeface="Times New Roman" panose="02020603050405020304" pitchFamily="18" charset="0"/>
              </a:rPr>
              <a:t>This project uses two different neural network models to calculate how fire grows and spreads. A computational model is then applied to the neural network to create the fire spread model. The two types of neural network models that are used are a general convolutional model and a </a:t>
            </a:r>
            <a:r>
              <a:rPr lang="en-US" sz="5000" spc="-100" dirty="0" err="1">
                <a:latin typeface="Times New Roman" panose="02020603050405020304" pitchFamily="18" charset="0"/>
                <a:cs typeface="Times New Roman" panose="02020603050405020304" pitchFamily="18" charset="0"/>
              </a:rPr>
              <a:t>UNet</a:t>
            </a:r>
            <a:r>
              <a:rPr lang="en-US" sz="5000" spc="-100" dirty="0">
                <a:latin typeface="Times New Roman" panose="02020603050405020304" pitchFamily="18" charset="0"/>
                <a:cs typeface="Times New Roman" panose="02020603050405020304" pitchFamily="18" charset="0"/>
              </a:rPr>
              <a:t> model. These models were compared to each other based on their accuracy. The accuracy is measured by the level of error each model generates. It is also based on the accuracy of the calculated fire model versus the neural network generated fire model. Testing multiple models allows us to choose which model would work best for the project and provide the most accurate data on how fire spreads. </a:t>
            </a:r>
            <a:endParaRPr lang="en-US" sz="5000" dirty="0"/>
          </a:p>
        </p:txBody>
      </p:sp>
      <p:sp>
        <p:nvSpPr>
          <p:cNvPr id="3" name="TextBox 2">
            <a:extLst>
              <a:ext uri="{FF2B5EF4-FFF2-40B4-BE49-F238E27FC236}">
                <a16:creationId xmlns:a16="http://schemas.microsoft.com/office/drawing/2014/main" id="{F0A7F3A4-BFD5-406F-9D9B-B1F42EC1809F}"/>
              </a:ext>
            </a:extLst>
          </p:cNvPr>
          <p:cNvSpPr txBox="1"/>
          <p:nvPr/>
        </p:nvSpPr>
        <p:spPr>
          <a:xfrm>
            <a:off x="12559553" y="777516"/>
            <a:ext cx="18772094" cy="2677656"/>
          </a:xfrm>
          <a:prstGeom prst="rect">
            <a:avLst/>
          </a:prstGeom>
          <a:noFill/>
        </p:spPr>
        <p:txBody>
          <a:bodyPr wrap="square" rtlCol="0">
            <a:spAutoFit/>
          </a:bodyPr>
          <a:lstStyle/>
          <a:p>
            <a:r>
              <a:rPr lang="en-US" sz="9600" dirty="0"/>
              <a:t>Generating A Fire Spread Model</a:t>
            </a:r>
          </a:p>
          <a:p>
            <a:r>
              <a:rPr lang="en-US" sz="7200" dirty="0"/>
              <a:t>		Katelyn Fischer</a:t>
            </a:r>
          </a:p>
        </p:txBody>
      </p:sp>
      <p:sp>
        <p:nvSpPr>
          <p:cNvPr id="4" name="TextBox 3">
            <a:extLst>
              <a:ext uri="{FF2B5EF4-FFF2-40B4-BE49-F238E27FC236}">
                <a16:creationId xmlns:a16="http://schemas.microsoft.com/office/drawing/2014/main" id="{C1C8C606-885A-4C62-AD4F-71C633282058}"/>
              </a:ext>
            </a:extLst>
          </p:cNvPr>
          <p:cNvSpPr txBox="1"/>
          <p:nvPr/>
        </p:nvSpPr>
        <p:spPr>
          <a:xfrm>
            <a:off x="11564470" y="4791562"/>
            <a:ext cx="21084989" cy="1938992"/>
          </a:xfrm>
          <a:prstGeom prst="rect">
            <a:avLst/>
          </a:prstGeom>
          <a:noFill/>
        </p:spPr>
        <p:txBody>
          <a:bodyPr wrap="square" rtlCol="0">
            <a:spAutoFit/>
          </a:bodyPr>
          <a:lstStyle/>
          <a:p>
            <a:pPr algn="ctr"/>
            <a:r>
              <a:rPr lang="en-US" sz="6000" b="1" dirty="0">
                <a:solidFill>
                  <a:schemeClr val="accent1"/>
                </a:solidFill>
                <a:latin typeface="Times New Roman" panose="02020603050405020304" pitchFamily="18" charset="0"/>
                <a:cs typeface="Times New Roman" panose="02020603050405020304" pitchFamily="18" charset="0"/>
              </a:rPr>
              <a:t>Methods</a:t>
            </a:r>
            <a:endParaRPr lang="en-US" sz="6000" dirty="0">
              <a:latin typeface="Times New Roman" panose="02020603050405020304" pitchFamily="18" charset="0"/>
              <a:cs typeface="Times New Roman" panose="02020603050405020304" pitchFamily="18" charset="0"/>
            </a:endParaRPr>
          </a:p>
          <a:p>
            <a:pPr algn="ctr"/>
            <a:endParaRPr lang="en-US" sz="60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id="{D47B286B-692D-400D-A94F-EDECB484DD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18998" y="5899557"/>
            <a:ext cx="9291576" cy="5789367"/>
          </a:xfrm>
          <a:prstGeom prst="rect">
            <a:avLst/>
          </a:prstGeom>
        </p:spPr>
      </p:pic>
      <p:pic>
        <p:nvPicPr>
          <p:cNvPr id="10" name="Picture 9" descr="Chart, waterfall chart&#10;&#10;Description automatically generated">
            <a:extLst>
              <a:ext uri="{FF2B5EF4-FFF2-40B4-BE49-F238E27FC236}">
                <a16:creationId xmlns:a16="http://schemas.microsoft.com/office/drawing/2014/main" id="{1CA77040-D740-4E0B-AEFE-AE2DE9D3D8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10574" y="6020904"/>
            <a:ext cx="11293426" cy="5829315"/>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10CBC916-F7D9-42A3-8021-03DD1E69F9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000" y="5859609"/>
            <a:ext cx="11380759" cy="5990610"/>
          </a:xfrm>
          <a:prstGeom prst="rect">
            <a:avLst/>
          </a:prstGeom>
        </p:spPr>
      </p:pic>
      <p:sp>
        <p:nvSpPr>
          <p:cNvPr id="13" name="TextBox 12">
            <a:extLst>
              <a:ext uri="{FF2B5EF4-FFF2-40B4-BE49-F238E27FC236}">
                <a16:creationId xmlns:a16="http://schemas.microsoft.com/office/drawing/2014/main" id="{425AF11B-F66C-4F97-B22C-10E6B3DF7A5F}"/>
              </a:ext>
            </a:extLst>
          </p:cNvPr>
          <p:cNvSpPr txBox="1"/>
          <p:nvPr/>
        </p:nvSpPr>
        <p:spPr>
          <a:xfrm>
            <a:off x="11729502" y="12087269"/>
            <a:ext cx="31251108" cy="830997"/>
          </a:xfrm>
          <a:prstGeom prst="rect">
            <a:avLst/>
          </a:prstGeom>
          <a:noFill/>
        </p:spPr>
        <p:txBody>
          <a:bodyPr wrap="square" rtlCol="0">
            <a:spAutoFit/>
          </a:bodyPr>
          <a:lstStyle/>
          <a:p>
            <a:pPr algn="ctr"/>
            <a:r>
              <a:rPr lang="en-US" sz="4800" dirty="0"/>
              <a:t>Left: General Convolutional Model	Middle: UNET Model             Right: Generated Computational Fire Model</a:t>
            </a:r>
          </a:p>
        </p:txBody>
      </p:sp>
      <p:sp>
        <p:nvSpPr>
          <p:cNvPr id="18" name="TextBox 17">
            <a:extLst>
              <a:ext uri="{FF2B5EF4-FFF2-40B4-BE49-F238E27FC236}">
                <a16:creationId xmlns:a16="http://schemas.microsoft.com/office/drawing/2014/main" id="{7C97E9E9-B45B-44C4-A3F1-CA5A2B6EB9E5}"/>
              </a:ext>
            </a:extLst>
          </p:cNvPr>
          <p:cNvSpPr txBox="1"/>
          <p:nvPr/>
        </p:nvSpPr>
        <p:spPr>
          <a:xfrm>
            <a:off x="28507765" y="13818944"/>
            <a:ext cx="14307670" cy="6027419"/>
          </a:xfrm>
          <a:prstGeom prst="rect">
            <a:avLst/>
          </a:prstGeom>
          <a:noFill/>
        </p:spPr>
        <p:txBody>
          <a:bodyPr wrap="square" rtlCol="0">
            <a:spAutoFit/>
          </a:bodyPr>
          <a:lstStyle/>
          <a:p>
            <a:pPr algn="ctr"/>
            <a:r>
              <a:rPr lang="en-US" sz="5400" b="1" dirty="0">
                <a:solidFill>
                  <a:schemeClr val="accent1"/>
                </a:solidFill>
                <a:latin typeface="Times New Roman" panose="02020603050405020304" pitchFamily="18" charset="0"/>
                <a:cs typeface="Times New Roman" panose="02020603050405020304" pitchFamily="18" charset="0"/>
              </a:rPr>
              <a:t>Conclusion</a:t>
            </a:r>
            <a:endParaRPr lang="en-US" dirty="0"/>
          </a:p>
          <a:p>
            <a:pPr marL="685800" indent="-685800">
              <a:buFont typeface="Arial" panose="020B0604020202020204" pitchFamily="34" charset="0"/>
              <a:buChar char="•"/>
            </a:pPr>
            <a:r>
              <a:rPr lang="en-US" dirty="0"/>
              <a:t>My results concluded that the </a:t>
            </a:r>
            <a:r>
              <a:rPr lang="en-US" dirty="0" err="1"/>
              <a:t>UNet</a:t>
            </a:r>
            <a:r>
              <a:rPr lang="en-US" dirty="0"/>
              <a:t> model is much better at generating the fire spread model than the general convolutional model.</a:t>
            </a:r>
          </a:p>
          <a:p>
            <a:pPr marL="685800" indent="-685800">
              <a:buFont typeface="Arial" panose="020B0604020202020204" pitchFamily="34" charset="0"/>
              <a:buChar char="•"/>
            </a:pPr>
            <a:r>
              <a:rPr lang="en-US" dirty="0"/>
              <a:t>The UNET model is clearer and is more accurate to the generated “True” model. </a:t>
            </a:r>
          </a:p>
        </p:txBody>
      </p:sp>
      <p:pic>
        <p:nvPicPr>
          <p:cNvPr id="22" name="Picture 21" descr="Graphical user interface&#10;&#10;Description automatically generated">
            <a:extLst>
              <a:ext uri="{FF2B5EF4-FFF2-40B4-BE49-F238E27FC236}">
                <a16:creationId xmlns:a16="http://schemas.microsoft.com/office/drawing/2014/main" id="{126D8019-8F25-4C28-8CF8-EB440392C1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64470" y="19103390"/>
            <a:ext cx="16477273" cy="6027419"/>
          </a:xfrm>
          <a:prstGeom prst="rect">
            <a:avLst/>
          </a:prstGeom>
        </p:spPr>
      </p:pic>
      <p:sp>
        <p:nvSpPr>
          <p:cNvPr id="23" name="TextBox 22">
            <a:extLst>
              <a:ext uri="{FF2B5EF4-FFF2-40B4-BE49-F238E27FC236}">
                <a16:creationId xmlns:a16="http://schemas.microsoft.com/office/drawing/2014/main" id="{33F0F45B-A8A0-4A9B-A5ED-6DE4816DE16B}"/>
              </a:ext>
            </a:extLst>
          </p:cNvPr>
          <p:cNvSpPr txBox="1"/>
          <p:nvPr/>
        </p:nvSpPr>
        <p:spPr>
          <a:xfrm>
            <a:off x="12005645" y="17794940"/>
            <a:ext cx="15594922" cy="1866345"/>
          </a:xfrm>
          <a:prstGeom prst="rect">
            <a:avLst/>
          </a:prstGeom>
          <a:noFill/>
        </p:spPr>
        <p:txBody>
          <a:bodyPr wrap="square" rtlCol="0">
            <a:spAutoFit/>
          </a:bodyPr>
          <a:lstStyle/>
          <a:p>
            <a:pPr algn="ctr"/>
            <a:r>
              <a:rPr lang="en-US" sz="6000" b="1" dirty="0">
                <a:solidFill>
                  <a:schemeClr val="accent1"/>
                </a:solidFill>
                <a:latin typeface="Times New Roman" panose="02020603050405020304" pitchFamily="18" charset="0"/>
                <a:cs typeface="Times New Roman" panose="02020603050405020304" pitchFamily="18" charset="0"/>
              </a:rPr>
              <a:t>Results</a:t>
            </a:r>
            <a:endParaRPr lang="en-US" dirty="0"/>
          </a:p>
          <a:p>
            <a:endParaRPr lang="en-US" dirty="0"/>
          </a:p>
        </p:txBody>
      </p:sp>
      <p:sp>
        <p:nvSpPr>
          <p:cNvPr id="26" name="TextBox 25">
            <a:extLst>
              <a:ext uri="{FF2B5EF4-FFF2-40B4-BE49-F238E27FC236}">
                <a16:creationId xmlns:a16="http://schemas.microsoft.com/office/drawing/2014/main" id="{EF1A7101-85B9-44F1-A7F1-1E334DF0CC9A}"/>
              </a:ext>
            </a:extLst>
          </p:cNvPr>
          <p:cNvSpPr txBox="1"/>
          <p:nvPr/>
        </p:nvSpPr>
        <p:spPr>
          <a:xfrm>
            <a:off x="11352627" y="13818944"/>
            <a:ext cx="16854148" cy="3495059"/>
          </a:xfrm>
          <a:prstGeom prst="rect">
            <a:avLst/>
          </a:prstGeom>
          <a:noFill/>
        </p:spPr>
        <p:txBody>
          <a:bodyPr wrap="square" rtlCol="0">
            <a:spAutoFit/>
          </a:bodyPr>
          <a:lstStyle/>
          <a:p>
            <a:pPr marL="685800" indent="-685800">
              <a:buFont typeface="Arial" panose="020B0604020202020204" pitchFamily="34" charset="0"/>
              <a:buChar char="•"/>
            </a:pPr>
            <a:r>
              <a:rPr lang="en-US" dirty="0"/>
              <a:t>The neural network models were coded in Python in Google Collaboratory. The testing and training sets were created in MATLAB and then ran through the neural network.  </a:t>
            </a:r>
          </a:p>
        </p:txBody>
      </p:sp>
      <p:sp>
        <p:nvSpPr>
          <p:cNvPr id="27" name="TextBox 26">
            <a:extLst>
              <a:ext uri="{FF2B5EF4-FFF2-40B4-BE49-F238E27FC236}">
                <a16:creationId xmlns:a16="http://schemas.microsoft.com/office/drawing/2014/main" id="{E08C1D23-BD90-49BC-8CE4-5B39AB78B0ED}"/>
              </a:ext>
            </a:extLst>
          </p:cNvPr>
          <p:cNvSpPr txBox="1"/>
          <p:nvPr/>
        </p:nvSpPr>
        <p:spPr>
          <a:xfrm>
            <a:off x="11564469" y="25688501"/>
            <a:ext cx="16036098" cy="5196423"/>
          </a:xfrm>
          <a:prstGeom prst="rect">
            <a:avLst/>
          </a:prstGeom>
          <a:noFill/>
        </p:spPr>
        <p:txBody>
          <a:bodyPr wrap="square" rtlCol="0">
            <a:spAutoFit/>
          </a:bodyPr>
          <a:lstStyle/>
          <a:p>
            <a:r>
              <a:rPr lang="en-US" dirty="0"/>
              <a:t>The results generated above were created from the neural network. The initial burn map shows the fire shape, in this case a junction30. The Truth model was generated from the computational fire model. The CNN and </a:t>
            </a:r>
            <a:r>
              <a:rPr lang="en-US" dirty="0" err="1"/>
              <a:t>UNet</a:t>
            </a:r>
            <a:r>
              <a:rPr lang="en-US" dirty="0"/>
              <a:t> models were generated from the neural network.</a:t>
            </a:r>
          </a:p>
        </p:txBody>
      </p:sp>
      <p:sp>
        <p:nvSpPr>
          <p:cNvPr id="30" name="TextBox 29">
            <a:extLst>
              <a:ext uri="{FF2B5EF4-FFF2-40B4-BE49-F238E27FC236}">
                <a16:creationId xmlns:a16="http://schemas.microsoft.com/office/drawing/2014/main" id="{71705DDB-E80D-4B27-A661-D714C47AFA28}"/>
              </a:ext>
            </a:extLst>
          </p:cNvPr>
          <p:cNvSpPr txBox="1"/>
          <p:nvPr/>
        </p:nvSpPr>
        <p:spPr>
          <a:xfrm>
            <a:off x="27789837" y="20250754"/>
            <a:ext cx="15594922" cy="1866345"/>
          </a:xfrm>
          <a:prstGeom prst="rect">
            <a:avLst/>
          </a:prstGeom>
          <a:noFill/>
        </p:spPr>
        <p:txBody>
          <a:bodyPr wrap="square" rtlCol="0">
            <a:spAutoFit/>
          </a:bodyPr>
          <a:lstStyle/>
          <a:p>
            <a:pPr algn="ctr"/>
            <a:r>
              <a:rPr lang="en-US" sz="6000" b="1" dirty="0">
                <a:solidFill>
                  <a:schemeClr val="accent1"/>
                </a:solidFill>
                <a:latin typeface="Times New Roman" panose="02020603050405020304" pitchFamily="18" charset="0"/>
                <a:cs typeface="Times New Roman" panose="02020603050405020304" pitchFamily="18" charset="0"/>
              </a:rPr>
              <a:t>Acknowledgments </a:t>
            </a:r>
            <a:endParaRPr lang="en-US" dirty="0"/>
          </a:p>
          <a:p>
            <a:endParaRPr lang="en-US" dirty="0"/>
          </a:p>
        </p:txBody>
      </p:sp>
      <p:sp>
        <p:nvSpPr>
          <p:cNvPr id="28" name="TextBox 27">
            <a:extLst>
              <a:ext uri="{FF2B5EF4-FFF2-40B4-BE49-F238E27FC236}">
                <a16:creationId xmlns:a16="http://schemas.microsoft.com/office/drawing/2014/main" id="{3EC4670A-D1E1-4E5F-9E66-896029C2E2C9}"/>
              </a:ext>
            </a:extLst>
          </p:cNvPr>
          <p:cNvSpPr txBox="1"/>
          <p:nvPr/>
        </p:nvSpPr>
        <p:spPr>
          <a:xfrm>
            <a:off x="28507766" y="21730447"/>
            <a:ext cx="14307670" cy="6047105"/>
          </a:xfrm>
          <a:prstGeom prst="rect">
            <a:avLst/>
          </a:prstGeom>
          <a:noFill/>
        </p:spPr>
        <p:txBody>
          <a:bodyPr wrap="square" rtlCol="0">
            <a:spAutoFit/>
          </a:bodyPr>
          <a:lstStyle/>
          <a:p>
            <a:r>
              <a:rPr lang="en-US" dirty="0"/>
              <a:t>I would like to thank my research mentor Dr. Xin Tong who was so patient with me throughout this entire process. She taught me everything I know about neural networking and matrices. I would also like to thank the UROP Program for enabling me to do research.</a:t>
            </a:r>
          </a:p>
        </p:txBody>
      </p:sp>
      <p:sp>
        <p:nvSpPr>
          <p:cNvPr id="33" name="TextBox 32">
            <a:extLst>
              <a:ext uri="{FF2B5EF4-FFF2-40B4-BE49-F238E27FC236}">
                <a16:creationId xmlns:a16="http://schemas.microsoft.com/office/drawing/2014/main" id="{C4C4879C-4ADC-4D82-B3E6-390674E057BE}"/>
              </a:ext>
            </a:extLst>
          </p:cNvPr>
          <p:cNvSpPr txBox="1"/>
          <p:nvPr/>
        </p:nvSpPr>
        <p:spPr>
          <a:xfrm>
            <a:off x="27600567" y="27777552"/>
            <a:ext cx="15594922" cy="1866345"/>
          </a:xfrm>
          <a:prstGeom prst="rect">
            <a:avLst/>
          </a:prstGeom>
          <a:noFill/>
        </p:spPr>
        <p:txBody>
          <a:bodyPr wrap="square" rtlCol="0">
            <a:spAutoFit/>
          </a:bodyPr>
          <a:lstStyle/>
          <a:p>
            <a:pPr algn="ctr"/>
            <a:r>
              <a:rPr lang="en-US" sz="6000" b="1" dirty="0">
                <a:solidFill>
                  <a:schemeClr val="accent1"/>
                </a:solidFill>
                <a:latin typeface="Times New Roman" panose="02020603050405020304" pitchFamily="18" charset="0"/>
                <a:cs typeface="Times New Roman" panose="02020603050405020304" pitchFamily="18" charset="0"/>
              </a:rPr>
              <a:t>References</a:t>
            </a:r>
            <a:endParaRPr lang="en-US" dirty="0"/>
          </a:p>
          <a:p>
            <a:endParaRPr lang="en-US" dirty="0"/>
          </a:p>
        </p:txBody>
      </p:sp>
      <p:sp>
        <p:nvSpPr>
          <p:cNvPr id="32" name="TextBox 31">
            <a:extLst>
              <a:ext uri="{FF2B5EF4-FFF2-40B4-BE49-F238E27FC236}">
                <a16:creationId xmlns:a16="http://schemas.microsoft.com/office/drawing/2014/main" id="{9C8BFFD6-C506-4506-ABBB-1796CBA89E52}"/>
              </a:ext>
            </a:extLst>
          </p:cNvPr>
          <p:cNvSpPr txBox="1"/>
          <p:nvPr/>
        </p:nvSpPr>
        <p:spPr>
          <a:xfrm>
            <a:off x="28507765" y="28710724"/>
            <a:ext cx="14307670" cy="5139869"/>
          </a:xfrm>
          <a:prstGeom prst="rect">
            <a:avLst/>
          </a:prstGeom>
          <a:noFill/>
        </p:spPr>
        <p:txBody>
          <a:bodyPr wrap="square" rtlCol="0">
            <a:spAutoFit/>
          </a:bodyPr>
          <a:lstStyle/>
          <a:p>
            <a:r>
              <a:rPr lang="en-US" sz="5400" dirty="0" err="1">
                <a:solidFill>
                  <a:srgbClr val="222222"/>
                </a:solidFill>
                <a:effectLst/>
                <a:ea typeface="Calibri" panose="020F0502020204030204" pitchFamily="34" charset="0"/>
                <a:cs typeface="Times New Roman" panose="02020603050405020304" pitchFamily="18" charset="0"/>
              </a:rPr>
              <a:t>Quaife</a:t>
            </a:r>
            <a:r>
              <a:rPr lang="en-US" sz="5400" dirty="0">
                <a:solidFill>
                  <a:srgbClr val="222222"/>
                </a:solidFill>
                <a:effectLst/>
                <a:ea typeface="Calibri" panose="020F0502020204030204" pitchFamily="34" charset="0"/>
                <a:cs typeface="Times New Roman" panose="02020603050405020304" pitchFamily="18" charset="0"/>
              </a:rPr>
              <a:t>, Bryan, and Kevin Speer. (2021). “A Simple Model for Wildland Fire Vortex–Sink Interactions.”</a:t>
            </a:r>
            <a:endParaRPr lang="en-US" sz="5400" dirty="0">
              <a:effectLst/>
              <a:ea typeface="Calibri" panose="020F0502020204030204" pitchFamily="34" charset="0"/>
              <a:cs typeface="Times New Roman" panose="02020603050405020304" pitchFamily="18" charset="0"/>
            </a:endParaRPr>
          </a:p>
          <a:p>
            <a:endParaRPr lang="en-US" sz="16600" dirty="0"/>
          </a:p>
        </p:txBody>
      </p:sp>
    </p:spTree>
    <p:extLst>
      <p:ext uri="{BB962C8B-B14F-4D97-AF65-F5344CB8AC3E}">
        <p14:creationId xmlns:p14="http://schemas.microsoft.com/office/powerpoint/2010/main" val="402151884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PosterPresentations.com-36x48-Template-Kensington</Template>
  <TotalTime>3549</TotalTime>
  <Words>433</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Arial Narrow</vt:lpstr>
      <vt:lpstr>Calibri</vt:lpstr>
      <vt:lpstr>Times New Roman</vt:lpstr>
      <vt:lpstr>Trebuchet MS</vt:lpstr>
      <vt:lpstr>With Guides</vt:lpstr>
      <vt:lpstr>Without Guides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Mutschler</dc:creator>
  <cp:lastModifiedBy>Katelyn Fischer</cp:lastModifiedBy>
  <cp:revision>87</cp:revision>
  <dcterms:created xsi:type="dcterms:W3CDTF">2021-02-11T13:27:27Z</dcterms:created>
  <dcterms:modified xsi:type="dcterms:W3CDTF">2022-03-01T03:02:43Z</dcterms:modified>
</cp:coreProperties>
</file>