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CCC"/>
    <a:srgbClr val="F7E4C5"/>
    <a:srgbClr val="FFFAF1"/>
    <a:srgbClr val="EDD9BA"/>
    <a:srgbClr val="F4FFC3"/>
    <a:srgbClr val="F5FFDF"/>
    <a:srgbClr val="661D65"/>
    <a:srgbClr val="FFE09D"/>
    <a:srgbClr val="F0D392"/>
    <a:srgbClr val="D3FF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56"/>
    <p:restoredTop sz="94632"/>
  </p:normalViewPr>
  <p:slideViewPr>
    <p:cSldViewPr snapToGrid="0" snapToObjects="1">
      <p:cViewPr>
        <p:scale>
          <a:sx n="15" d="100"/>
          <a:sy n="15" d="100"/>
        </p:scale>
        <p:origin x="3392" y="10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DCCC9D-AEDC-2B41-BC13-30B81EB48BE0}" type="datetimeFigureOut">
              <a:rPr lang="en-US" smtClean="0"/>
              <a:t>3/16/22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3D4AA-3B4F-E14D-AC12-2932B394F9BB}" type="slidenum">
              <a:rPr lang="en-US" smtClean="0"/>
              <a:t>‹#›</a:t>
            </a:fld>
            <a:endParaRPr lang="en-US"/>
          </a:p>
        </p:txBody>
      </p:sp>
    </p:spTree>
    <p:extLst>
      <p:ext uri="{BB962C8B-B14F-4D97-AF65-F5344CB8AC3E}">
        <p14:creationId xmlns:p14="http://schemas.microsoft.com/office/powerpoint/2010/main" val="353634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13D4AA-3B4F-E14D-AC12-2932B394F9BB}" type="slidenum">
              <a:rPr lang="en-US" smtClean="0"/>
              <a:t>1</a:t>
            </a:fld>
            <a:endParaRPr lang="en-US"/>
          </a:p>
        </p:txBody>
      </p:sp>
    </p:spTree>
    <p:extLst>
      <p:ext uri="{BB962C8B-B14F-4D97-AF65-F5344CB8AC3E}">
        <p14:creationId xmlns:p14="http://schemas.microsoft.com/office/powerpoint/2010/main" val="1836328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901833-8EB9-2445-9867-B8CA65A86373}" type="datetimeFigureOut">
              <a:rPr lang="en-US" smtClean="0"/>
              <a:t>3/16/22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3416154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901833-8EB9-2445-9867-B8CA65A86373}" type="datetimeFigureOut">
              <a:rPr lang="en-US" smtClean="0"/>
              <a:t>3/16/22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3586709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901833-8EB9-2445-9867-B8CA65A86373}" type="datetimeFigureOut">
              <a:rPr lang="en-US" smtClean="0"/>
              <a:t>3/16/22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403336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901833-8EB9-2445-9867-B8CA65A86373}" type="datetimeFigureOut">
              <a:rPr lang="en-US" smtClean="0"/>
              <a:t>3/16/22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171226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901833-8EB9-2445-9867-B8CA65A86373}" type="datetimeFigureOut">
              <a:rPr lang="en-US" smtClean="0"/>
              <a:t>3/16/22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4020802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901833-8EB9-2445-9867-B8CA65A86373}" type="datetimeFigureOut">
              <a:rPr lang="en-US" smtClean="0"/>
              <a:t>3/16/22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275376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901833-8EB9-2445-9867-B8CA65A86373}" type="datetimeFigureOut">
              <a:rPr lang="en-US" smtClean="0"/>
              <a:t>3/16/22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1126022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901833-8EB9-2445-9867-B8CA65A86373}" type="datetimeFigureOut">
              <a:rPr lang="en-US" smtClean="0"/>
              <a:t>3/16/22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334433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01833-8EB9-2445-9867-B8CA65A86373}" type="datetimeFigureOut">
              <a:rPr lang="en-US" smtClean="0"/>
              <a:t>3/16/22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185443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25901833-8EB9-2445-9867-B8CA65A86373}" type="datetimeFigureOut">
              <a:rPr lang="en-US" smtClean="0"/>
              <a:t>3/16/22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22691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25901833-8EB9-2445-9867-B8CA65A86373}" type="datetimeFigureOut">
              <a:rPr lang="en-US" smtClean="0"/>
              <a:t>3/16/22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2B604-8E60-3B41-A303-A5F0542C10F6}" type="slidenum">
              <a:rPr lang="en-US" smtClean="0"/>
              <a:t>‹#›</a:t>
            </a:fld>
            <a:endParaRPr lang="en-US"/>
          </a:p>
        </p:txBody>
      </p:sp>
    </p:spTree>
    <p:extLst>
      <p:ext uri="{BB962C8B-B14F-4D97-AF65-F5344CB8AC3E}">
        <p14:creationId xmlns:p14="http://schemas.microsoft.com/office/powerpoint/2010/main" val="2471713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C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25901833-8EB9-2445-9867-B8CA65A86373}" type="datetimeFigureOut">
              <a:rPr lang="en-US" smtClean="0"/>
              <a:t>3/16/22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F152B604-8E60-3B41-A303-A5F0542C10F6}" type="slidenum">
              <a:rPr lang="en-US" smtClean="0"/>
              <a:t>‹#›</a:t>
            </a:fld>
            <a:endParaRPr lang="en-US"/>
          </a:p>
        </p:txBody>
      </p:sp>
    </p:spTree>
    <p:extLst>
      <p:ext uri="{BB962C8B-B14F-4D97-AF65-F5344CB8AC3E}">
        <p14:creationId xmlns:p14="http://schemas.microsoft.com/office/powerpoint/2010/main" val="4146365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1D65"/>
        </a:solid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9596721F-E21A-E640-9D4B-573018E09C58}"/>
              </a:ext>
            </a:extLst>
          </p:cNvPr>
          <p:cNvPicPr>
            <a:picLocks noChangeAspect="1"/>
          </p:cNvPicPr>
          <p:nvPr/>
        </p:nvPicPr>
        <p:blipFill>
          <a:blip r:embed="rId3"/>
          <a:stretch>
            <a:fillRect/>
          </a:stretch>
        </p:blipFill>
        <p:spPr>
          <a:xfrm>
            <a:off x="36870967" y="-350076"/>
            <a:ext cx="6666245" cy="4999684"/>
          </a:xfrm>
          <a:prstGeom prst="rect">
            <a:avLst/>
          </a:prstGeom>
        </p:spPr>
      </p:pic>
      <p:pic>
        <p:nvPicPr>
          <p:cNvPr id="1028" name="Picture 4" descr="Florida State University on the App Store">
            <a:extLst>
              <a:ext uri="{FF2B5EF4-FFF2-40B4-BE49-F238E27FC236}">
                <a16:creationId xmlns:a16="http://schemas.microsoft.com/office/drawing/2014/main" id="{4ADF2DD2-C2BB-2443-B8AF-BEA334035B76}"/>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753454" y="-587817"/>
            <a:ext cx="10376466" cy="54476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96D9240-730A-8249-8E5D-7132834AB242}"/>
              </a:ext>
            </a:extLst>
          </p:cNvPr>
          <p:cNvSpPr/>
          <p:nvPr/>
        </p:nvSpPr>
        <p:spPr>
          <a:xfrm>
            <a:off x="-753454" y="3872828"/>
            <a:ext cx="44637561" cy="29918375"/>
          </a:xfrm>
          <a:prstGeom prst="rect">
            <a:avLst/>
          </a:prstGeom>
          <a:solidFill>
            <a:srgbClr val="FFEC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400" dirty="0">
              <a:solidFill>
                <a:schemeClr val="tx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4F9C763F-02A8-8941-91E2-E68417444DF7}"/>
              </a:ext>
            </a:extLst>
          </p:cNvPr>
          <p:cNvSpPr/>
          <p:nvPr/>
        </p:nvSpPr>
        <p:spPr>
          <a:xfrm>
            <a:off x="0" y="24566"/>
            <a:ext cx="43891200" cy="328938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21AFF91-233E-FF49-81DA-E6197CA238A7}"/>
              </a:ext>
            </a:extLst>
          </p:cNvPr>
          <p:cNvSpPr txBox="1"/>
          <p:nvPr/>
        </p:nvSpPr>
        <p:spPr>
          <a:xfrm>
            <a:off x="852007" y="5522421"/>
            <a:ext cx="11357316" cy="4678204"/>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The 19</a:t>
            </a:r>
            <a:r>
              <a:rPr lang="en-US" sz="4000" baseline="30000" dirty="0">
                <a:latin typeface="Times New Roman" panose="02020603050405020304" pitchFamily="18" charset="0"/>
                <a:cs typeface="Times New Roman" panose="02020603050405020304" pitchFamily="18" charset="0"/>
              </a:rPr>
              <a:t>th</a:t>
            </a:r>
            <a:r>
              <a:rPr lang="en-US" sz="4000" dirty="0">
                <a:latin typeface="Times New Roman" panose="02020603050405020304" pitchFamily="18" charset="0"/>
                <a:cs typeface="Times New Roman" panose="02020603050405020304" pitchFamily="18" charset="0"/>
              </a:rPr>
              <a:t> century introduction of colonizers and missionaries to East Africa deepened and solidified the patriarchal norms that pervaded public and private life. Prior to the Western arrival, scholars have argued “neither the domestic nor the public sphere was gendered as primarily male or female” (Hodgson, 1999). </a:t>
            </a:r>
            <a:r>
              <a:rPr lang="en-US" dirty="0"/>
              <a:t> </a:t>
            </a:r>
          </a:p>
          <a:p>
            <a:endParaRPr lang="en-US" dirty="0"/>
          </a:p>
        </p:txBody>
      </p:sp>
      <p:sp>
        <p:nvSpPr>
          <p:cNvPr id="17" name="Rectangle 16">
            <a:extLst>
              <a:ext uri="{FF2B5EF4-FFF2-40B4-BE49-F238E27FC236}">
                <a16:creationId xmlns:a16="http://schemas.microsoft.com/office/drawing/2014/main" id="{CE6AA109-3EF6-ED4D-9D71-23290D5CC669}"/>
              </a:ext>
            </a:extLst>
          </p:cNvPr>
          <p:cNvSpPr/>
          <p:nvPr/>
        </p:nvSpPr>
        <p:spPr>
          <a:xfrm>
            <a:off x="718362" y="4332771"/>
            <a:ext cx="11660639" cy="876970"/>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A75703F5-DCAA-8149-9F91-FE56C87A58E4}"/>
              </a:ext>
            </a:extLst>
          </p:cNvPr>
          <p:cNvSpPr txBox="1"/>
          <p:nvPr/>
        </p:nvSpPr>
        <p:spPr>
          <a:xfrm>
            <a:off x="4693437" y="4449203"/>
            <a:ext cx="7919972" cy="830997"/>
          </a:xfrm>
          <a:prstGeom prst="rect">
            <a:avLst/>
          </a:prstGeom>
          <a:noFill/>
        </p:spPr>
        <p:txBody>
          <a:bodyPr wrap="square" rtlCol="0">
            <a:spAutoFit/>
          </a:bodyPr>
          <a:lstStyle/>
          <a:p>
            <a:r>
              <a:rPr lang="en-US" sz="4800" dirty="0">
                <a:solidFill>
                  <a:schemeClr val="bg1"/>
                </a:solidFill>
                <a:latin typeface="Times New Roman" panose="02020603050405020304" pitchFamily="18" charset="0"/>
                <a:cs typeface="Times New Roman" panose="02020603050405020304" pitchFamily="18" charset="0"/>
              </a:rPr>
              <a:t>Background</a:t>
            </a:r>
          </a:p>
        </p:txBody>
      </p:sp>
      <p:sp>
        <p:nvSpPr>
          <p:cNvPr id="21" name="Rectangle 20">
            <a:extLst>
              <a:ext uri="{FF2B5EF4-FFF2-40B4-BE49-F238E27FC236}">
                <a16:creationId xmlns:a16="http://schemas.microsoft.com/office/drawing/2014/main" id="{0950C8D5-7CA7-EA45-B743-E56F39B83CAE}"/>
              </a:ext>
            </a:extLst>
          </p:cNvPr>
          <p:cNvSpPr/>
          <p:nvPr/>
        </p:nvSpPr>
        <p:spPr>
          <a:xfrm>
            <a:off x="718362" y="10169058"/>
            <a:ext cx="11660424" cy="1150350"/>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22" name="TextBox 21">
            <a:extLst>
              <a:ext uri="{FF2B5EF4-FFF2-40B4-BE49-F238E27FC236}">
                <a16:creationId xmlns:a16="http://schemas.microsoft.com/office/drawing/2014/main" id="{A5EC5303-A048-A442-A28D-BC25963479AE}"/>
              </a:ext>
            </a:extLst>
          </p:cNvPr>
          <p:cNvSpPr txBox="1"/>
          <p:nvPr/>
        </p:nvSpPr>
        <p:spPr>
          <a:xfrm>
            <a:off x="4443809" y="10239381"/>
            <a:ext cx="11210544" cy="830997"/>
          </a:xfrm>
          <a:prstGeom prst="rect">
            <a:avLst/>
          </a:prstGeom>
          <a:noFill/>
        </p:spPr>
        <p:txBody>
          <a:bodyPr wrap="square" rtlCol="0">
            <a:spAutoFit/>
          </a:bodyPr>
          <a:lstStyle/>
          <a:p>
            <a:r>
              <a:rPr lang="en-US" sz="4800" dirty="0">
                <a:solidFill>
                  <a:schemeClr val="bg1"/>
                </a:solidFill>
                <a:latin typeface="Times New Roman" panose="02020603050405020304" pitchFamily="18" charset="0"/>
                <a:cs typeface="Times New Roman" panose="02020603050405020304" pitchFamily="18" charset="0"/>
              </a:rPr>
              <a:t>Introduction</a:t>
            </a:r>
          </a:p>
        </p:txBody>
      </p:sp>
      <p:sp>
        <p:nvSpPr>
          <p:cNvPr id="23" name="Rectangle 22">
            <a:extLst>
              <a:ext uri="{FF2B5EF4-FFF2-40B4-BE49-F238E27FC236}">
                <a16:creationId xmlns:a16="http://schemas.microsoft.com/office/drawing/2014/main" id="{62F6FE93-C3E8-3D4B-98B0-D259BDBCAD85}"/>
              </a:ext>
            </a:extLst>
          </p:cNvPr>
          <p:cNvSpPr/>
          <p:nvPr/>
        </p:nvSpPr>
        <p:spPr>
          <a:xfrm>
            <a:off x="13417942" y="27183078"/>
            <a:ext cx="15773213" cy="1090169"/>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88F8197D-96A3-6E4B-B7CE-74C4F8262407}"/>
              </a:ext>
            </a:extLst>
          </p:cNvPr>
          <p:cNvSpPr txBox="1"/>
          <p:nvPr/>
        </p:nvSpPr>
        <p:spPr>
          <a:xfrm>
            <a:off x="18961040" y="27299408"/>
            <a:ext cx="7212139" cy="830997"/>
          </a:xfrm>
          <a:prstGeom prst="rect">
            <a:avLst/>
          </a:prstGeom>
          <a:noFill/>
        </p:spPr>
        <p:txBody>
          <a:bodyPr wrap="square" rtlCol="0">
            <a:spAutoFit/>
          </a:bodyPr>
          <a:lstStyle/>
          <a:p>
            <a:r>
              <a:rPr lang="en-US" sz="4800" dirty="0">
                <a:solidFill>
                  <a:schemeClr val="bg1"/>
                </a:solidFill>
                <a:latin typeface="Times New Roman" panose="02020603050405020304" pitchFamily="18" charset="0"/>
                <a:cs typeface="Times New Roman" panose="02020603050405020304" pitchFamily="18" charset="0"/>
              </a:rPr>
              <a:t>Methodology</a:t>
            </a:r>
          </a:p>
        </p:txBody>
      </p:sp>
      <p:sp>
        <p:nvSpPr>
          <p:cNvPr id="25" name="TextBox 24">
            <a:extLst>
              <a:ext uri="{FF2B5EF4-FFF2-40B4-BE49-F238E27FC236}">
                <a16:creationId xmlns:a16="http://schemas.microsoft.com/office/drawing/2014/main" id="{C6FB87AF-240E-9F49-9A0B-1D9ACA1CD9F5}"/>
              </a:ext>
            </a:extLst>
          </p:cNvPr>
          <p:cNvSpPr txBox="1"/>
          <p:nvPr/>
        </p:nvSpPr>
        <p:spPr>
          <a:xfrm>
            <a:off x="13713894" y="28415774"/>
            <a:ext cx="15294992" cy="3785652"/>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This research analyzes interviews (with subjects ranging in generation, educational background, and sex) conducted in Meru, Tanzania by Dr. Beth Ann Williams in 2016 and 2017. I also integrate external research to better understand the evolution of the church since colonization and its central role in the elevation of misogynistic ideals to a status of normalcy and institutional perpetuation. </a:t>
            </a:r>
            <a:endParaRPr lang="en-US" dirty="0"/>
          </a:p>
        </p:txBody>
      </p:sp>
      <p:sp>
        <p:nvSpPr>
          <p:cNvPr id="28" name="Rectangle 27">
            <a:extLst>
              <a:ext uri="{FF2B5EF4-FFF2-40B4-BE49-F238E27FC236}">
                <a16:creationId xmlns:a16="http://schemas.microsoft.com/office/drawing/2014/main" id="{6A8B90B4-7C26-5C47-AE44-4201194A088A}"/>
              </a:ext>
            </a:extLst>
          </p:cNvPr>
          <p:cNvSpPr/>
          <p:nvPr/>
        </p:nvSpPr>
        <p:spPr>
          <a:xfrm>
            <a:off x="30204921" y="27108004"/>
            <a:ext cx="13021732" cy="1232695"/>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p>
        </p:txBody>
      </p:sp>
      <p:sp>
        <p:nvSpPr>
          <p:cNvPr id="29" name="Rectangle 28">
            <a:extLst>
              <a:ext uri="{FF2B5EF4-FFF2-40B4-BE49-F238E27FC236}">
                <a16:creationId xmlns:a16="http://schemas.microsoft.com/office/drawing/2014/main" id="{302009C0-6494-6148-83A3-9C0FDDF88617}"/>
              </a:ext>
            </a:extLst>
          </p:cNvPr>
          <p:cNvSpPr/>
          <p:nvPr/>
        </p:nvSpPr>
        <p:spPr>
          <a:xfrm>
            <a:off x="820659" y="15963019"/>
            <a:ext cx="11521463" cy="830763"/>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E92C1F5D-B946-C442-9ED5-5FBE404213AA}"/>
              </a:ext>
            </a:extLst>
          </p:cNvPr>
          <p:cNvSpPr txBox="1"/>
          <p:nvPr/>
        </p:nvSpPr>
        <p:spPr>
          <a:xfrm>
            <a:off x="35424751" y="27285816"/>
            <a:ext cx="5225143" cy="830997"/>
          </a:xfrm>
          <a:prstGeom prst="rect">
            <a:avLst/>
          </a:prstGeom>
          <a:noFill/>
        </p:spPr>
        <p:txBody>
          <a:bodyPr wrap="square" rtlCol="0">
            <a:spAutoFit/>
          </a:bodyPr>
          <a:lstStyle/>
          <a:p>
            <a:r>
              <a:rPr lang="en-US" sz="4800" dirty="0">
                <a:solidFill>
                  <a:schemeClr val="bg1"/>
                </a:solidFill>
                <a:latin typeface="Times New Roman" panose="02020603050405020304" pitchFamily="18" charset="0"/>
                <a:cs typeface="Times New Roman" panose="02020603050405020304" pitchFamily="18" charset="0"/>
              </a:rPr>
              <a:t>References</a:t>
            </a:r>
          </a:p>
        </p:txBody>
      </p:sp>
      <p:sp>
        <p:nvSpPr>
          <p:cNvPr id="27" name="TextBox 26">
            <a:extLst>
              <a:ext uri="{FF2B5EF4-FFF2-40B4-BE49-F238E27FC236}">
                <a16:creationId xmlns:a16="http://schemas.microsoft.com/office/drawing/2014/main" id="{54ED9FD1-6E33-7944-93F5-8E249698C4E2}"/>
              </a:ext>
            </a:extLst>
          </p:cNvPr>
          <p:cNvSpPr txBox="1"/>
          <p:nvPr/>
        </p:nvSpPr>
        <p:spPr>
          <a:xfrm>
            <a:off x="1539097" y="15983783"/>
            <a:ext cx="11027786" cy="769441"/>
          </a:xfrm>
          <a:prstGeom prst="rect">
            <a:avLst/>
          </a:prstGeom>
          <a:noFill/>
        </p:spPr>
        <p:txBody>
          <a:bodyPr wrap="square" rtlCol="0">
            <a:spAutoFit/>
          </a:bodyPr>
          <a:lstStyle/>
          <a:p>
            <a:r>
              <a:rPr lang="en-US" sz="4400" dirty="0">
                <a:solidFill>
                  <a:schemeClr val="bg1"/>
                </a:solidFill>
                <a:latin typeface="Times New Roman" panose="02020603050405020304" pitchFamily="18" charset="0"/>
                <a:cs typeface="Times New Roman" panose="02020603050405020304" pitchFamily="18" charset="0"/>
              </a:rPr>
              <a:t>Social Struggles Rooted in Colonization</a:t>
            </a:r>
          </a:p>
        </p:txBody>
      </p:sp>
      <p:sp>
        <p:nvSpPr>
          <p:cNvPr id="30" name="TextBox 29">
            <a:extLst>
              <a:ext uri="{FF2B5EF4-FFF2-40B4-BE49-F238E27FC236}">
                <a16:creationId xmlns:a16="http://schemas.microsoft.com/office/drawing/2014/main" id="{DF9FAC42-2714-E447-BEEC-0F8AC10FE306}"/>
              </a:ext>
            </a:extLst>
          </p:cNvPr>
          <p:cNvSpPr txBox="1"/>
          <p:nvPr/>
        </p:nvSpPr>
        <p:spPr>
          <a:xfrm>
            <a:off x="1092232" y="16822775"/>
            <a:ext cx="10671776" cy="13342114"/>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When colonizers imposed foreign economic concepts, such as taxation, they only taught men about them, creating an inherently unequal way for men and women to navigate new colonial systems as well as disrupting primarily female-run barter networks.</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Further, women’s dominance in the African ritual space had been  a central way through which women asserted a role in public life. Native male converts and missionaries perpetuated the colonial distinction of traditional African life as “uncivilized,” associating Christianity with Western material progress. </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Thus, the introduction of new sociopolitical structures and the displacement of religion from the center of society (due to new economic concerns) led to the holistic downfall of neutral gender relations as women’s traditional roles were degraded. </a:t>
            </a:r>
          </a:p>
        </p:txBody>
      </p:sp>
      <p:sp>
        <p:nvSpPr>
          <p:cNvPr id="34" name="Rectangle 33">
            <a:extLst>
              <a:ext uri="{FF2B5EF4-FFF2-40B4-BE49-F238E27FC236}">
                <a16:creationId xmlns:a16="http://schemas.microsoft.com/office/drawing/2014/main" id="{3F438E2C-A078-D349-8AB1-AB2719939EC0}"/>
              </a:ext>
            </a:extLst>
          </p:cNvPr>
          <p:cNvSpPr/>
          <p:nvPr/>
        </p:nvSpPr>
        <p:spPr>
          <a:xfrm>
            <a:off x="31794405" y="4329090"/>
            <a:ext cx="11383957" cy="832104"/>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a:t>
            </a:r>
          </a:p>
        </p:txBody>
      </p:sp>
      <p:sp>
        <p:nvSpPr>
          <p:cNvPr id="32" name="TextBox 31">
            <a:extLst>
              <a:ext uri="{FF2B5EF4-FFF2-40B4-BE49-F238E27FC236}">
                <a16:creationId xmlns:a16="http://schemas.microsoft.com/office/drawing/2014/main" id="{4895401E-EB4E-C94F-94C3-2C4E99BAAD50}"/>
              </a:ext>
            </a:extLst>
          </p:cNvPr>
          <p:cNvSpPr txBox="1"/>
          <p:nvPr/>
        </p:nvSpPr>
        <p:spPr>
          <a:xfrm>
            <a:off x="34598817" y="4414983"/>
            <a:ext cx="11210544" cy="707886"/>
          </a:xfrm>
          <a:prstGeom prst="rect">
            <a:avLst/>
          </a:prstGeom>
          <a:noFill/>
        </p:spPr>
        <p:txBody>
          <a:bodyPr wrap="square" rtlCol="0">
            <a:spAutoFit/>
          </a:bodyPr>
          <a:lstStyle/>
          <a:p>
            <a:r>
              <a:rPr lang="en-US" sz="4000" dirty="0">
                <a:solidFill>
                  <a:schemeClr val="bg1"/>
                </a:solidFill>
                <a:latin typeface="Times New Roman" panose="02020603050405020304" pitchFamily="18" charset="0"/>
                <a:cs typeface="Times New Roman" panose="02020603050405020304" pitchFamily="18" charset="0"/>
              </a:rPr>
              <a:t>Modern Structural Issues</a:t>
            </a:r>
          </a:p>
        </p:txBody>
      </p:sp>
      <p:sp>
        <p:nvSpPr>
          <p:cNvPr id="33" name="TextBox 32">
            <a:extLst>
              <a:ext uri="{FF2B5EF4-FFF2-40B4-BE49-F238E27FC236}">
                <a16:creationId xmlns:a16="http://schemas.microsoft.com/office/drawing/2014/main" id="{DC88DE0E-BA8C-C642-A9C5-5436D7107DA9}"/>
              </a:ext>
            </a:extLst>
          </p:cNvPr>
          <p:cNvSpPr txBox="1"/>
          <p:nvPr/>
        </p:nvSpPr>
        <p:spPr>
          <a:xfrm>
            <a:off x="32004926" y="5673596"/>
            <a:ext cx="11106952" cy="6247864"/>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The overwhelming consensus among interviewed  women is that the desires, livelihoods, and needs of the men take precedence over women and children. In many cases, Meru women are not allowed to own property. They face very poor employment opportunities, and struggle to get educated (though there has been more equality in the educational realm in recent years). Women expressed feeling a much stronger connection to their family than men, and many women were abandoned by their husbands. </a:t>
            </a:r>
          </a:p>
        </p:txBody>
      </p:sp>
      <p:sp>
        <p:nvSpPr>
          <p:cNvPr id="37" name="Rectangle 36">
            <a:extLst>
              <a:ext uri="{FF2B5EF4-FFF2-40B4-BE49-F238E27FC236}">
                <a16:creationId xmlns:a16="http://schemas.microsoft.com/office/drawing/2014/main" id="{4D97920A-E30D-994C-B5F1-B190623F6A81}"/>
              </a:ext>
            </a:extLst>
          </p:cNvPr>
          <p:cNvSpPr/>
          <p:nvPr/>
        </p:nvSpPr>
        <p:spPr>
          <a:xfrm>
            <a:off x="31805148" y="12641288"/>
            <a:ext cx="11421505" cy="899193"/>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Times New Roman" panose="02020603050405020304" pitchFamily="18" charset="0"/>
                <a:cs typeface="Times New Roman" panose="02020603050405020304" pitchFamily="18" charset="0"/>
              </a:rPr>
              <a:t>Alleviation Provided Through the Church</a:t>
            </a:r>
          </a:p>
        </p:txBody>
      </p:sp>
      <p:sp>
        <p:nvSpPr>
          <p:cNvPr id="35" name="TextBox 34">
            <a:extLst>
              <a:ext uri="{FF2B5EF4-FFF2-40B4-BE49-F238E27FC236}">
                <a16:creationId xmlns:a16="http://schemas.microsoft.com/office/drawing/2014/main" id="{AC11A31A-FFBB-724D-881A-398DAEBD6025}"/>
              </a:ext>
            </a:extLst>
          </p:cNvPr>
          <p:cNvSpPr txBox="1"/>
          <p:nvPr/>
        </p:nvSpPr>
        <p:spPr>
          <a:xfrm>
            <a:off x="32123083" y="13170400"/>
            <a:ext cx="11066524" cy="6863417"/>
          </a:xfrm>
          <a:prstGeom prst="rect">
            <a:avLst/>
          </a:prstGeom>
          <a:noFill/>
        </p:spPr>
        <p:txBody>
          <a:bodyPr wrap="square" rtlCol="0">
            <a:spAutoFit/>
          </a:bodyPr>
          <a:lstStyle/>
          <a:p>
            <a:endParaRPr lang="en-US"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Socialization in church and personal relationships with God are crucial to female social and emotional well-being as women navigate  dependence on men, poor employment, and an overburden of familial duties. </a:t>
            </a:r>
            <a:r>
              <a:rPr lang="en-US" sz="4000" dirty="0">
                <a:latin typeface="Times New Roman" panose="02020603050405020304" pitchFamily="18" charset="0"/>
                <a:cs typeface="Times New Roman" panose="02020603050405020304" pitchFamily="18" charset="0"/>
              </a:rPr>
              <a:t>Most churches host women’s seminars, designed to educate women on finances, family planning, and more, and some offer small amounts of loans. The church has regular prayer circles, visits sick people, and serves as a multi-dimensional center of empowerment for women and the community.</a:t>
            </a:r>
          </a:p>
        </p:txBody>
      </p:sp>
      <p:sp>
        <p:nvSpPr>
          <p:cNvPr id="39" name="Rectangle 38">
            <a:extLst>
              <a:ext uri="{FF2B5EF4-FFF2-40B4-BE49-F238E27FC236}">
                <a16:creationId xmlns:a16="http://schemas.microsoft.com/office/drawing/2014/main" id="{5E3FA91C-3ED9-364B-8463-83E0B2B81DA3}"/>
              </a:ext>
            </a:extLst>
          </p:cNvPr>
          <p:cNvSpPr/>
          <p:nvPr/>
        </p:nvSpPr>
        <p:spPr>
          <a:xfrm>
            <a:off x="31815308" y="20713361"/>
            <a:ext cx="11383956" cy="1019542"/>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Times New Roman" panose="02020603050405020304" pitchFamily="18" charset="0"/>
                <a:cs typeface="Times New Roman" panose="02020603050405020304" pitchFamily="18" charset="0"/>
              </a:rPr>
              <a:t>Imbalance within the Church</a:t>
            </a:r>
          </a:p>
        </p:txBody>
      </p:sp>
      <p:sp>
        <p:nvSpPr>
          <p:cNvPr id="36" name="TextBox 35">
            <a:extLst>
              <a:ext uri="{FF2B5EF4-FFF2-40B4-BE49-F238E27FC236}">
                <a16:creationId xmlns:a16="http://schemas.microsoft.com/office/drawing/2014/main" id="{57BA7C11-E56F-A94A-8B97-2EE64DD6DE79}"/>
              </a:ext>
            </a:extLst>
          </p:cNvPr>
          <p:cNvSpPr txBox="1"/>
          <p:nvPr/>
        </p:nvSpPr>
        <p:spPr>
          <a:xfrm>
            <a:off x="32123083" y="21916541"/>
            <a:ext cx="10715738"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Despite constituting the majority of the members of the congregation, women face societal stigma and strong church resistance in attempting to become pastors. In this way, the church sustains historic and colonial patriarchal ideals. </a:t>
            </a:r>
          </a:p>
        </p:txBody>
      </p:sp>
      <p:pic>
        <p:nvPicPr>
          <p:cNvPr id="1030" name="Picture 6">
            <a:extLst>
              <a:ext uri="{FF2B5EF4-FFF2-40B4-BE49-F238E27FC236}">
                <a16:creationId xmlns:a16="http://schemas.microsoft.com/office/drawing/2014/main" id="{54804E52-4AB0-5841-A484-D3FC03E9498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20395" r="-503"/>
          <a:stretch/>
        </p:blipFill>
        <p:spPr bwMode="auto">
          <a:xfrm>
            <a:off x="13897526" y="11759236"/>
            <a:ext cx="16307396" cy="953808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EE630F-2C15-7247-89DA-BB0A9038AD32}"/>
              </a:ext>
            </a:extLst>
          </p:cNvPr>
          <p:cNvSpPr txBox="1"/>
          <p:nvPr/>
        </p:nvSpPr>
        <p:spPr>
          <a:xfrm>
            <a:off x="8691074" y="973413"/>
            <a:ext cx="29346249" cy="1200329"/>
          </a:xfrm>
          <a:prstGeom prst="rect">
            <a:avLst/>
          </a:prstGeom>
          <a:noFill/>
        </p:spPr>
        <p:txBody>
          <a:bodyPr wrap="square" rtlCol="0">
            <a:spAutoFit/>
          </a:bodyPr>
          <a:lstStyle/>
          <a:p>
            <a:r>
              <a:rPr lang="en-US" sz="7200" dirty="0">
                <a:solidFill>
                  <a:schemeClr val="bg1"/>
                </a:solidFill>
                <a:latin typeface="Times New Roman" panose="02020603050405020304" pitchFamily="18" charset="0"/>
                <a:cs typeface="Times New Roman" panose="02020603050405020304" pitchFamily="18" charset="0"/>
              </a:rPr>
              <a:t>Evolving Christian Womanhood and Social Change in Mt. Meru, Tanzania</a:t>
            </a:r>
          </a:p>
        </p:txBody>
      </p:sp>
      <p:sp>
        <p:nvSpPr>
          <p:cNvPr id="50" name="TextBox 49">
            <a:extLst>
              <a:ext uri="{FF2B5EF4-FFF2-40B4-BE49-F238E27FC236}">
                <a16:creationId xmlns:a16="http://schemas.microsoft.com/office/drawing/2014/main" id="{E5B5D351-7BA9-1348-BB1D-8E3395A07657}"/>
              </a:ext>
            </a:extLst>
          </p:cNvPr>
          <p:cNvSpPr txBox="1"/>
          <p:nvPr/>
        </p:nvSpPr>
        <p:spPr>
          <a:xfrm>
            <a:off x="17064316" y="2300010"/>
            <a:ext cx="9762566" cy="1446550"/>
          </a:xfrm>
          <a:prstGeom prst="rect">
            <a:avLst/>
          </a:prstGeom>
          <a:noFill/>
        </p:spPr>
        <p:txBody>
          <a:bodyPr wrap="square" rtlCol="0">
            <a:spAutoFit/>
          </a:bodyPr>
          <a:lstStyle/>
          <a:p>
            <a:pPr algn="ctr"/>
            <a:r>
              <a:rPr lang="en-US" sz="4400" u="sng" dirty="0">
                <a:solidFill>
                  <a:schemeClr val="bg1"/>
                </a:solidFill>
                <a:latin typeface="Times New Roman" panose="02020603050405020304" pitchFamily="18" charset="0"/>
                <a:cs typeface="Times New Roman" panose="02020603050405020304" pitchFamily="18" charset="0"/>
              </a:rPr>
              <a:t>Sophie Winer</a:t>
            </a:r>
          </a:p>
          <a:p>
            <a:pPr algn="ctr"/>
            <a:r>
              <a:rPr lang="en-US" sz="4400" dirty="0">
                <a:solidFill>
                  <a:schemeClr val="bg1"/>
                </a:solidFill>
                <a:latin typeface="Times New Roman" panose="02020603050405020304" pitchFamily="18" charset="0"/>
                <a:cs typeface="Times New Roman" panose="02020603050405020304" pitchFamily="18" charset="0"/>
              </a:rPr>
              <a:t>Research Mentor: Dr. Beth Ann Williams</a:t>
            </a:r>
          </a:p>
        </p:txBody>
      </p:sp>
      <p:sp>
        <p:nvSpPr>
          <p:cNvPr id="53" name="TextBox 52">
            <a:extLst>
              <a:ext uri="{FF2B5EF4-FFF2-40B4-BE49-F238E27FC236}">
                <a16:creationId xmlns:a16="http://schemas.microsoft.com/office/drawing/2014/main" id="{4EC548BC-D47A-E146-A8D4-A3BF572360C8}"/>
              </a:ext>
            </a:extLst>
          </p:cNvPr>
          <p:cNvSpPr txBox="1"/>
          <p:nvPr/>
        </p:nvSpPr>
        <p:spPr>
          <a:xfrm>
            <a:off x="30386554" y="28567446"/>
            <a:ext cx="12195791" cy="4124206"/>
          </a:xfrm>
          <a:prstGeom prst="rect">
            <a:avLst/>
          </a:prstGeom>
          <a:noFill/>
        </p:spPr>
        <p:txBody>
          <a:bodyPr wrap="square" rtlCol="0">
            <a:spAutoFit/>
          </a:bodyPr>
          <a:lstStyle/>
          <a:p>
            <a:pPr fontAlgn="base"/>
            <a:r>
              <a:rPr lang="en-US" sz="2400" dirty="0">
                <a:latin typeface="Times New Roman" panose="02020603050405020304" pitchFamily="18" charset="0"/>
                <a:cs typeface="Times New Roman" panose="02020603050405020304" pitchFamily="18" charset="0"/>
              </a:rPr>
              <a:t>Collection of Interviews with Beth Ann Williams. Mt. Meru, Tanzania 2016-2017.</a:t>
            </a:r>
          </a:p>
          <a:p>
            <a:pPr fontAlgn="base"/>
            <a:r>
              <a:rPr lang="en-US" sz="2400" dirty="0" err="1">
                <a:latin typeface="Times New Roman" panose="02020603050405020304" pitchFamily="18" charset="0"/>
                <a:cs typeface="Times New Roman" panose="02020603050405020304" pitchFamily="18" charset="0"/>
              </a:rPr>
              <a:t>Kutazaa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Agnitha</a:t>
            </a:r>
            <a:r>
              <a:rPr lang="en-US" sz="2400" dirty="0">
                <a:latin typeface="Times New Roman" panose="02020603050405020304" pitchFamily="18" charset="0"/>
                <a:cs typeface="Times New Roman" panose="02020603050405020304" pitchFamily="18" charset="0"/>
              </a:rPr>
              <a:t>. Interview with Beth Ann Williams. Moshi, Tanzania, November 7, 2016.</a:t>
            </a:r>
          </a:p>
          <a:p>
            <a:pPr fontAlgn="base"/>
            <a:r>
              <a:rPr lang="en-US" sz="2400" dirty="0">
                <a:latin typeface="Times New Roman" panose="02020603050405020304" pitchFamily="18" charset="0"/>
                <a:cs typeface="Times New Roman" panose="02020603050405020304" pitchFamily="18" charset="0"/>
              </a:rPr>
              <a:t>Joyce. Interview with Beth Ann Williams. </a:t>
            </a:r>
            <a:r>
              <a:rPr lang="en-US" sz="2400" dirty="0" err="1">
                <a:latin typeface="Times New Roman" panose="02020603050405020304" pitchFamily="18" charset="0"/>
                <a:cs typeface="Times New Roman" panose="02020603050405020304" pitchFamily="18" charset="0"/>
              </a:rPr>
              <a:t>Kofundi</a:t>
            </a:r>
            <a:r>
              <a:rPr lang="en-US" sz="2400" dirty="0">
                <a:latin typeface="Times New Roman" panose="02020603050405020304" pitchFamily="18" charset="0"/>
                <a:cs typeface="Times New Roman" panose="02020603050405020304" pitchFamily="18" charset="0"/>
              </a:rPr>
              <a:t>, Tanzania, September 24, 2016.</a:t>
            </a:r>
          </a:p>
          <a:p>
            <a:pPr fontAlgn="base"/>
            <a:r>
              <a:rPr lang="en-US" sz="2400" dirty="0">
                <a:latin typeface="Times New Roman" panose="02020603050405020304" pitchFamily="18" charset="0"/>
                <a:cs typeface="Times New Roman" panose="02020603050405020304" pitchFamily="18" charset="0"/>
              </a:rPr>
              <a:t>Pastor </a:t>
            </a:r>
            <a:r>
              <a:rPr lang="en-US" sz="2400" dirty="0" err="1">
                <a:latin typeface="Times New Roman" panose="02020603050405020304" pitchFamily="18" charset="0"/>
                <a:cs typeface="Times New Roman" panose="02020603050405020304" pitchFamily="18" charset="0"/>
              </a:rPr>
              <a:t>Kamasho</a:t>
            </a:r>
            <a:r>
              <a:rPr lang="en-US" sz="2400" dirty="0">
                <a:latin typeface="Times New Roman" panose="02020603050405020304" pitchFamily="18" charset="0"/>
                <a:cs typeface="Times New Roman" panose="02020603050405020304" pitchFamily="18" charset="0"/>
              </a:rPr>
              <a:t>. Interview with Beth Ann Williams. </a:t>
            </a:r>
            <a:r>
              <a:rPr lang="en-US" sz="2400" dirty="0" err="1">
                <a:latin typeface="Times New Roman" panose="02020603050405020304" pitchFamily="18" charset="0"/>
                <a:cs typeface="Times New Roman" panose="02020603050405020304" pitchFamily="18" charset="0"/>
              </a:rPr>
              <a:t>Kilala</a:t>
            </a:r>
            <a:r>
              <a:rPr lang="en-US" sz="2400" dirty="0">
                <a:latin typeface="Times New Roman" panose="02020603050405020304" pitchFamily="18" charset="0"/>
                <a:cs typeface="Times New Roman" panose="02020603050405020304" pitchFamily="18" charset="0"/>
              </a:rPr>
              <a:t>, Tanzania, February 22, 2017.</a:t>
            </a:r>
          </a:p>
          <a:p>
            <a:pPr fontAlgn="base"/>
            <a:r>
              <a:rPr lang="en-US" sz="2400" dirty="0">
                <a:latin typeface="Times New Roman" panose="02020603050405020304" pitchFamily="18" charset="0"/>
                <a:cs typeface="Times New Roman" panose="02020603050405020304" pitchFamily="18" charset="0"/>
              </a:rPr>
              <a:t>Byrd, Phyllis. Interview with Beth Ann Williams. Nairobi, Kenya, April 10, 2017.</a:t>
            </a:r>
          </a:p>
          <a:p>
            <a:pPr fontAlgn="base"/>
            <a:endParaRPr lang="en-US" sz="2400" dirty="0">
              <a:latin typeface="Times New Roman" panose="02020603050405020304" pitchFamily="18" charset="0"/>
              <a:cs typeface="Times New Roman" panose="02020603050405020304" pitchFamily="18" charset="0"/>
            </a:endParaRPr>
          </a:p>
          <a:p>
            <a:pPr fontAlgn="base"/>
            <a:r>
              <a:rPr lang="en-US" sz="2400" dirty="0">
                <a:latin typeface="Times New Roman" panose="02020603050405020304" pitchFamily="18" charset="0"/>
                <a:cs typeface="Times New Roman" panose="02020603050405020304" pitchFamily="18" charset="0"/>
              </a:rPr>
              <a:t>Hodgson, Dorothy L. “Pastoralism, Patriarchy and History: Changing Gender Relations among </a:t>
            </a:r>
          </a:p>
          <a:p>
            <a:pPr fontAlgn="base"/>
            <a:r>
              <a:rPr lang="en-US" sz="2400" dirty="0">
                <a:latin typeface="Times New Roman" panose="02020603050405020304" pitchFamily="18" charset="0"/>
                <a:cs typeface="Times New Roman" panose="02020603050405020304" pitchFamily="18" charset="0"/>
              </a:rPr>
              <a:t>Maasai in Tanganyika, 1890-1940.” </a:t>
            </a:r>
            <a:r>
              <a:rPr lang="en-US" sz="2400" i="1" dirty="0">
                <a:latin typeface="Times New Roman" panose="02020603050405020304" pitchFamily="18" charset="0"/>
                <a:cs typeface="Times New Roman" panose="02020603050405020304" pitchFamily="18" charset="0"/>
              </a:rPr>
              <a:t>The Journal of African History</a:t>
            </a:r>
            <a:r>
              <a:rPr lang="en-US" sz="2400" dirty="0">
                <a:latin typeface="Times New Roman" panose="02020603050405020304" pitchFamily="18" charset="0"/>
                <a:cs typeface="Times New Roman" panose="02020603050405020304" pitchFamily="18" charset="0"/>
              </a:rPr>
              <a:t>, vol. 40, no. 1, Cambridge </a:t>
            </a:r>
          </a:p>
          <a:p>
            <a:pPr fontAlgn="base"/>
            <a:r>
              <a:rPr lang="en-US" sz="2400" dirty="0">
                <a:latin typeface="Times New Roman" panose="02020603050405020304" pitchFamily="18" charset="0"/>
                <a:cs typeface="Times New Roman" panose="02020603050405020304" pitchFamily="18" charset="0"/>
              </a:rPr>
              <a:t>University Press, 1999, pp. 41–65, http://</a:t>
            </a:r>
            <a:r>
              <a:rPr lang="en-US" sz="2400" dirty="0" err="1">
                <a:latin typeface="Times New Roman" panose="02020603050405020304" pitchFamily="18" charset="0"/>
                <a:cs typeface="Times New Roman" panose="02020603050405020304" pitchFamily="18" charset="0"/>
              </a:rPr>
              <a:t>www.jstor.org</a:t>
            </a:r>
            <a:r>
              <a:rPr lang="en-US" sz="2400" dirty="0">
                <a:latin typeface="Times New Roman" panose="02020603050405020304" pitchFamily="18" charset="0"/>
                <a:cs typeface="Times New Roman" panose="02020603050405020304" pitchFamily="18" charset="0"/>
              </a:rPr>
              <a:t>/stable/183394.</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endParaRPr lang="en-US" dirty="0"/>
          </a:p>
        </p:txBody>
      </p:sp>
      <p:sp>
        <p:nvSpPr>
          <p:cNvPr id="55" name="Rectangle 54">
            <a:extLst>
              <a:ext uri="{FF2B5EF4-FFF2-40B4-BE49-F238E27FC236}">
                <a16:creationId xmlns:a16="http://schemas.microsoft.com/office/drawing/2014/main" id="{8A7D0A91-E42F-5943-960F-B6E42561B76D}"/>
              </a:ext>
            </a:extLst>
          </p:cNvPr>
          <p:cNvSpPr/>
          <p:nvPr/>
        </p:nvSpPr>
        <p:spPr>
          <a:xfrm>
            <a:off x="803667" y="5157811"/>
            <a:ext cx="11575119" cy="4814738"/>
          </a:xfrm>
          <a:prstGeom prst="rect">
            <a:avLst/>
          </a:prstGeom>
          <a:noFill/>
          <a:ln w="92075">
            <a:solidFill>
              <a:srgbClr val="661D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60" name="Rectangle 59">
            <a:extLst>
              <a:ext uri="{FF2B5EF4-FFF2-40B4-BE49-F238E27FC236}">
                <a16:creationId xmlns:a16="http://schemas.microsoft.com/office/drawing/2014/main" id="{0C6FA65C-7F7D-054B-A04C-3948E47B787F}"/>
              </a:ext>
            </a:extLst>
          </p:cNvPr>
          <p:cNvSpPr/>
          <p:nvPr/>
        </p:nvSpPr>
        <p:spPr>
          <a:xfrm>
            <a:off x="763458" y="11229055"/>
            <a:ext cx="11615328" cy="4203147"/>
          </a:xfrm>
          <a:prstGeom prst="rect">
            <a:avLst/>
          </a:prstGeom>
          <a:noFill/>
          <a:ln w="92075">
            <a:solidFill>
              <a:srgbClr val="661D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61" name="Rectangle 60">
            <a:extLst>
              <a:ext uri="{FF2B5EF4-FFF2-40B4-BE49-F238E27FC236}">
                <a16:creationId xmlns:a16="http://schemas.microsoft.com/office/drawing/2014/main" id="{C8AC3C21-2003-8E44-90EE-10F5C410856B}"/>
              </a:ext>
            </a:extLst>
          </p:cNvPr>
          <p:cNvSpPr/>
          <p:nvPr/>
        </p:nvSpPr>
        <p:spPr>
          <a:xfrm>
            <a:off x="814760" y="16069493"/>
            <a:ext cx="11496045" cy="13930834"/>
          </a:xfrm>
          <a:prstGeom prst="rect">
            <a:avLst/>
          </a:prstGeom>
          <a:noFill/>
          <a:ln w="92075">
            <a:solidFill>
              <a:srgbClr val="661D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62" name="Rectangle 61">
            <a:extLst>
              <a:ext uri="{FF2B5EF4-FFF2-40B4-BE49-F238E27FC236}">
                <a16:creationId xmlns:a16="http://schemas.microsoft.com/office/drawing/2014/main" id="{150240E4-5D35-BF47-983E-F9740A55C0AD}"/>
              </a:ext>
            </a:extLst>
          </p:cNvPr>
          <p:cNvSpPr/>
          <p:nvPr/>
        </p:nvSpPr>
        <p:spPr>
          <a:xfrm>
            <a:off x="30237331" y="28387027"/>
            <a:ext cx="12989322" cy="3734483"/>
          </a:xfrm>
          <a:prstGeom prst="rect">
            <a:avLst/>
          </a:prstGeom>
          <a:noFill/>
          <a:ln w="92075">
            <a:solidFill>
              <a:srgbClr val="661D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1024" name="Rectangle 1023">
            <a:extLst>
              <a:ext uri="{FF2B5EF4-FFF2-40B4-BE49-F238E27FC236}">
                <a16:creationId xmlns:a16="http://schemas.microsoft.com/office/drawing/2014/main" id="{6DE0D5BF-4387-D744-9493-E1E8071502EB}"/>
              </a:ext>
            </a:extLst>
          </p:cNvPr>
          <p:cNvSpPr/>
          <p:nvPr/>
        </p:nvSpPr>
        <p:spPr>
          <a:xfrm>
            <a:off x="31865924" y="5217085"/>
            <a:ext cx="11286278" cy="7146542"/>
          </a:xfrm>
          <a:prstGeom prst="rect">
            <a:avLst/>
          </a:prstGeom>
          <a:noFill/>
          <a:ln w="92075">
            <a:solidFill>
              <a:srgbClr val="661D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1025" name="Rectangle 1024">
            <a:extLst>
              <a:ext uri="{FF2B5EF4-FFF2-40B4-BE49-F238E27FC236}">
                <a16:creationId xmlns:a16="http://schemas.microsoft.com/office/drawing/2014/main" id="{835CA5A6-ABDA-7047-9F25-7B4ED507984C}"/>
              </a:ext>
            </a:extLst>
          </p:cNvPr>
          <p:cNvSpPr/>
          <p:nvPr/>
        </p:nvSpPr>
        <p:spPr>
          <a:xfrm>
            <a:off x="31905078" y="13438063"/>
            <a:ext cx="11345489" cy="7025281"/>
          </a:xfrm>
          <a:prstGeom prst="rect">
            <a:avLst/>
          </a:prstGeom>
          <a:noFill/>
          <a:ln w="92075">
            <a:solidFill>
              <a:srgbClr val="661D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1026" name="Rectangle 1025">
            <a:extLst>
              <a:ext uri="{FF2B5EF4-FFF2-40B4-BE49-F238E27FC236}">
                <a16:creationId xmlns:a16="http://schemas.microsoft.com/office/drawing/2014/main" id="{21C8F0BA-68CD-924C-A7F8-DD169C8E0346}"/>
              </a:ext>
            </a:extLst>
          </p:cNvPr>
          <p:cNvSpPr/>
          <p:nvPr/>
        </p:nvSpPr>
        <p:spPr>
          <a:xfrm>
            <a:off x="31865925" y="21558408"/>
            <a:ext cx="11286278" cy="3295643"/>
          </a:xfrm>
          <a:prstGeom prst="rect">
            <a:avLst/>
          </a:prstGeom>
          <a:noFill/>
          <a:ln w="92075">
            <a:solidFill>
              <a:srgbClr val="661D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1027" name="Rectangle 1026">
            <a:extLst>
              <a:ext uri="{FF2B5EF4-FFF2-40B4-BE49-F238E27FC236}">
                <a16:creationId xmlns:a16="http://schemas.microsoft.com/office/drawing/2014/main" id="{BC7435B7-0616-2C4E-80B1-32E75282865E}"/>
              </a:ext>
            </a:extLst>
          </p:cNvPr>
          <p:cNvSpPr/>
          <p:nvPr/>
        </p:nvSpPr>
        <p:spPr>
          <a:xfrm>
            <a:off x="13452150" y="28353164"/>
            <a:ext cx="15739005" cy="3768345"/>
          </a:xfrm>
          <a:prstGeom prst="rect">
            <a:avLst/>
          </a:prstGeom>
          <a:noFill/>
          <a:ln w="92075">
            <a:solidFill>
              <a:srgbClr val="661D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1029" name="Rectangle 1028">
            <a:extLst>
              <a:ext uri="{FF2B5EF4-FFF2-40B4-BE49-F238E27FC236}">
                <a16:creationId xmlns:a16="http://schemas.microsoft.com/office/drawing/2014/main" id="{F3F4C51E-B4C7-254C-BC99-E29ADE428ED6}"/>
              </a:ext>
            </a:extLst>
          </p:cNvPr>
          <p:cNvSpPr/>
          <p:nvPr/>
        </p:nvSpPr>
        <p:spPr>
          <a:xfrm>
            <a:off x="13848579" y="5399016"/>
            <a:ext cx="16225035" cy="5249832"/>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1031" name="TextBox 1030">
            <a:extLst>
              <a:ext uri="{FF2B5EF4-FFF2-40B4-BE49-F238E27FC236}">
                <a16:creationId xmlns:a16="http://schemas.microsoft.com/office/drawing/2014/main" id="{D2BB5CA3-9667-184F-9695-92AF93DE147C}"/>
              </a:ext>
            </a:extLst>
          </p:cNvPr>
          <p:cNvSpPr txBox="1"/>
          <p:nvPr/>
        </p:nvSpPr>
        <p:spPr>
          <a:xfrm>
            <a:off x="14379437" y="5784787"/>
            <a:ext cx="15471738" cy="5078313"/>
          </a:xfrm>
          <a:prstGeom prst="rect">
            <a:avLst/>
          </a:prstGeom>
          <a:noFill/>
        </p:spPr>
        <p:txBody>
          <a:bodyPr wrap="square" rtlCol="0">
            <a:spAutoFit/>
          </a:bodyPr>
          <a:lstStyle/>
          <a:p>
            <a:r>
              <a:rPr lang="en-US" sz="5400" dirty="0">
                <a:solidFill>
                  <a:schemeClr val="bg1"/>
                </a:solidFill>
                <a:latin typeface="Times New Roman" panose="02020603050405020304" pitchFamily="18" charset="0"/>
                <a:cs typeface="Times New Roman" panose="02020603050405020304" pitchFamily="18" charset="0"/>
              </a:rPr>
              <a:t>“You know it’s a patriarchal society. Girls are socialized to not open our mouths in front of men…You cannot even open your mouth to challenge things that are directly related to your sexual life or your own life.” </a:t>
            </a:r>
            <a:r>
              <a:rPr lang="en-US" sz="5400" dirty="0" err="1">
                <a:solidFill>
                  <a:schemeClr val="bg1"/>
                </a:solidFill>
                <a:latin typeface="Times New Roman" panose="02020603050405020304" pitchFamily="18" charset="0"/>
                <a:cs typeface="Times New Roman" panose="02020603050405020304" pitchFamily="18" charset="0"/>
              </a:rPr>
              <a:t>Agnitha</a:t>
            </a:r>
            <a:r>
              <a:rPr lang="en-US" sz="5400" dirty="0">
                <a:solidFill>
                  <a:schemeClr val="bg1"/>
                </a:solidFill>
                <a:latin typeface="Times New Roman" panose="02020603050405020304" pitchFamily="18" charset="0"/>
                <a:cs typeface="Times New Roman" panose="02020603050405020304" pitchFamily="18" charset="0"/>
              </a:rPr>
              <a:t> </a:t>
            </a:r>
            <a:r>
              <a:rPr lang="en-US" sz="5400" dirty="0" err="1">
                <a:solidFill>
                  <a:schemeClr val="bg1"/>
                </a:solidFill>
                <a:latin typeface="Times New Roman" panose="02020603050405020304" pitchFamily="18" charset="0"/>
                <a:cs typeface="Times New Roman" panose="02020603050405020304" pitchFamily="18" charset="0"/>
              </a:rPr>
              <a:t>Kutazaa</a:t>
            </a:r>
            <a:endParaRPr lang="en-US" sz="5400" dirty="0">
              <a:solidFill>
                <a:schemeClr val="bg1"/>
              </a:solidFill>
              <a:latin typeface="Times New Roman" panose="02020603050405020304" pitchFamily="18" charset="0"/>
              <a:cs typeface="Times New Roman" panose="02020603050405020304" pitchFamily="18" charset="0"/>
            </a:endParaRPr>
          </a:p>
          <a:p>
            <a:r>
              <a:rPr lang="en-US" sz="3600" dirty="0">
                <a:solidFill>
                  <a:schemeClr val="bg1"/>
                </a:solidFill>
                <a:latin typeface="Times New Roman" panose="02020603050405020304" pitchFamily="18" charset="0"/>
                <a:cs typeface="Times New Roman" panose="02020603050405020304" pitchFamily="18" charset="0"/>
              </a:rPr>
              <a:t>Interview with Beth Ann Williams</a:t>
            </a:r>
          </a:p>
          <a:p>
            <a:endParaRPr lang="en-US" dirty="0"/>
          </a:p>
        </p:txBody>
      </p:sp>
      <p:sp>
        <p:nvSpPr>
          <p:cNvPr id="1032" name="Rectangle 1031">
            <a:extLst>
              <a:ext uri="{FF2B5EF4-FFF2-40B4-BE49-F238E27FC236}">
                <a16:creationId xmlns:a16="http://schemas.microsoft.com/office/drawing/2014/main" id="{365BA738-CEA0-534B-919C-8E55CE19AAB9}"/>
              </a:ext>
            </a:extLst>
          </p:cNvPr>
          <p:cNvSpPr/>
          <p:nvPr/>
        </p:nvSpPr>
        <p:spPr>
          <a:xfrm>
            <a:off x="13848579" y="22534823"/>
            <a:ext cx="16225035" cy="2710319"/>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rgbClr val="661D65"/>
              </a:solidFill>
              <a:latin typeface="Times New Roman" panose="02020603050405020304" pitchFamily="18" charset="0"/>
              <a:cs typeface="Times New Roman" panose="02020603050405020304" pitchFamily="18" charset="0"/>
            </a:endParaRPr>
          </a:p>
        </p:txBody>
      </p:sp>
      <p:sp>
        <p:nvSpPr>
          <p:cNvPr id="1033" name="TextBox 1032">
            <a:extLst>
              <a:ext uri="{FF2B5EF4-FFF2-40B4-BE49-F238E27FC236}">
                <a16:creationId xmlns:a16="http://schemas.microsoft.com/office/drawing/2014/main" id="{F2EEB571-9637-C547-93D4-D285C1F6DBF8}"/>
              </a:ext>
            </a:extLst>
          </p:cNvPr>
          <p:cNvSpPr txBox="1"/>
          <p:nvPr/>
        </p:nvSpPr>
        <p:spPr>
          <a:xfrm>
            <a:off x="14379437" y="22693665"/>
            <a:ext cx="14965919" cy="2585323"/>
          </a:xfrm>
          <a:prstGeom prst="rect">
            <a:avLst/>
          </a:prstGeom>
          <a:noFill/>
        </p:spPr>
        <p:txBody>
          <a:bodyPr wrap="square" rtlCol="0">
            <a:spAutoFit/>
          </a:bodyPr>
          <a:lstStyle/>
          <a:p>
            <a:r>
              <a:rPr lang="en-US" sz="5400" dirty="0">
                <a:solidFill>
                  <a:schemeClr val="bg1"/>
                </a:solidFill>
                <a:latin typeface="Times New Roman" panose="02020603050405020304" pitchFamily="18" charset="0"/>
                <a:cs typeface="Times New Roman" panose="02020603050405020304" pitchFamily="18" charset="0"/>
              </a:rPr>
              <a:t>“There is no difference between being a pastor and a social leader.” Pastor </a:t>
            </a:r>
            <a:r>
              <a:rPr lang="en-US" sz="5400" dirty="0" err="1">
                <a:solidFill>
                  <a:schemeClr val="bg1"/>
                </a:solidFill>
                <a:latin typeface="Times New Roman" panose="02020603050405020304" pitchFamily="18" charset="0"/>
                <a:cs typeface="Times New Roman" panose="02020603050405020304" pitchFamily="18" charset="0"/>
              </a:rPr>
              <a:t>Kamasho</a:t>
            </a:r>
            <a:endParaRPr lang="en-US" sz="5400" dirty="0">
              <a:solidFill>
                <a:schemeClr val="bg1"/>
              </a:solidFill>
              <a:latin typeface="Times New Roman" panose="02020603050405020304" pitchFamily="18" charset="0"/>
              <a:cs typeface="Times New Roman" panose="02020603050405020304" pitchFamily="18" charset="0"/>
            </a:endParaRPr>
          </a:p>
          <a:p>
            <a:r>
              <a:rPr lang="en-US" sz="3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Interview with Beth Ann Williams</a:t>
            </a:r>
          </a:p>
          <a:p>
            <a:endParaRPr lang="en-US" dirty="0"/>
          </a:p>
        </p:txBody>
      </p:sp>
      <p:sp>
        <p:nvSpPr>
          <p:cNvPr id="1035" name="Rectangle 1034">
            <a:extLst>
              <a:ext uri="{FF2B5EF4-FFF2-40B4-BE49-F238E27FC236}">
                <a16:creationId xmlns:a16="http://schemas.microsoft.com/office/drawing/2014/main" id="{12CB83DD-B002-A04A-A50A-BE05008F40DD}"/>
              </a:ext>
            </a:extLst>
          </p:cNvPr>
          <p:cNvSpPr/>
          <p:nvPr/>
        </p:nvSpPr>
        <p:spPr>
          <a:xfrm>
            <a:off x="675800" y="29838216"/>
            <a:ext cx="11660425" cy="2283294"/>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1036" name="TextBox 1035">
            <a:extLst>
              <a:ext uri="{FF2B5EF4-FFF2-40B4-BE49-F238E27FC236}">
                <a16:creationId xmlns:a16="http://schemas.microsoft.com/office/drawing/2014/main" id="{58E83A6C-27E5-5D40-B0B2-C88C35CDC419}"/>
              </a:ext>
            </a:extLst>
          </p:cNvPr>
          <p:cNvSpPr txBox="1"/>
          <p:nvPr/>
        </p:nvSpPr>
        <p:spPr>
          <a:xfrm>
            <a:off x="1236862" y="30069879"/>
            <a:ext cx="10587606" cy="2215991"/>
          </a:xfrm>
          <a:prstGeom prst="rect">
            <a:avLst/>
          </a:prstGeom>
          <a:noFill/>
        </p:spPr>
        <p:txBody>
          <a:bodyPr wrap="square" rtlCol="0">
            <a:spAutoFit/>
          </a:bodyPr>
          <a:lstStyle/>
          <a:p>
            <a:r>
              <a:rPr lang="en-US" sz="4000" dirty="0">
                <a:solidFill>
                  <a:schemeClr val="bg1"/>
                </a:solidFill>
                <a:latin typeface="Times New Roman" panose="02020603050405020304" pitchFamily="18" charset="0"/>
                <a:cs typeface="Times New Roman" panose="02020603050405020304" pitchFamily="18" charset="0"/>
              </a:rPr>
              <a:t>“Colonialism was designed to </a:t>
            </a:r>
            <a:r>
              <a:rPr lang="en-US" sz="4000" dirty="0" err="1">
                <a:solidFill>
                  <a:schemeClr val="bg1"/>
                </a:solidFill>
                <a:latin typeface="Times New Roman" panose="02020603050405020304" pitchFamily="18" charset="0"/>
                <a:cs typeface="Times New Roman" panose="02020603050405020304" pitchFamily="18" charset="0"/>
              </a:rPr>
              <a:t>deAfricanize</a:t>
            </a:r>
            <a:r>
              <a:rPr lang="en-US" sz="4000" dirty="0">
                <a:solidFill>
                  <a:schemeClr val="bg1"/>
                </a:solidFill>
                <a:latin typeface="Times New Roman" panose="02020603050405020304" pitchFamily="18" charset="0"/>
                <a:cs typeface="Times New Roman" panose="02020603050405020304" pitchFamily="18" charset="0"/>
              </a:rPr>
              <a:t> the African.” Phyllis Byrd</a:t>
            </a:r>
          </a:p>
          <a:p>
            <a:r>
              <a:rPr lang="en-US" sz="3600" dirty="0">
                <a:solidFill>
                  <a:schemeClr val="bg1"/>
                </a:solidFill>
                <a:latin typeface="Times New Roman" panose="02020603050405020304" pitchFamily="18" charset="0"/>
                <a:cs typeface="Times New Roman" panose="02020603050405020304" pitchFamily="18" charset="0"/>
              </a:rPr>
              <a:t>Interview with Beth Ann Williams</a:t>
            </a:r>
          </a:p>
          <a:p>
            <a:endParaRPr lang="en-US" dirty="0"/>
          </a:p>
        </p:txBody>
      </p:sp>
      <p:sp>
        <p:nvSpPr>
          <p:cNvPr id="1037" name="Rectangle 1036">
            <a:extLst>
              <a:ext uri="{FF2B5EF4-FFF2-40B4-BE49-F238E27FC236}">
                <a16:creationId xmlns:a16="http://schemas.microsoft.com/office/drawing/2014/main" id="{957C78D7-C6E5-434D-BB31-219D7BF8BEF3}"/>
              </a:ext>
            </a:extLst>
          </p:cNvPr>
          <p:cNvSpPr/>
          <p:nvPr/>
        </p:nvSpPr>
        <p:spPr>
          <a:xfrm>
            <a:off x="31815308" y="24901205"/>
            <a:ext cx="11383957" cy="1903966"/>
          </a:xfrm>
          <a:prstGeom prst="rect">
            <a:avLst/>
          </a:prstGeom>
          <a:solidFill>
            <a:srgbClr val="661D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latin typeface="Times New Roman" panose="02020603050405020304" pitchFamily="18" charset="0"/>
              <a:cs typeface="Times New Roman" panose="02020603050405020304" pitchFamily="18" charset="0"/>
            </a:endParaRPr>
          </a:p>
        </p:txBody>
      </p:sp>
      <p:sp>
        <p:nvSpPr>
          <p:cNvPr id="1038" name="TextBox 1037">
            <a:extLst>
              <a:ext uri="{FF2B5EF4-FFF2-40B4-BE49-F238E27FC236}">
                <a16:creationId xmlns:a16="http://schemas.microsoft.com/office/drawing/2014/main" id="{35F156FF-8FA4-EC4B-8D34-52CEB775BE8C}"/>
              </a:ext>
            </a:extLst>
          </p:cNvPr>
          <p:cNvSpPr txBox="1"/>
          <p:nvPr/>
        </p:nvSpPr>
        <p:spPr>
          <a:xfrm>
            <a:off x="31893881" y="24927533"/>
            <a:ext cx="11182560" cy="2031325"/>
          </a:xfrm>
          <a:prstGeom prst="rect">
            <a:avLst/>
          </a:prstGeom>
          <a:noFill/>
        </p:spPr>
        <p:txBody>
          <a:bodyPr wrap="square" rtlCol="0">
            <a:spAutoFit/>
          </a:bodyPr>
          <a:lstStyle/>
          <a:p>
            <a:r>
              <a:rPr lang="en-US" sz="3800" dirty="0">
                <a:solidFill>
                  <a:schemeClr val="bg1"/>
                </a:solidFill>
                <a:latin typeface="Times New Roman" panose="02020603050405020304" pitchFamily="18" charset="0"/>
                <a:cs typeface="Times New Roman" panose="02020603050405020304" pitchFamily="18" charset="0"/>
              </a:rPr>
              <a:t>“Men are [church] leaders and do different activities. Women do the cleaning.” Joyce</a:t>
            </a:r>
          </a:p>
          <a:p>
            <a:r>
              <a:rPr lang="en-US" sz="3200" dirty="0">
                <a:solidFill>
                  <a:schemeClr val="bg1"/>
                </a:solidFill>
                <a:latin typeface="Times New Roman" panose="02020603050405020304" pitchFamily="18" charset="0"/>
                <a:cs typeface="Times New Roman" panose="02020603050405020304" pitchFamily="18" charset="0"/>
              </a:rPr>
              <a:t>Interview with Beth Ann Williams</a:t>
            </a:r>
          </a:p>
          <a:p>
            <a:endParaRPr lang="en-US" dirty="0"/>
          </a:p>
        </p:txBody>
      </p:sp>
      <p:sp>
        <p:nvSpPr>
          <p:cNvPr id="1040" name="TextBox 1039">
            <a:extLst>
              <a:ext uri="{FF2B5EF4-FFF2-40B4-BE49-F238E27FC236}">
                <a16:creationId xmlns:a16="http://schemas.microsoft.com/office/drawing/2014/main" id="{FED92714-E96A-7640-A0C8-76EE797E1C08}"/>
              </a:ext>
            </a:extLst>
          </p:cNvPr>
          <p:cNvSpPr txBox="1"/>
          <p:nvPr/>
        </p:nvSpPr>
        <p:spPr>
          <a:xfrm>
            <a:off x="24821035" y="21522147"/>
            <a:ext cx="6277608"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Mt. Meru, Tanzania. Photo by Beth Ann Williams.</a:t>
            </a:r>
          </a:p>
        </p:txBody>
      </p:sp>
      <p:sp>
        <p:nvSpPr>
          <p:cNvPr id="1041" name="TextBox 1040">
            <a:extLst>
              <a:ext uri="{FF2B5EF4-FFF2-40B4-BE49-F238E27FC236}">
                <a16:creationId xmlns:a16="http://schemas.microsoft.com/office/drawing/2014/main" id="{73DAC460-91BB-AC49-80C3-B2C861303137}"/>
              </a:ext>
            </a:extLst>
          </p:cNvPr>
          <p:cNvSpPr txBox="1"/>
          <p:nvPr/>
        </p:nvSpPr>
        <p:spPr>
          <a:xfrm>
            <a:off x="1016772" y="11319408"/>
            <a:ext cx="11027786" cy="4062651"/>
          </a:xfrm>
          <a:prstGeom prst="rect">
            <a:avLst/>
          </a:prstGeom>
          <a:noFill/>
        </p:spPr>
        <p:txBody>
          <a:bodyPr wrap="square" rtlCol="0">
            <a:spAutoFit/>
          </a:bodyPr>
          <a:lstStyle/>
          <a:p>
            <a:r>
              <a:rPr lang="en-US"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Our research explores the role of the prevalence of the Lutheran church in the community as an influential and evolving place of support and social impact. I explore the </a:t>
            </a:r>
            <a:r>
              <a:rPr lang="en-US" sz="4000" dirty="0">
                <a:latin typeface="Times New Roman" panose="02020603050405020304" pitchFamily="18" charset="0"/>
                <a:cs typeface="Times New Roman" panose="02020603050405020304" pitchFamily="18" charset="0"/>
              </a:rPr>
              <a:t>conflict between support provided by the church even as it advanced persisting patriarchal norms.</a:t>
            </a:r>
          </a:p>
          <a:p>
            <a:endParaRPr lang="en-US" dirty="0"/>
          </a:p>
        </p:txBody>
      </p:sp>
    </p:spTree>
    <p:extLst>
      <p:ext uri="{BB962C8B-B14F-4D97-AF65-F5344CB8AC3E}">
        <p14:creationId xmlns:p14="http://schemas.microsoft.com/office/powerpoint/2010/main" val="27799276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948EBE"/>
        </a:solidFill>
      </a:spPr>
      <a:bodyPr rtlCol="0" anchor="ctr"/>
      <a:lstStyle>
        <a:defPPr algn="ctr">
          <a:defRPr sz="4400" dirty="0">
            <a:latin typeface="Times New Roman" panose="02020603050405020304" pitchFamily="18" charset="0"/>
            <a:cs typeface="Times New Roman" panose="02020603050405020304" pitchFamily="18"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5683</TotalTime>
  <Words>821</Words>
  <Application>Microsoft Macintosh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Winer</dc:creator>
  <cp:lastModifiedBy>Sophie Winer</cp:lastModifiedBy>
  <cp:revision>8</cp:revision>
  <dcterms:created xsi:type="dcterms:W3CDTF">2022-02-06T21:05:37Z</dcterms:created>
  <dcterms:modified xsi:type="dcterms:W3CDTF">2022-03-17T02:47:58Z</dcterms:modified>
</cp:coreProperties>
</file>