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29260800"/>
  <p:notesSz cx="6858000" cy="9144000"/>
  <p:defaultTextStyle>
    <a:defPPr>
      <a:defRPr lang="en-US"/>
    </a:defPPr>
    <a:lvl1pPr marL="0" algn="l" defTabSz="597038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1pPr>
    <a:lvl2pPr marL="2985191" algn="l" defTabSz="597038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2pPr>
    <a:lvl3pPr marL="5970385" algn="l" defTabSz="597038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3pPr>
    <a:lvl4pPr marL="8955576" algn="l" defTabSz="597038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4pPr>
    <a:lvl5pPr marL="11940767" algn="l" defTabSz="597038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5pPr>
    <a:lvl6pPr marL="14925960" algn="l" defTabSz="597038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6pPr>
    <a:lvl7pPr marL="17911151" algn="l" defTabSz="597038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7pPr>
    <a:lvl8pPr marL="20896343" algn="l" defTabSz="597038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8pPr>
    <a:lvl9pPr marL="23881534" algn="l" defTabSz="5970385" rtl="0" eaLnBrk="1" latinLnBrk="0" hangingPunct="1">
      <a:defRPr sz="1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1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 varScale="1">
        <p:scale>
          <a:sx n="21" d="100"/>
          <a:sy n="21" d="100"/>
        </p:scale>
        <p:origin x="1424" y="208"/>
      </p:cViewPr>
      <p:guideLst>
        <p:guide orient="horz" pos="9216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1C05B-F879-4EA7-BFF1-EE2A2ABEF247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8DB8A-1E22-4795-A9FC-E4849A5A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5970385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1pPr>
    <a:lvl2pPr marL="2985191" algn="l" defTabSz="5970385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2pPr>
    <a:lvl3pPr marL="5970385" algn="l" defTabSz="5970385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3pPr>
    <a:lvl4pPr marL="8955576" algn="l" defTabSz="5970385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4pPr>
    <a:lvl5pPr marL="11940767" algn="l" defTabSz="5970385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5pPr>
    <a:lvl6pPr marL="14925960" algn="l" defTabSz="5970385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6pPr>
    <a:lvl7pPr marL="17911151" algn="l" defTabSz="5970385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7pPr>
    <a:lvl8pPr marL="20896343" algn="l" defTabSz="5970385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8pPr>
    <a:lvl9pPr marL="23881534" algn="l" defTabSz="5970385" rtl="0" eaLnBrk="1" latinLnBrk="0" hangingPunct="1">
      <a:defRPr sz="7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8DB8A-1E22-4795-A9FC-E4849A5AF1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9089820"/>
            <a:ext cx="37307520" cy="62721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6581120"/>
            <a:ext cx="3072384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8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7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5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40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2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911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9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88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201323" y="6563367"/>
            <a:ext cx="55298343" cy="1398083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91073" y="6563367"/>
            <a:ext cx="165178737" cy="1398083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18802777"/>
            <a:ext cx="37307520" cy="5811520"/>
          </a:xfrm>
        </p:spPr>
        <p:txBody>
          <a:bodyPr anchor="t"/>
          <a:lstStyle>
            <a:lvl1pPr algn="l">
              <a:defRPr sz="26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2401983"/>
            <a:ext cx="37307520" cy="6400799"/>
          </a:xfrm>
        </p:spPr>
        <p:txBody>
          <a:bodyPr anchor="b"/>
          <a:lstStyle>
            <a:lvl1pPr marL="0" indent="0">
              <a:buNone/>
              <a:defRPr sz="13100">
                <a:solidFill>
                  <a:schemeClr val="tx1">
                    <a:tint val="75000"/>
                  </a:schemeClr>
                </a:solidFill>
              </a:defRPr>
            </a:lvl1pPr>
            <a:lvl2pPr marL="2985191" indent="0">
              <a:buNone/>
              <a:defRPr sz="11900">
                <a:solidFill>
                  <a:schemeClr val="tx1">
                    <a:tint val="75000"/>
                  </a:schemeClr>
                </a:solidFill>
              </a:defRPr>
            </a:lvl2pPr>
            <a:lvl3pPr marL="5970385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3pPr>
            <a:lvl4pPr marL="8955576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4pPr>
            <a:lvl5pPr marL="11940767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5pPr>
            <a:lvl6pPr marL="1492596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6pPr>
            <a:lvl7pPr marL="17911151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7pPr>
            <a:lvl8pPr marL="2089634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8pPr>
            <a:lvl9pPr marL="23881534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1066" y="38235474"/>
            <a:ext cx="110238537" cy="108136265"/>
          </a:xfrm>
        </p:spPr>
        <p:txBody>
          <a:bodyPr/>
          <a:lstStyle>
            <a:lvl1pPr>
              <a:defRPr sz="18300"/>
            </a:lvl1pPr>
            <a:lvl2pPr>
              <a:defRPr sz="15700"/>
            </a:lvl2pPr>
            <a:lvl3pPr>
              <a:defRPr sz="131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61130" y="38235474"/>
            <a:ext cx="110238543" cy="108136265"/>
          </a:xfrm>
        </p:spPr>
        <p:txBody>
          <a:bodyPr/>
          <a:lstStyle>
            <a:lvl1pPr>
              <a:defRPr sz="18300"/>
            </a:lvl1pPr>
            <a:lvl2pPr>
              <a:defRPr sz="15700"/>
            </a:lvl2pPr>
            <a:lvl3pPr>
              <a:defRPr sz="131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171791"/>
            <a:ext cx="3950208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3" y="6549816"/>
            <a:ext cx="19392903" cy="2729651"/>
          </a:xfrm>
        </p:spPr>
        <p:txBody>
          <a:bodyPr anchor="b"/>
          <a:lstStyle>
            <a:lvl1pPr marL="0" indent="0">
              <a:buNone/>
              <a:defRPr sz="15700" b="1"/>
            </a:lvl1pPr>
            <a:lvl2pPr marL="2985191" indent="0">
              <a:buNone/>
              <a:defRPr sz="13100" b="1"/>
            </a:lvl2pPr>
            <a:lvl3pPr marL="5970385" indent="0">
              <a:buNone/>
              <a:defRPr sz="11900" b="1"/>
            </a:lvl3pPr>
            <a:lvl4pPr marL="8955576" indent="0">
              <a:buNone/>
              <a:defRPr sz="10400" b="1"/>
            </a:lvl4pPr>
            <a:lvl5pPr marL="11940767" indent="0">
              <a:buNone/>
              <a:defRPr sz="10400" b="1"/>
            </a:lvl5pPr>
            <a:lvl6pPr marL="14925960" indent="0">
              <a:buNone/>
              <a:defRPr sz="10400" b="1"/>
            </a:lvl6pPr>
            <a:lvl7pPr marL="17911151" indent="0">
              <a:buNone/>
              <a:defRPr sz="10400" b="1"/>
            </a:lvl7pPr>
            <a:lvl8pPr marL="20896343" indent="0">
              <a:buNone/>
              <a:defRPr sz="10400" b="1"/>
            </a:lvl8pPr>
            <a:lvl9pPr marL="23881534" indent="0">
              <a:buNone/>
              <a:defRPr sz="10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3" y="9279470"/>
            <a:ext cx="19392903" cy="16858831"/>
          </a:xfrm>
        </p:spPr>
        <p:txBody>
          <a:bodyPr/>
          <a:lstStyle>
            <a:lvl1pPr>
              <a:defRPr sz="15700"/>
            </a:lvl1pPr>
            <a:lvl2pPr>
              <a:defRPr sz="13100"/>
            </a:lvl2pPr>
            <a:lvl3pPr>
              <a:defRPr sz="119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7" y="6549816"/>
            <a:ext cx="19400520" cy="2729651"/>
          </a:xfrm>
        </p:spPr>
        <p:txBody>
          <a:bodyPr anchor="b"/>
          <a:lstStyle>
            <a:lvl1pPr marL="0" indent="0">
              <a:buNone/>
              <a:defRPr sz="15700" b="1"/>
            </a:lvl1pPr>
            <a:lvl2pPr marL="2985191" indent="0">
              <a:buNone/>
              <a:defRPr sz="13100" b="1"/>
            </a:lvl2pPr>
            <a:lvl3pPr marL="5970385" indent="0">
              <a:buNone/>
              <a:defRPr sz="11900" b="1"/>
            </a:lvl3pPr>
            <a:lvl4pPr marL="8955576" indent="0">
              <a:buNone/>
              <a:defRPr sz="10400" b="1"/>
            </a:lvl4pPr>
            <a:lvl5pPr marL="11940767" indent="0">
              <a:buNone/>
              <a:defRPr sz="10400" b="1"/>
            </a:lvl5pPr>
            <a:lvl6pPr marL="14925960" indent="0">
              <a:buNone/>
              <a:defRPr sz="10400" b="1"/>
            </a:lvl6pPr>
            <a:lvl7pPr marL="17911151" indent="0">
              <a:buNone/>
              <a:defRPr sz="10400" b="1"/>
            </a:lvl7pPr>
            <a:lvl8pPr marL="20896343" indent="0">
              <a:buNone/>
              <a:defRPr sz="10400" b="1"/>
            </a:lvl8pPr>
            <a:lvl9pPr marL="23881534" indent="0">
              <a:buNone/>
              <a:defRPr sz="10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7" y="9279470"/>
            <a:ext cx="19400520" cy="16858831"/>
          </a:xfrm>
        </p:spPr>
        <p:txBody>
          <a:bodyPr/>
          <a:lstStyle>
            <a:lvl1pPr>
              <a:defRPr sz="15700"/>
            </a:lvl1pPr>
            <a:lvl2pPr>
              <a:defRPr sz="13100"/>
            </a:lvl2pPr>
            <a:lvl3pPr>
              <a:defRPr sz="11900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0" y="1165013"/>
            <a:ext cx="14439903" cy="4958080"/>
          </a:xfrm>
        </p:spPr>
        <p:txBody>
          <a:bodyPr anchor="b"/>
          <a:lstStyle>
            <a:lvl1pPr algn="l">
              <a:defRPr sz="1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165017"/>
            <a:ext cx="24536400" cy="24973283"/>
          </a:xfrm>
        </p:spPr>
        <p:txBody>
          <a:bodyPr/>
          <a:lstStyle>
            <a:lvl1pPr>
              <a:defRPr sz="20900"/>
            </a:lvl1pPr>
            <a:lvl2pPr>
              <a:defRPr sz="18300"/>
            </a:lvl2pPr>
            <a:lvl3pPr>
              <a:defRPr sz="15700"/>
            </a:lvl3pPr>
            <a:lvl4pPr>
              <a:defRPr sz="13100"/>
            </a:lvl4pPr>
            <a:lvl5pPr>
              <a:defRPr sz="13100"/>
            </a:lvl5pPr>
            <a:lvl6pPr>
              <a:defRPr sz="13100"/>
            </a:lvl6pPr>
            <a:lvl7pPr>
              <a:defRPr sz="13100"/>
            </a:lvl7pPr>
            <a:lvl8pPr>
              <a:defRPr sz="13100"/>
            </a:lvl8pPr>
            <a:lvl9pPr>
              <a:defRPr sz="1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0" y="6123097"/>
            <a:ext cx="14439903" cy="20015203"/>
          </a:xfrm>
        </p:spPr>
        <p:txBody>
          <a:bodyPr/>
          <a:lstStyle>
            <a:lvl1pPr marL="0" indent="0">
              <a:buNone/>
              <a:defRPr sz="9100"/>
            </a:lvl1pPr>
            <a:lvl2pPr marL="2985191" indent="0">
              <a:buNone/>
              <a:defRPr sz="7900"/>
            </a:lvl2pPr>
            <a:lvl3pPr marL="5970385" indent="0">
              <a:buNone/>
              <a:defRPr sz="6400"/>
            </a:lvl3pPr>
            <a:lvl4pPr marL="8955576" indent="0">
              <a:buNone/>
              <a:defRPr sz="5900"/>
            </a:lvl4pPr>
            <a:lvl5pPr marL="11940767" indent="0">
              <a:buNone/>
              <a:defRPr sz="5900"/>
            </a:lvl5pPr>
            <a:lvl6pPr marL="14925960" indent="0">
              <a:buNone/>
              <a:defRPr sz="5900"/>
            </a:lvl6pPr>
            <a:lvl7pPr marL="17911151" indent="0">
              <a:buNone/>
              <a:defRPr sz="5900"/>
            </a:lvl7pPr>
            <a:lvl8pPr marL="20896343" indent="0">
              <a:buNone/>
              <a:defRPr sz="5900"/>
            </a:lvl8pPr>
            <a:lvl9pPr marL="23881534" indent="0">
              <a:buNone/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0482560"/>
            <a:ext cx="26334720" cy="2418083"/>
          </a:xfrm>
        </p:spPr>
        <p:txBody>
          <a:bodyPr anchor="b"/>
          <a:lstStyle>
            <a:lvl1pPr algn="l">
              <a:defRPr sz="1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614507"/>
            <a:ext cx="26334720" cy="17556480"/>
          </a:xfrm>
        </p:spPr>
        <p:txBody>
          <a:bodyPr/>
          <a:lstStyle>
            <a:lvl1pPr marL="0" indent="0">
              <a:buNone/>
              <a:defRPr sz="20900"/>
            </a:lvl1pPr>
            <a:lvl2pPr marL="2985191" indent="0">
              <a:buNone/>
              <a:defRPr sz="18300"/>
            </a:lvl2pPr>
            <a:lvl3pPr marL="5970385" indent="0">
              <a:buNone/>
              <a:defRPr sz="15700"/>
            </a:lvl3pPr>
            <a:lvl4pPr marL="8955576" indent="0">
              <a:buNone/>
              <a:defRPr sz="13100"/>
            </a:lvl4pPr>
            <a:lvl5pPr marL="11940767" indent="0">
              <a:buNone/>
              <a:defRPr sz="13100"/>
            </a:lvl5pPr>
            <a:lvl6pPr marL="14925960" indent="0">
              <a:buNone/>
              <a:defRPr sz="13100"/>
            </a:lvl6pPr>
            <a:lvl7pPr marL="17911151" indent="0">
              <a:buNone/>
              <a:defRPr sz="13100"/>
            </a:lvl7pPr>
            <a:lvl8pPr marL="20896343" indent="0">
              <a:buNone/>
              <a:defRPr sz="13100"/>
            </a:lvl8pPr>
            <a:lvl9pPr marL="23881534" indent="0">
              <a:buNone/>
              <a:defRPr sz="1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2900646"/>
            <a:ext cx="26334720" cy="3434079"/>
          </a:xfrm>
        </p:spPr>
        <p:txBody>
          <a:bodyPr/>
          <a:lstStyle>
            <a:lvl1pPr marL="0" indent="0">
              <a:buNone/>
              <a:defRPr sz="9100"/>
            </a:lvl1pPr>
            <a:lvl2pPr marL="2985191" indent="0">
              <a:buNone/>
              <a:defRPr sz="7900"/>
            </a:lvl2pPr>
            <a:lvl3pPr marL="5970385" indent="0">
              <a:buNone/>
              <a:defRPr sz="6400"/>
            </a:lvl3pPr>
            <a:lvl4pPr marL="8955576" indent="0">
              <a:buNone/>
              <a:defRPr sz="5900"/>
            </a:lvl4pPr>
            <a:lvl5pPr marL="11940767" indent="0">
              <a:buNone/>
              <a:defRPr sz="5900"/>
            </a:lvl5pPr>
            <a:lvl6pPr marL="14925960" indent="0">
              <a:buNone/>
              <a:defRPr sz="5900"/>
            </a:lvl6pPr>
            <a:lvl7pPr marL="17911151" indent="0">
              <a:buNone/>
              <a:defRPr sz="5900"/>
            </a:lvl7pPr>
            <a:lvl8pPr marL="20896343" indent="0">
              <a:buNone/>
              <a:defRPr sz="5900"/>
            </a:lvl8pPr>
            <a:lvl9pPr marL="23881534" indent="0">
              <a:buNone/>
              <a:defRPr sz="5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171791"/>
            <a:ext cx="39502080" cy="4876800"/>
          </a:xfrm>
          <a:prstGeom prst="rect">
            <a:avLst/>
          </a:prstGeom>
        </p:spPr>
        <p:txBody>
          <a:bodyPr vert="horz" lIns="597040" tIns="298519" rIns="597040" bIns="2985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6827528"/>
            <a:ext cx="39502080" cy="19310777"/>
          </a:xfrm>
          <a:prstGeom prst="rect">
            <a:avLst/>
          </a:prstGeom>
        </p:spPr>
        <p:txBody>
          <a:bodyPr vert="horz" lIns="597040" tIns="298519" rIns="597040" bIns="2985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7120435"/>
            <a:ext cx="10241280" cy="1557867"/>
          </a:xfrm>
          <a:prstGeom prst="rect">
            <a:avLst/>
          </a:prstGeom>
        </p:spPr>
        <p:txBody>
          <a:bodyPr vert="horz" lIns="597040" tIns="298519" rIns="597040" bIns="298519" rtlCol="0" anchor="ctr"/>
          <a:lstStyle>
            <a:lvl1pPr algn="l">
              <a:defRPr sz="7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26D7-AFFB-49F6-B585-7F46FFE1B55E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7120435"/>
            <a:ext cx="13898880" cy="1557867"/>
          </a:xfrm>
          <a:prstGeom prst="rect">
            <a:avLst/>
          </a:prstGeom>
        </p:spPr>
        <p:txBody>
          <a:bodyPr vert="horz" lIns="597040" tIns="298519" rIns="597040" bIns="298519" rtlCol="0" anchor="ctr"/>
          <a:lstStyle>
            <a:lvl1pPr algn="ctr">
              <a:defRPr sz="7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7120435"/>
            <a:ext cx="10241280" cy="1557867"/>
          </a:xfrm>
          <a:prstGeom prst="rect">
            <a:avLst/>
          </a:prstGeom>
        </p:spPr>
        <p:txBody>
          <a:bodyPr vert="horz" lIns="597040" tIns="298519" rIns="597040" bIns="298519" rtlCol="0" anchor="ctr"/>
          <a:lstStyle>
            <a:lvl1pPr algn="r">
              <a:defRPr sz="7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970385" rtl="0" eaLnBrk="1" latinLnBrk="0" hangingPunct="1">
        <a:spcBef>
          <a:spcPct val="0"/>
        </a:spcBef>
        <a:buNone/>
        <a:defRPr sz="2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895" indent="-2238895" algn="l" defTabSz="5970385" rtl="0" eaLnBrk="1" latinLnBrk="0" hangingPunct="1">
        <a:spcBef>
          <a:spcPct val="20000"/>
        </a:spcBef>
        <a:buFont typeface="Arial" pitchFamily="34" charset="0"/>
        <a:buChar char="•"/>
        <a:defRPr sz="20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0935" indent="-1865744" algn="l" defTabSz="5970385" rtl="0" eaLnBrk="1" latinLnBrk="0" hangingPunct="1">
        <a:spcBef>
          <a:spcPct val="20000"/>
        </a:spcBef>
        <a:buFont typeface="Arial" pitchFamily="34" charset="0"/>
        <a:buChar char="–"/>
        <a:defRPr sz="18300" kern="1200">
          <a:solidFill>
            <a:schemeClr val="tx1"/>
          </a:solidFill>
          <a:latin typeface="+mn-lt"/>
          <a:ea typeface="+mn-ea"/>
          <a:cs typeface="+mn-cs"/>
        </a:defRPr>
      </a:lvl2pPr>
      <a:lvl3pPr marL="7462980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5700" kern="1200">
          <a:solidFill>
            <a:schemeClr val="tx1"/>
          </a:solidFill>
          <a:latin typeface="+mn-lt"/>
          <a:ea typeface="+mn-ea"/>
          <a:cs typeface="+mn-cs"/>
        </a:defRPr>
      </a:lvl3pPr>
      <a:lvl4pPr marL="10448171" indent="-1492596" algn="l" defTabSz="5970385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3363" indent="-1492596" algn="l" defTabSz="5970385" rtl="0" eaLnBrk="1" latinLnBrk="0" hangingPunct="1">
        <a:spcBef>
          <a:spcPct val="20000"/>
        </a:spcBef>
        <a:buFont typeface="Arial" pitchFamily="34" charset="0"/>
        <a:buChar char="»"/>
        <a:defRPr sz="13100" kern="1200">
          <a:solidFill>
            <a:schemeClr val="tx1"/>
          </a:solidFill>
          <a:latin typeface="+mn-lt"/>
          <a:ea typeface="+mn-ea"/>
          <a:cs typeface="+mn-cs"/>
        </a:defRPr>
      </a:lvl5pPr>
      <a:lvl6pPr marL="16418555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6pPr>
      <a:lvl7pPr marL="19403747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7pPr>
      <a:lvl8pPr marL="22388938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8pPr>
      <a:lvl9pPr marL="25374128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7038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1pPr>
      <a:lvl2pPr marL="2985191" algn="l" defTabSz="597038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2pPr>
      <a:lvl3pPr marL="5970385" algn="l" defTabSz="597038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576" algn="l" defTabSz="597038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940767" algn="l" defTabSz="597038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925960" algn="l" defTabSz="597038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6pPr>
      <a:lvl7pPr marL="17911151" algn="l" defTabSz="597038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7pPr>
      <a:lvl8pPr marL="20896343" algn="l" defTabSz="597038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8pPr>
      <a:lvl9pPr marL="23881534" algn="l" defTabSz="5970385" rtl="0" eaLnBrk="1" latinLnBrk="0" hangingPunct="1">
        <a:defRPr sz="1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43891200" cy="5167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16" tIns="53308" rIns="106616" bIns="53308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7228800"/>
            <a:ext cx="43891200" cy="20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16" tIns="53308" rIns="106616" bIns="53308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48627" y="234569"/>
            <a:ext cx="32793946" cy="3062312"/>
          </a:xfrm>
          <a:prstGeom prst="rect">
            <a:avLst/>
          </a:prstGeom>
          <a:solidFill>
            <a:schemeClr val="accent2"/>
          </a:solidFill>
        </p:spPr>
        <p:txBody>
          <a:bodyPr wrap="square" lIns="106616" tIns="53308" rIns="106616" bIns="53308" rtlCol="0">
            <a:spAutoFit/>
          </a:bodyPr>
          <a:lstStyle/>
          <a:p>
            <a:pPr algn="ctr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the Relationship Between Working Fast and the Risk of Injury in Latin American Construction Workers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47401"/>
            <a:ext cx="43891200" cy="1338763"/>
          </a:xfrm>
          <a:prstGeom prst="rect">
            <a:avLst/>
          </a:prstGeom>
          <a:solidFill>
            <a:schemeClr val="bg2"/>
          </a:solidFill>
        </p:spPr>
        <p:txBody>
          <a:bodyPr wrap="square" lIns="106616" tIns="53308" rIns="106616" bIns="53308" rtlCol="0">
            <a:spAutoFit/>
          </a:bodyPr>
          <a:lstStyle/>
          <a:p>
            <a:pPr algn="ctr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Belalcazar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S.J., Escalante, S.M., Grzywacz, J.G., Montgomery, S.C.</a:t>
            </a:r>
          </a:p>
        </p:txBody>
      </p:sp>
      <p:sp>
        <p:nvSpPr>
          <p:cNvPr id="34" name="Text Placeholder 33"/>
          <p:cNvSpPr txBox="1">
            <a:spLocks noGrp="1"/>
          </p:cNvSpPr>
          <p:nvPr>
            <p:ph type="body" sz="half" idx="2"/>
          </p:nvPr>
        </p:nvSpPr>
        <p:spPr>
          <a:xfrm>
            <a:off x="304801" y="5715000"/>
            <a:ext cx="14439901" cy="1097801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100" b="1" dirty="0"/>
              <a:t>Introduction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Small-scale Latin American residential construction workers have among the highest rates of injury/ fatality.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Looking at transcripts of conversations with construction workers, and contractors we find that some causes behind these injuries is because of working fast.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aims to look at why small-scale Latin American residential construction workers work fast and how they are attributed to increased injury and fatality.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700" dirty="0"/>
          </a:p>
        </p:txBody>
      </p:sp>
      <p:pic>
        <p:nvPicPr>
          <p:cNvPr id="16" name="Picture 15" descr="FSU-Garnet-Se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14073" y="487680"/>
            <a:ext cx="4267200" cy="4267200"/>
          </a:xfrm>
          <a:prstGeom prst="rect">
            <a:avLst/>
          </a:prstGeom>
        </p:spPr>
      </p:pic>
      <p:pic>
        <p:nvPicPr>
          <p:cNvPr id="17" name="Picture 16" descr="FSU-Garnet-Se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784" y="449946"/>
            <a:ext cx="4267200" cy="426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782801" y="6858000"/>
            <a:ext cx="14439901" cy="114718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EED7AD-AC4E-4A08-96C9-C28D05F8A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965" y="24811145"/>
            <a:ext cx="5783785" cy="2301076"/>
          </a:xfrm>
          <a:prstGeom prst="rect">
            <a:avLst/>
          </a:prstGeom>
        </p:spPr>
      </p:pic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C5879522-DA9A-4437-A8F4-8DE3F512CA45}"/>
              </a:ext>
            </a:extLst>
          </p:cNvPr>
          <p:cNvSpPr txBox="1">
            <a:spLocks/>
          </p:cNvSpPr>
          <p:nvPr/>
        </p:nvSpPr>
        <p:spPr>
          <a:xfrm>
            <a:off x="304800" y="16134205"/>
            <a:ext cx="14439901" cy="848502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97040" tIns="298519" rIns="597040" bIns="298519" rtlCol="0">
            <a:spAutoFit/>
          </a:bodyPr>
          <a:lstStyle>
            <a:lvl1pPr marL="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98519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7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970385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955576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940767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92596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91115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896343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881534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00" b="1" dirty="0"/>
              <a:t>Methods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Ponte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project, qualitative semi-structured interviews were undertaken with n=5 Latino contractors and n=4 Latino construction workers. Interviews were recorded, and transcribed.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Transcripts were coded independently by two UROP students (SJB &amp; SE) as primary and secondary coders which were then discussed upon to find discrepancies and find themes.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FD6249D9-1429-475B-84EB-2D530CF6A81B}"/>
              </a:ext>
            </a:extLst>
          </p:cNvPr>
          <p:cNvSpPr txBox="1">
            <a:spLocks/>
          </p:cNvSpPr>
          <p:nvPr/>
        </p:nvSpPr>
        <p:spPr>
          <a:xfrm>
            <a:off x="14784285" y="5334000"/>
            <a:ext cx="14439901" cy="154158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97040" tIns="298519" rIns="597040" bIns="298519" rtlCol="0">
            <a:spAutoFit/>
          </a:bodyPr>
          <a:lstStyle>
            <a:lvl1pPr marL="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98519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7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970385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955576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940767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92596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91115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896343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881534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00" b="1" dirty="0"/>
              <a:t>Results</a:t>
            </a:r>
          </a:p>
        </p:txBody>
      </p:sp>
      <p:pic>
        <p:nvPicPr>
          <p:cNvPr id="21" name="Picture 20" descr="Text, timeline&#10;&#10;Description automatically generated">
            <a:extLst>
              <a:ext uri="{FF2B5EF4-FFF2-40B4-BE49-F238E27FC236}">
                <a16:creationId xmlns:a16="http://schemas.microsoft.com/office/drawing/2014/main" id="{D1E89D3C-FDC8-438D-A7AC-B22409E70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8181" y="7447596"/>
            <a:ext cx="13032107" cy="10259568"/>
          </a:xfrm>
          <a:prstGeom prst="rect">
            <a:avLst/>
          </a:prstGeom>
        </p:spPr>
      </p:pic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C8ACFE32-6F0D-4EA4-814D-31995D205831}"/>
              </a:ext>
            </a:extLst>
          </p:cNvPr>
          <p:cNvSpPr txBox="1">
            <a:spLocks/>
          </p:cNvSpPr>
          <p:nvPr/>
        </p:nvSpPr>
        <p:spPr>
          <a:xfrm>
            <a:off x="14782800" y="18308016"/>
            <a:ext cx="14439901" cy="20801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97040" tIns="298519" rIns="597040" bIns="298519" rtlCol="0">
            <a:spAutoFit/>
          </a:bodyPr>
          <a:lstStyle>
            <a:lvl1pPr marL="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98519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7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970385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955576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940767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92596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91115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896343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881534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cloud above identifies key phrases that have been repeated across several transcripts 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7EE9DF83-74D5-4643-937F-D2CAF8FAE1A2}"/>
              </a:ext>
            </a:extLst>
          </p:cNvPr>
          <p:cNvSpPr txBox="1">
            <a:spLocks/>
          </p:cNvSpPr>
          <p:nvPr/>
        </p:nvSpPr>
        <p:spPr>
          <a:xfrm>
            <a:off x="29274771" y="5734050"/>
            <a:ext cx="14439901" cy="1084875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97040" tIns="298519" rIns="597040" bIns="298519" rtlCol="0">
            <a:spAutoFit/>
          </a:bodyPr>
          <a:lstStyle>
            <a:lvl1pPr marL="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98519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7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970385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955576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940767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92596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91115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896343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881534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00" b="1" dirty="0"/>
              <a:t>Discussion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Small-scale residential construction companies usually have contractors that hire workers and the amount of money that they receive is based on how much they get done during the day.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large companies that pay their employees by the hour,  small-scale residential construction workers are paid by the amount of square footage completed.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Small-scale residential construction workers have little incentive to take time to put on safety equipment or spending time going to seminars, takes away the time from finishing a job. </a:t>
            </a:r>
          </a:p>
        </p:txBody>
      </p:sp>
      <p:pic>
        <p:nvPicPr>
          <p:cNvPr id="15" name="Picture 14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AF62EAFF-82EF-493F-A1E8-C612DF4FC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4721" y="22842997"/>
            <a:ext cx="7047233" cy="484632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9C304246-FDF5-452A-8452-056BF36C43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2166" y="20318055"/>
            <a:ext cx="12186867" cy="6824646"/>
          </a:xfrm>
          <a:prstGeom prst="rect">
            <a:avLst/>
          </a:prstGeom>
        </p:spPr>
      </p:pic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296A7EA5-3300-4960-8DC7-2EB25E4AA9E0}"/>
              </a:ext>
            </a:extLst>
          </p:cNvPr>
          <p:cNvSpPr txBox="1">
            <a:spLocks/>
          </p:cNvSpPr>
          <p:nvPr/>
        </p:nvSpPr>
        <p:spPr>
          <a:xfrm>
            <a:off x="29350973" y="16726114"/>
            <a:ext cx="14439901" cy="597356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597040" tIns="298519" rIns="597040" bIns="298519" rtlCol="0">
            <a:spAutoFit/>
          </a:bodyPr>
          <a:lstStyle>
            <a:lvl1pPr marL="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9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98519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7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970385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6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955576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940767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925960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911151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896343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881534" indent="0" algn="l" defTabSz="5970385" rtl="0" eaLnBrk="1" latinLnBrk="0" hangingPunct="1">
              <a:spcBef>
                <a:spcPct val="20000"/>
              </a:spcBef>
              <a:buFont typeface="Arial" pitchFamily="34" charset="0"/>
              <a:buNone/>
              <a:defRPr sz="5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00" b="1" dirty="0"/>
              <a:t>References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Shannon Montgomery, Antonio Marin, Elsa Nunez Reyes, Thomas Mills, Michael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Merten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Hector Nolasco, Joseph Grzywacz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Institute for Occupational Safety and Health and American Society for Safety Engineers (2015) ‘Overlapping vulnerabilities: the occupational health and safety of young immigrant workers in small construction firms.’, ((NIOSH) 2015-178), pp. 1–39 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Sterud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T. et al. (2018) ‘A systematic review of working conditions and occupational health among immigrants in Europe and Canada’, BMC public health. BioMed Central, 18(1), p. 770.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10.1186/s12889-018-5703-3.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U Poste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540115"/>
      </a:accent1>
      <a:accent2>
        <a:srgbClr val="CDC092"/>
      </a:accent2>
      <a:accent3>
        <a:srgbClr val="2B0007"/>
      </a:accent3>
      <a:accent4>
        <a:srgbClr val="A71930"/>
      </a:accent4>
      <a:accent5>
        <a:srgbClr val="728574"/>
      </a:accent5>
      <a:accent6>
        <a:srgbClr val="86AECA"/>
      </a:accent6>
      <a:hlink>
        <a:srgbClr val="A6A2C6"/>
      </a:hlink>
      <a:folHlink>
        <a:srgbClr val="EFE8BB"/>
      </a:folHlink>
    </a:clrScheme>
    <a:fontScheme name="Poster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385</Words>
  <Application>Microsoft Macintosh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Garamond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studio1</dc:creator>
  <cp:lastModifiedBy>Sergio Belalcazar</cp:lastModifiedBy>
  <cp:revision>24</cp:revision>
  <dcterms:created xsi:type="dcterms:W3CDTF">2009-09-25T21:08:34Z</dcterms:created>
  <dcterms:modified xsi:type="dcterms:W3CDTF">2022-03-28T22:28:41Z</dcterms:modified>
</cp:coreProperties>
</file>