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182A"/>
    <a:srgbClr val="BFAC6A"/>
    <a:srgbClr val="C0AA6A"/>
    <a:srgbClr val="E2CA7C"/>
    <a:srgbClr val="E1CA7C"/>
    <a:srgbClr val="BFAB6A"/>
    <a:srgbClr val="DCC451"/>
    <a:srgbClr val="C9B448"/>
    <a:srgbClr val="FFD400"/>
    <a:srgbClr val="F7CB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098"/>
    <p:restoredTop sz="95976"/>
  </p:normalViewPr>
  <p:slideViewPr>
    <p:cSldViewPr snapToGrid="0" snapToObjects="1">
      <p:cViewPr varScale="1">
        <p:scale>
          <a:sx n="24" d="100"/>
          <a:sy n="24" d="100"/>
        </p:scale>
        <p:origin x="212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87403F-CE12-5D43-836A-585FCA221937}" type="datetimeFigureOut">
              <a:rPr lang="en-US" smtClean="0"/>
              <a:t>3/7/22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3857769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87403F-CE12-5D43-836A-585FCA221937}" type="datetimeFigureOut">
              <a:rPr lang="en-US" smtClean="0"/>
              <a:t>3/7/22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2059585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87403F-CE12-5D43-836A-585FCA221937}" type="datetimeFigureOut">
              <a:rPr lang="en-US" smtClean="0"/>
              <a:t>3/7/22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57306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87403F-CE12-5D43-836A-585FCA221937}" type="datetimeFigureOut">
              <a:rPr lang="en-US" smtClean="0"/>
              <a:t>3/7/22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209559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87403F-CE12-5D43-836A-585FCA221937}" type="datetimeFigureOut">
              <a:rPr lang="en-US" smtClean="0"/>
              <a:t>3/7/22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4021318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87403F-CE12-5D43-836A-585FCA221937}" type="datetimeFigureOut">
              <a:rPr lang="en-US" smtClean="0"/>
              <a:t>3/7/22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1354452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87403F-CE12-5D43-836A-585FCA221937}" type="datetimeFigureOut">
              <a:rPr lang="en-US" smtClean="0"/>
              <a:t>3/7/22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259364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87403F-CE12-5D43-836A-585FCA221937}" type="datetimeFigureOut">
              <a:rPr lang="en-US" smtClean="0"/>
              <a:t>3/7/22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655795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87403F-CE12-5D43-836A-585FCA221937}" type="datetimeFigureOut">
              <a:rPr lang="en-US" smtClean="0"/>
              <a:t>3/7/22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33835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E887403F-CE12-5D43-836A-585FCA221937}" type="datetimeFigureOut">
              <a:rPr lang="en-US" smtClean="0"/>
              <a:t>3/7/22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4150356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E887403F-CE12-5D43-836A-585FCA221937}" type="datetimeFigureOut">
              <a:rPr lang="en-US" smtClean="0"/>
              <a:t>3/7/22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935E0-B831-A648-836F-6D92E06EE616}" type="slidenum">
              <a:rPr lang="en-US" smtClean="0"/>
              <a:t>‹#›</a:t>
            </a:fld>
            <a:endParaRPr lang="en-US"/>
          </a:p>
        </p:txBody>
      </p:sp>
    </p:spTree>
    <p:extLst>
      <p:ext uri="{BB962C8B-B14F-4D97-AF65-F5344CB8AC3E}">
        <p14:creationId xmlns:p14="http://schemas.microsoft.com/office/powerpoint/2010/main" val="2435183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E887403F-CE12-5D43-836A-585FCA221937}" type="datetimeFigureOut">
              <a:rPr lang="en-US" smtClean="0"/>
              <a:t>3/7/22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BF1935E0-B831-A648-836F-6D92E06EE616}" type="slidenum">
              <a:rPr lang="en-US" smtClean="0"/>
              <a:t>‹#›</a:t>
            </a:fld>
            <a:endParaRPr lang="en-US"/>
          </a:p>
        </p:txBody>
      </p:sp>
    </p:spTree>
    <p:extLst>
      <p:ext uri="{BB962C8B-B14F-4D97-AF65-F5344CB8AC3E}">
        <p14:creationId xmlns:p14="http://schemas.microsoft.com/office/powerpoint/2010/main" val="4235809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CA7C"/>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CF61D41-3210-D24B-A3E3-E7C5C1BCCB14}"/>
              </a:ext>
            </a:extLst>
          </p:cNvPr>
          <p:cNvSpPr/>
          <p:nvPr/>
        </p:nvSpPr>
        <p:spPr>
          <a:xfrm>
            <a:off x="0" y="0"/>
            <a:ext cx="43891200" cy="5880380"/>
          </a:xfrm>
          <a:prstGeom prst="rect">
            <a:avLst/>
          </a:prstGeom>
          <a:solidFill>
            <a:srgbClr val="70182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6390231F-8F04-1541-B48B-AD3994FE7C75}"/>
              </a:ext>
            </a:extLst>
          </p:cNvPr>
          <p:cNvPicPr>
            <a:picLocks noChangeAspect="1"/>
          </p:cNvPicPr>
          <p:nvPr/>
        </p:nvPicPr>
        <p:blipFill>
          <a:blip r:embed="rId2"/>
          <a:stretch>
            <a:fillRect/>
          </a:stretch>
        </p:blipFill>
        <p:spPr>
          <a:xfrm>
            <a:off x="2075619" y="455193"/>
            <a:ext cx="4040503" cy="4040503"/>
          </a:xfrm>
          <a:prstGeom prst="rect">
            <a:avLst/>
          </a:prstGeom>
        </p:spPr>
      </p:pic>
      <p:sp>
        <p:nvSpPr>
          <p:cNvPr id="9" name="TextBox 8">
            <a:extLst>
              <a:ext uri="{FF2B5EF4-FFF2-40B4-BE49-F238E27FC236}">
                <a16:creationId xmlns:a16="http://schemas.microsoft.com/office/drawing/2014/main" id="{F55AA9CC-566F-FC47-9F3F-986BA2BC6A35}"/>
              </a:ext>
            </a:extLst>
          </p:cNvPr>
          <p:cNvSpPr txBox="1"/>
          <p:nvPr/>
        </p:nvSpPr>
        <p:spPr>
          <a:xfrm>
            <a:off x="8191741" y="354969"/>
            <a:ext cx="27507720" cy="5139869"/>
          </a:xfrm>
          <a:prstGeom prst="rect">
            <a:avLst/>
          </a:prstGeom>
          <a:noFill/>
        </p:spPr>
        <p:txBody>
          <a:bodyPr wrap="square" rtlCol="0">
            <a:spAutoFit/>
          </a:bodyPr>
          <a:lstStyle/>
          <a:p>
            <a:pPr algn="ctr"/>
            <a:r>
              <a:rPr lang="en-US" sz="12000" dirty="0">
                <a:solidFill>
                  <a:srgbClr val="E1CA7C"/>
                </a:solidFill>
                <a:latin typeface="Baskerville" panose="02020502070401020303" pitchFamily="18" charset="0"/>
                <a:ea typeface="Baskerville" panose="02020502070401020303" pitchFamily="18" charset="0"/>
              </a:rPr>
              <a:t>Long-Acting Reversible Contraceptives Health Literacy Study</a:t>
            </a:r>
          </a:p>
          <a:p>
            <a:pPr algn="ctr"/>
            <a:r>
              <a:rPr lang="en-US" sz="8800" u="sng" dirty="0">
                <a:solidFill>
                  <a:srgbClr val="E1CA7C"/>
                </a:solidFill>
                <a:latin typeface="Baskerville" panose="02020502070401020303" pitchFamily="18" charset="0"/>
                <a:ea typeface="Baskerville" panose="02020502070401020303" pitchFamily="18" charset="0"/>
              </a:rPr>
              <a:t>Francesca Settineri</a:t>
            </a:r>
            <a:r>
              <a:rPr lang="en-US" sz="8800" dirty="0">
                <a:solidFill>
                  <a:srgbClr val="E1CA7C"/>
                </a:solidFill>
                <a:latin typeface="Baskerville" panose="02020502070401020303" pitchFamily="18" charset="0"/>
                <a:ea typeface="Baskerville" panose="02020502070401020303" pitchFamily="18" charset="0"/>
              </a:rPr>
              <a:t>| Dr. Helen Mahony PHD, MPH, CPH</a:t>
            </a:r>
          </a:p>
        </p:txBody>
      </p:sp>
      <p:pic>
        <p:nvPicPr>
          <p:cNvPr id="7" name="Picture 6" descr="Logo&#10;&#10;Description automatically generated">
            <a:extLst>
              <a:ext uri="{FF2B5EF4-FFF2-40B4-BE49-F238E27FC236}">
                <a16:creationId xmlns:a16="http://schemas.microsoft.com/office/drawing/2014/main" id="{964F562C-B84D-8A40-B12E-E66E2EA5C3FB}"/>
              </a:ext>
            </a:extLst>
          </p:cNvPr>
          <p:cNvPicPr>
            <a:picLocks noChangeAspect="1"/>
          </p:cNvPicPr>
          <p:nvPr/>
        </p:nvPicPr>
        <p:blipFill>
          <a:blip r:embed="rId3"/>
          <a:stretch>
            <a:fillRect/>
          </a:stretch>
        </p:blipFill>
        <p:spPr>
          <a:xfrm>
            <a:off x="36313110" y="-914398"/>
            <a:ext cx="7578090" cy="5683568"/>
          </a:xfrm>
          <a:prstGeom prst="rect">
            <a:avLst/>
          </a:prstGeom>
        </p:spPr>
      </p:pic>
      <p:sp>
        <p:nvSpPr>
          <p:cNvPr id="16" name="Rounded Rectangle 15">
            <a:extLst>
              <a:ext uri="{FF2B5EF4-FFF2-40B4-BE49-F238E27FC236}">
                <a16:creationId xmlns:a16="http://schemas.microsoft.com/office/drawing/2014/main" id="{17350BEA-16E9-BF4B-8994-3F2BA1F5BD42}"/>
              </a:ext>
            </a:extLst>
          </p:cNvPr>
          <p:cNvSpPr/>
          <p:nvPr/>
        </p:nvSpPr>
        <p:spPr>
          <a:xfrm>
            <a:off x="897563" y="6794779"/>
            <a:ext cx="11963454" cy="14359678"/>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b="1" dirty="0">
              <a:solidFill>
                <a:schemeClr val="tx1"/>
              </a:solidFill>
              <a:latin typeface="Baskerville" panose="02020502070401020303" pitchFamily="18" charset="0"/>
              <a:ea typeface="Baskerville" panose="02020502070401020303" pitchFamily="18" charset="0"/>
            </a:endParaRPr>
          </a:p>
          <a:p>
            <a:r>
              <a:rPr lang="en-US" sz="4000" b="1" dirty="0">
                <a:solidFill>
                  <a:schemeClr val="tx1"/>
                </a:solidFill>
                <a:latin typeface="Baskerville" panose="02020502070401020303" pitchFamily="18" charset="0"/>
                <a:ea typeface="Baskerville" panose="02020502070401020303" pitchFamily="18" charset="0"/>
              </a:rPr>
              <a:t>Background: </a:t>
            </a:r>
            <a:r>
              <a:rPr lang="en-US" sz="4000" dirty="0">
                <a:solidFill>
                  <a:schemeClr val="tx1"/>
                </a:solidFill>
                <a:latin typeface="Baskerville" panose="02020502070401020303" pitchFamily="18" charset="0"/>
                <a:ea typeface="Baskerville" panose="02020502070401020303" pitchFamily="18" charset="0"/>
              </a:rPr>
              <a:t>Of all developed countries, the U.S. has the highest rate of unintended pregnancies.</a:t>
            </a:r>
            <a:r>
              <a:rPr lang="en-US" sz="4000" baseline="30000" dirty="0">
                <a:solidFill>
                  <a:schemeClr val="tx1"/>
                </a:solidFill>
                <a:latin typeface="Baskerville" panose="02020502070401020303" pitchFamily="18" charset="0"/>
                <a:ea typeface="Baskerville" panose="02020502070401020303" pitchFamily="18" charset="0"/>
              </a:rPr>
              <a:t>1</a:t>
            </a:r>
            <a:endParaRPr lang="en-US" sz="4000" dirty="0">
              <a:solidFill>
                <a:schemeClr val="tx1"/>
              </a:solidFill>
              <a:latin typeface="Baskerville" panose="02020502070401020303" pitchFamily="18" charset="0"/>
              <a:ea typeface="Baskerville" panose="02020502070401020303" pitchFamily="18" charset="0"/>
            </a:endParaRPr>
          </a:p>
          <a:p>
            <a:r>
              <a:rPr lang="en-US" sz="4000" b="1" dirty="0">
                <a:solidFill>
                  <a:schemeClr val="tx1"/>
                </a:solidFill>
                <a:latin typeface="Baskerville" panose="02020502070401020303" pitchFamily="18" charset="0"/>
                <a:ea typeface="Baskerville" panose="02020502070401020303" pitchFamily="18" charset="0"/>
              </a:rPr>
              <a:t>Methods: </a:t>
            </a:r>
            <a:r>
              <a:rPr lang="en-US" sz="4000" dirty="0">
                <a:solidFill>
                  <a:schemeClr val="tx1"/>
                </a:solidFill>
                <a:latin typeface="Baskerville" panose="02020502070401020303" pitchFamily="18" charset="0"/>
                <a:ea typeface="Baskerville" panose="02020502070401020303" pitchFamily="18" charset="0"/>
              </a:rPr>
              <a:t>Participants for this project were chosen randomly from a pool of OB/Gyn, Pediatrics, and Family Medicine residency programs and contacted through email to complete an e-survey. The data was analyzed using SPSS; frequencies regarding participant demographics and availability of LARCs in their medical practice were found. </a:t>
            </a:r>
          </a:p>
          <a:p>
            <a:r>
              <a:rPr lang="en-US" sz="4000" b="1" dirty="0">
                <a:solidFill>
                  <a:schemeClr val="tx1"/>
                </a:solidFill>
                <a:latin typeface="Baskerville" panose="02020502070401020303" pitchFamily="18" charset="0"/>
                <a:ea typeface="Baskerville" panose="02020502070401020303" pitchFamily="18" charset="0"/>
              </a:rPr>
              <a:t>Results: </a:t>
            </a:r>
            <a:r>
              <a:rPr lang="en-US" sz="4000" dirty="0">
                <a:solidFill>
                  <a:schemeClr val="tx1"/>
                </a:solidFill>
                <a:latin typeface="Baskerville" panose="02020502070401020303" pitchFamily="18" charset="0"/>
                <a:ea typeface="Baskerville" panose="02020502070401020303" pitchFamily="18" charset="0"/>
              </a:rPr>
              <a:t>The specialties’ access to LARC differed. In the pediatric specialty, 91.3% of respondents said the implant was available and 87% said the IUD was. 100% of OB/Gyn specialty respondents said the IUD was available but 94.1% said the implant available. Based on Family Medicine responses, 87.0% said both the IUD and implant were available. </a:t>
            </a:r>
            <a:endParaRPr lang="en-US" sz="4000" b="1" dirty="0">
              <a:solidFill>
                <a:schemeClr val="tx1"/>
              </a:solidFill>
              <a:latin typeface="Baskerville" panose="02020502070401020303" pitchFamily="18" charset="0"/>
              <a:ea typeface="Baskerville" panose="02020502070401020303" pitchFamily="18" charset="0"/>
            </a:endParaRPr>
          </a:p>
          <a:p>
            <a:r>
              <a:rPr lang="en-US" sz="4000" b="1" dirty="0">
                <a:solidFill>
                  <a:schemeClr val="tx1"/>
                </a:solidFill>
                <a:latin typeface="Baskerville" panose="02020502070401020303" pitchFamily="18" charset="0"/>
                <a:ea typeface="Baskerville" panose="02020502070401020303" pitchFamily="18" charset="0"/>
              </a:rPr>
              <a:t>Conclusions</a:t>
            </a:r>
            <a:r>
              <a:rPr lang="en-US" sz="4000" dirty="0">
                <a:solidFill>
                  <a:schemeClr val="tx1"/>
                </a:solidFill>
                <a:latin typeface="Baskerville" panose="02020502070401020303" pitchFamily="18" charset="0"/>
                <a:ea typeface="Baskerville" panose="02020502070401020303" pitchFamily="18" charset="0"/>
              </a:rPr>
              <a:t>: Data analysis is ongoing; based on preliminary findings, LARC availability differs for each residency program.</a:t>
            </a:r>
            <a:endParaRPr lang="en-US" sz="4000" dirty="0">
              <a:solidFill>
                <a:schemeClr val="tx1"/>
              </a:solidFill>
            </a:endParaRPr>
          </a:p>
        </p:txBody>
      </p:sp>
      <p:sp>
        <p:nvSpPr>
          <p:cNvPr id="15" name="TextBox 14">
            <a:extLst>
              <a:ext uri="{FF2B5EF4-FFF2-40B4-BE49-F238E27FC236}">
                <a16:creationId xmlns:a16="http://schemas.microsoft.com/office/drawing/2014/main" id="{A8D4D471-3380-9F49-AA04-78327CB037C9}"/>
              </a:ext>
            </a:extLst>
          </p:cNvPr>
          <p:cNvSpPr txBox="1"/>
          <p:nvPr/>
        </p:nvSpPr>
        <p:spPr>
          <a:xfrm>
            <a:off x="2075619" y="7047481"/>
            <a:ext cx="9537261"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ABSTRACT</a:t>
            </a:r>
          </a:p>
        </p:txBody>
      </p:sp>
      <p:sp>
        <p:nvSpPr>
          <p:cNvPr id="13" name="Rounded Rectangle 12">
            <a:extLst>
              <a:ext uri="{FF2B5EF4-FFF2-40B4-BE49-F238E27FC236}">
                <a16:creationId xmlns:a16="http://schemas.microsoft.com/office/drawing/2014/main" id="{37909024-1AFE-9940-BEB9-EA235E60EC1A}"/>
              </a:ext>
            </a:extLst>
          </p:cNvPr>
          <p:cNvSpPr/>
          <p:nvPr/>
        </p:nvSpPr>
        <p:spPr>
          <a:xfrm>
            <a:off x="950135" y="21752368"/>
            <a:ext cx="11928406" cy="6735409"/>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200" dirty="0">
              <a:solidFill>
                <a:schemeClr val="tx1"/>
              </a:solidFill>
              <a:latin typeface="Baskerville" panose="02020502070401020303" pitchFamily="18" charset="0"/>
              <a:ea typeface="Baskerville" panose="02020502070401020303" pitchFamily="18" charset="0"/>
            </a:endParaRPr>
          </a:p>
          <a:p>
            <a:r>
              <a:rPr lang="en-US" sz="4200" dirty="0">
                <a:solidFill>
                  <a:schemeClr val="tx1"/>
                </a:solidFill>
                <a:latin typeface="Baskerville" panose="02020502070401020303" pitchFamily="18" charset="0"/>
                <a:ea typeface="Baskerville" panose="02020502070401020303" pitchFamily="18" charset="0"/>
              </a:rPr>
              <a:t>Unintended pregnancies can be attributed to the incorrect usage of contraceptives.</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Most common contraceptives – condoms and birth control pills – have the lowest rate of efficacy compared to long-acting reversible contraceptives (LARC). </a:t>
            </a:r>
          </a:p>
          <a:p>
            <a:endParaRPr lang="en-US" sz="3600" dirty="0">
              <a:solidFill>
                <a:schemeClr val="tx1"/>
              </a:solidFill>
              <a:latin typeface="Baskerville" panose="02020502070401020303" pitchFamily="18" charset="0"/>
              <a:ea typeface="Baskerville" panose="02020502070401020303" pitchFamily="18" charset="0"/>
            </a:endParaRPr>
          </a:p>
        </p:txBody>
      </p:sp>
      <p:sp>
        <p:nvSpPr>
          <p:cNvPr id="12" name="TextBox 11">
            <a:extLst>
              <a:ext uri="{FF2B5EF4-FFF2-40B4-BE49-F238E27FC236}">
                <a16:creationId xmlns:a16="http://schemas.microsoft.com/office/drawing/2014/main" id="{02A4557B-2A57-F440-85BE-E23FEE9B206D}"/>
              </a:ext>
            </a:extLst>
          </p:cNvPr>
          <p:cNvSpPr txBox="1"/>
          <p:nvPr/>
        </p:nvSpPr>
        <p:spPr>
          <a:xfrm>
            <a:off x="1934860" y="21721590"/>
            <a:ext cx="9537261"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BACKGROUND</a:t>
            </a:r>
          </a:p>
        </p:txBody>
      </p:sp>
      <p:sp>
        <p:nvSpPr>
          <p:cNvPr id="18" name="Rounded Rectangle 17">
            <a:extLst>
              <a:ext uri="{FF2B5EF4-FFF2-40B4-BE49-F238E27FC236}">
                <a16:creationId xmlns:a16="http://schemas.microsoft.com/office/drawing/2014/main" id="{E4F26A06-474A-2D4F-8DCE-29B0C7777ACF}"/>
              </a:ext>
            </a:extLst>
          </p:cNvPr>
          <p:cNvSpPr/>
          <p:nvPr/>
        </p:nvSpPr>
        <p:spPr>
          <a:xfrm>
            <a:off x="14522825" y="6782059"/>
            <a:ext cx="13662210" cy="13911449"/>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b="1" dirty="0">
              <a:solidFill>
                <a:schemeClr val="tx1"/>
              </a:solidFill>
              <a:latin typeface="Baskerville" panose="02020502070401020303" pitchFamily="18" charset="0"/>
              <a:ea typeface="Baskerville" panose="02020502070401020303" pitchFamily="18" charset="0"/>
            </a:endParaRPr>
          </a:p>
          <a:p>
            <a:r>
              <a:rPr lang="en-US" sz="4200" b="1" dirty="0">
                <a:solidFill>
                  <a:schemeClr val="tx1"/>
                </a:solidFill>
                <a:latin typeface="Baskerville" panose="02020502070401020303" pitchFamily="18" charset="0"/>
                <a:ea typeface="Baskerville" panose="02020502070401020303" pitchFamily="18" charset="0"/>
              </a:rPr>
              <a:t>Recruitment</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Online survey sent to:</a:t>
            </a:r>
          </a:p>
          <a:p>
            <a:pPr marL="1028700" lvl="1"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Residents in OB/Gyn, Family Medicine, Internal Medicine, and Pediatric specialties </a:t>
            </a:r>
          </a:p>
          <a:p>
            <a:pPr marL="1028700" lvl="1"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Fellows in the Pediatric and Adolescent Gynecology and Adolescent Medicine specialties. </a:t>
            </a:r>
          </a:p>
          <a:p>
            <a:r>
              <a:rPr lang="en-US" sz="4200" b="1" dirty="0">
                <a:solidFill>
                  <a:schemeClr val="tx1"/>
                </a:solidFill>
                <a:latin typeface="Baskerville" panose="02020502070401020303" pitchFamily="18" charset="0"/>
                <a:ea typeface="Baskerville" panose="02020502070401020303" pitchFamily="18" charset="0"/>
              </a:rPr>
              <a:t>Sampling </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Residency programs are chosen at random. </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All fellowship programs in the PAG and Ad Med specialties were contacted. </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Sampling continued until the survey had 300 respondents. </a:t>
            </a:r>
          </a:p>
          <a:p>
            <a:r>
              <a:rPr lang="en-US" sz="4200" b="1" dirty="0">
                <a:solidFill>
                  <a:schemeClr val="tx1"/>
                </a:solidFill>
                <a:latin typeface="Baskerville" panose="02020502070401020303" pitchFamily="18" charset="0"/>
                <a:ea typeface="Baskerville" panose="02020502070401020303" pitchFamily="18" charset="0"/>
              </a:rPr>
              <a:t>Surveying</a:t>
            </a:r>
            <a:r>
              <a:rPr lang="en-US" sz="4200" dirty="0">
                <a:solidFill>
                  <a:schemeClr val="tx1"/>
                </a:solidFill>
                <a:latin typeface="Baskerville" panose="02020502070401020303" pitchFamily="18" charset="0"/>
                <a:ea typeface="Baskerville" panose="02020502070401020303" pitchFamily="18" charset="0"/>
              </a:rPr>
              <a:t> </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30 question survey (10-15 minutes) sent over Qualtrics. </a:t>
            </a:r>
          </a:p>
          <a:p>
            <a:r>
              <a:rPr lang="en-US" sz="4200" b="1" dirty="0">
                <a:solidFill>
                  <a:schemeClr val="tx1"/>
                </a:solidFill>
                <a:latin typeface="Baskerville" panose="02020502070401020303" pitchFamily="18" charset="0"/>
                <a:ea typeface="Baskerville" panose="02020502070401020303" pitchFamily="18" charset="0"/>
              </a:rPr>
              <a:t>Data Analysis </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Descriptive statistics (means and frequencies for univariate relationships).  </a:t>
            </a:r>
          </a:p>
        </p:txBody>
      </p:sp>
      <p:sp>
        <p:nvSpPr>
          <p:cNvPr id="14" name="TextBox 13">
            <a:extLst>
              <a:ext uri="{FF2B5EF4-FFF2-40B4-BE49-F238E27FC236}">
                <a16:creationId xmlns:a16="http://schemas.microsoft.com/office/drawing/2014/main" id="{94E1F952-EF1F-8A41-83AD-F11942B2CEDD}"/>
              </a:ext>
            </a:extLst>
          </p:cNvPr>
          <p:cNvSpPr txBox="1"/>
          <p:nvPr/>
        </p:nvSpPr>
        <p:spPr>
          <a:xfrm>
            <a:off x="15684551" y="7203487"/>
            <a:ext cx="11091742"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METHODOLOGY</a:t>
            </a:r>
          </a:p>
        </p:txBody>
      </p:sp>
      <p:sp>
        <p:nvSpPr>
          <p:cNvPr id="19" name="Rounded Rectangle 18">
            <a:extLst>
              <a:ext uri="{FF2B5EF4-FFF2-40B4-BE49-F238E27FC236}">
                <a16:creationId xmlns:a16="http://schemas.microsoft.com/office/drawing/2014/main" id="{C2DF7505-E1FB-7641-B733-617A0F4F2540}"/>
              </a:ext>
            </a:extLst>
          </p:cNvPr>
          <p:cNvSpPr/>
          <p:nvPr/>
        </p:nvSpPr>
        <p:spPr>
          <a:xfrm>
            <a:off x="29846843" y="6794777"/>
            <a:ext cx="13111745" cy="10872327"/>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solidFill>
                <a:schemeClr val="tx1"/>
              </a:solidFill>
              <a:latin typeface="Baskerville" panose="02020502070401020303" pitchFamily="18" charset="0"/>
              <a:ea typeface="Baskerville" panose="02020502070401020303" pitchFamily="18" charset="0"/>
            </a:endParaRPr>
          </a:p>
          <a:p>
            <a:endParaRPr lang="en-US" sz="3000" dirty="0">
              <a:solidFill>
                <a:schemeClr val="tx1"/>
              </a:solidFill>
              <a:latin typeface="Baskerville" panose="02020502070401020303" pitchFamily="18" charset="0"/>
              <a:ea typeface="Baskerville" panose="02020502070401020303" pitchFamily="18" charset="0"/>
            </a:endParaRPr>
          </a:p>
          <a:p>
            <a:endParaRPr lang="en-US" sz="3600" dirty="0">
              <a:solidFill>
                <a:schemeClr val="tx1"/>
              </a:solidFill>
              <a:latin typeface="Baskerville" panose="02020502070401020303" pitchFamily="18" charset="0"/>
              <a:ea typeface="Baskerville" panose="02020502070401020303" pitchFamily="18" charset="0"/>
            </a:endParaRPr>
          </a:p>
          <a:p>
            <a:endParaRPr lang="en-US" sz="4200" dirty="0">
              <a:solidFill>
                <a:schemeClr val="tx1"/>
              </a:solidFill>
              <a:latin typeface="Baskerville" panose="02020502070401020303" pitchFamily="18" charset="0"/>
              <a:ea typeface="Baskerville" panose="02020502070401020303" pitchFamily="18" charset="0"/>
            </a:endParaRPr>
          </a:p>
          <a:p>
            <a:r>
              <a:rPr lang="en-US" sz="4200" dirty="0">
                <a:solidFill>
                  <a:schemeClr val="tx1"/>
                </a:solidFill>
                <a:latin typeface="Baskerville" panose="02020502070401020303" pitchFamily="18" charset="0"/>
                <a:ea typeface="Baskerville" panose="02020502070401020303" pitchFamily="18" charset="0"/>
              </a:rPr>
              <a:t>Family Medicine Specialty (n=13)</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53.8% female, 46.2% male</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84.6% of respondents said contraceptive implant and intrauterine device were available at their practice.</a:t>
            </a:r>
          </a:p>
          <a:p>
            <a:r>
              <a:rPr lang="en-US" sz="4200" dirty="0">
                <a:solidFill>
                  <a:schemeClr val="tx1"/>
                </a:solidFill>
                <a:latin typeface="Baskerville" panose="02020502070401020303" pitchFamily="18" charset="0"/>
                <a:ea typeface="Baskerville" panose="02020502070401020303" pitchFamily="18" charset="0"/>
              </a:rPr>
              <a:t>Pediatric Specialty (n=23)</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82.6% female, 17.4% male</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91.3% of respondents said that the implant is available at their practice and 87.0% said that the IUD was available. </a:t>
            </a:r>
          </a:p>
          <a:p>
            <a:r>
              <a:rPr lang="en-US" sz="4200" dirty="0">
                <a:solidFill>
                  <a:schemeClr val="tx1"/>
                </a:solidFill>
                <a:latin typeface="Baskerville" panose="02020502070401020303" pitchFamily="18" charset="0"/>
                <a:ea typeface="Baskerville" panose="02020502070401020303" pitchFamily="18" charset="0"/>
              </a:rPr>
              <a:t>OB/Gyn Specialty (n=17), </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82.4% female, 17.6% male </a:t>
            </a:r>
          </a:p>
          <a:p>
            <a:pPr marL="571500" indent="-571500">
              <a:buFont typeface="Arial" panose="020B0604020202020204" pitchFamily="34" charset="0"/>
              <a:buChar char="•"/>
            </a:pPr>
            <a:r>
              <a:rPr lang="en-US" sz="4200" dirty="0">
                <a:solidFill>
                  <a:schemeClr val="tx1"/>
                </a:solidFill>
                <a:latin typeface="Baskerville" panose="02020502070401020303" pitchFamily="18" charset="0"/>
                <a:ea typeface="Baskerville" panose="02020502070401020303" pitchFamily="18" charset="0"/>
              </a:rPr>
              <a:t>100% respondents said that the IUD is available in their practice, 94.1% said the implant was available. </a:t>
            </a:r>
          </a:p>
          <a:p>
            <a:br>
              <a:rPr lang="en-US" sz="3200" dirty="0"/>
            </a:br>
            <a:endParaRPr lang="en-US" sz="3200" dirty="0">
              <a:solidFill>
                <a:schemeClr val="tx1"/>
              </a:solidFill>
            </a:endParaRPr>
          </a:p>
        </p:txBody>
      </p:sp>
      <p:sp>
        <p:nvSpPr>
          <p:cNvPr id="21" name="TextBox 20">
            <a:extLst>
              <a:ext uri="{FF2B5EF4-FFF2-40B4-BE49-F238E27FC236}">
                <a16:creationId xmlns:a16="http://schemas.microsoft.com/office/drawing/2014/main" id="{8100EAED-DE2E-BC43-B316-EF84900B48EE}"/>
              </a:ext>
            </a:extLst>
          </p:cNvPr>
          <p:cNvSpPr txBox="1"/>
          <p:nvPr/>
        </p:nvSpPr>
        <p:spPr>
          <a:xfrm>
            <a:off x="30477973" y="7203487"/>
            <a:ext cx="11091742"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RESULTS</a:t>
            </a:r>
          </a:p>
        </p:txBody>
      </p:sp>
      <p:sp>
        <p:nvSpPr>
          <p:cNvPr id="26" name="TextBox 25">
            <a:extLst>
              <a:ext uri="{FF2B5EF4-FFF2-40B4-BE49-F238E27FC236}">
                <a16:creationId xmlns:a16="http://schemas.microsoft.com/office/drawing/2014/main" id="{8D455BC0-C690-0044-9BB0-6BEEB113ABBD}"/>
              </a:ext>
            </a:extLst>
          </p:cNvPr>
          <p:cNvSpPr txBox="1"/>
          <p:nvPr/>
        </p:nvSpPr>
        <p:spPr>
          <a:xfrm>
            <a:off x="13288295" y="20973478"/>
            <a:ext cx="11091742"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DATA</a:t>
            </a:r>
          </a:p>
        </p:txBody>
      </p:sp>
      <p:sp>
        <p:nvSpPr>
          <p:cNvPr id="27" name="TextBox 26">
            <a:extLst>
              <a:ext uri="{FF2B5EF4-FFF2-40B4-BE49-F238E27FC236}">
                <a16:creationId xmlns:a16="http://schemas.microsoft.com/office/drawing/2014/main" id="{DE37475A-897A-C64F-A9BA-0311C97A517E}"/>
              </a:ext>
            </a:extLst>
          </p:cNvPr>
          <p:cNvSpPr txBox="1"/>
          <p:nvPr/>
        </p:nvSpPr>
        <p:spPr>
          <a:xfrm>
            <a:off x="15684551" y="21216729"/>
            <a:ext cx="11823261" cy="584775"/>
          </a:xfrm>
          <a:prstGeom prst="rect">
            <a:avLst/>
          </a:prstGeom>
          <a:noFill/>
        </p:spPr>
        <p:txBody>
          <a:bodyPr wrap="square" rtlCol="0">
            <a:spAutoFit/>
          </a:bodyPr>
          <a:lstStyle/>
          <a:p>
            <a:r>
              <a:rPr lang="en-US" sz="3200" b="1" dirty="0">
                <a:latin typeface="Baskerville" panose="02020502070401020303" pitchFamily="18" charset="0"/>
                <a:ea typeface="Baskerville" panose="02020502070401020303" pitchFamily="18" charset="0"/>
              </a:rPr>
              <a:t>*data is still ongoing; all results are preliminary</a:t>
            </a:r>
          </a:p>
        </p:txBody>
      </p:sp>
      <p:sp>
        <p:nvSpPr>
          <p:cNvPr id="28" name="Rounded Rectangle 27">
            <a:extLst>
              <a:ext uri="{FF2B5EF4-FFF2-40B4-BE49-F238E27FC236}">
                <a16:creationId xmlns:a16="http://schemas.microsoft.com/office/drawing/2014/main" id="{03DDFC74-DCDA-BF46-B0B8-7482BA2E32CD}"/>
              </a:ext>
            </a:extLst>
          </p:cNvPr>
          <p:cNvSpPr/>
          <p:nvPr/>
        </p:nvSpPr>
        <p:spPr>
          <a:xfrm>
            <a:off x="29947145" y="18190325"/>
            <a:ext cx="13011443" cy="5962239"/>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solidFill>
                <a:schemeClr val="tx1"/>
              </a:solidFill>
              <a:latin typeface="Baskerville" panose="02020502070401020303" pitchFamily="18" charset="0"/>
              <a:ea typeface="Baskerville" panose="02020502070401020303" pitchFamily="18" charset="0"/>
            </a:endParaRPr>
          </a:p>
          <a:p>
            <a:endParaRPr lang="en-US" sz="3600" dirty="0">
              <a:solidFill>
                <a:schemeClr val="tx1"/>
              </a:solidFill>
              <a:latin typeface="Baskerville" panose="02020502070401020303" pitchFamily="18" charset="0"/>
              <a:ea typeface="Baskerville" panose="02020502070401020303" pitchFamily="18" charset="0"/>
            </a:endParaRPr>
          </a:p>
          <a:p>
            <a:endParaRPr lang="en-US" sz="3600" dirty="0">
              <a:solidFill>
                <a:schemeClr val="tx1"/>
              </a:solidFill>
              <a:latin typeface="Baskerville" panose="02020502070401020303" pitchFamily="18" charset="0"/>
              <a:ea typeface="Baskerville" panose="02020502070401020303" pitchFamily="18" charset="0"/>
            </a:endParaRPr>
          </a:p>
          <a:p>
            <a:r>
              <a:rPr lang="en-US" sz="4000" dirty="0">
                <a:solidFill>
                  <a:schemeClr val="tx1"/>
                </a:solidFill>
                <a:latin typeface="Baskerville" panose="02020502070401020303" pitchFamily="18" charset="0"/>
                <a:ea typeface="Baskerville" panose="02020502070401020303" pitchFamily="18" charset="0"/>
              </a:rPr>
              <a:t>Data analysis is ongoing. </a:t>
            </a:r>
          </a:p>
          <a:p>
            <a:pPr marL="571500" indent="-571500">
              <a:buFont typeface="Arial" panose="020B0604020202020204" pitchFamily="34" charset="0"/>
              <a:buChar char="•"/>
            </a:pPr>
            <a:r>
              <a:rPr lang="en-US" sz="4000" dirty="0">
                <a:solidFill>
                  <a:schemeClr val="tx1"/>
                </a:solidFill>
                <a:latin typeface="Baskerville" panose="02020502070401020303" pitchFamily="18" charset="0"/>
                <a:ea typeface="Baskerville" panose="02020502070401020303" pitchFamily="18" charset="0"/>
              </a:rPr>
              <a:t>Preliminary findings </a:t>
            </a:r>
          </a:p>
          <a:p>
            <a:pPr marL="1028700" lvl="1" indent="-571500">
              <a:buFont typeface="Arial" panose="020B0604020202020204" pitchFamily="34" charset="0"/>
              <a:buChar char="•"/>
            </a:pPr>
            <a:r>
              <a:rPr lang="en-US" sz="4000" dirty="0">
                <a:solidFill>
                  <a:schemeClr val="tx1"/>
                </a:solidFill>
                <a:latin typeface="Baskerville" panose="02020502070401020303" pitchFamily="18" charset="0"/>
                <a:ea typeface="Baskerville" panose="02020502070401020303" pitchFamily="18" charset="0"/>
              </a:rPr>
              <a:t>LARC availability is different for each specialty. </a:t>
            </a:r>
          </a:p>
          <a:p>
            <a:pPr marL="571500" indent="-571500">
              <a:buFont typeface="Arial" panose="020B0604020202020204" pitchFamily="34" charset="0"/>
              <a:buChar char="•"/>
            </a:pPr>
            <a:r>
              <a:rPr lang="en-US" sz="4000" dirty="0">
                <a:solidFill>
                  <a:schemeClr val="tx1"/>
                </a:solidFill>
                <a:latin typeface="Baskerville" panose="02020502070401020303" pitchFamily="18" charset="0"/>
                <a:ea typeface="Baskerville" panose="02020502070401020303" pitchFamily="18" charset="0"/>
              </a:rPr>
              <a:t>Future data analysis </a:t>
            </a:r>
          </a:p>
          <a:p>
            <a:pPr marL="1028700" lvl="1" indent="-571500">
              <a:buFont typeface="Arial" panose="020B0604020202020204" pitchFamily="34" charset="0"/>
              <a:buChar char="•"/>
            </a:pPr>
            <a:r>
              <a:rPr lang="en-US" sz="4000" dirty="0">
                <a:solidFill>
                  <a:schemeClr val="tx1"/>
                </a:solidFill>
                <a:latin typeface="Baskerville" panose="02020502070401020303" pitchFamily="18" charset="0"/>
                <a:ea typeface="Baskerville" panose="02020502070401020303" pitchFamily="18" charset="0"/>
              </a:rPr>
              <a:t>assess predictors of shared decision-making, LARC counseling and insertion practices, and associations between health literacy domains and participants.</a:t>
            </a:r>
          </a:p>
          <a:p>
            <a:br>
              <a:rPr lang="en-US" sz="3200" dirty="0"/>
            </a:br>
            <a:endParaRPr lang="en-US" sz="3200" dirty="0">
              <a:solidFill>
                <a:schemeClr val="tx1"/>
              </a:solidFill>
            </a:endParaRPr>
          </a:p>
        </p:txBody>
      </p:sp>
      <p:sp>
        <p:nvSpPr>
          <p:cNvPr id="30" name="TextBox 29">
            <a:extLst>
              <a:ext uri="{FF2B5EF4-FFF2-40B4-BE49-F238E27FC236}">
                <a16:creationId xmlns:a16="http://schemas.microsoft.com/office/drawing/2014/main" id="{DE99FB35-FA09-BE4B-9FBA-61FDA68387B7}"/>
              </a:ext>
            </a:extLst>
          </p:cNvPr>
          <p:cNvSpPr txBox="1"/>
          <p:nvPr/>
        </p:nvSpPr>
        <p:spPr>
          <a:xfrm>
            <a:off x="30153590" y="18432480"/>
            <a:ext cx="11091742"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CONCLUSION </a:t>
            </a:r>
          </a:p>
        </p:txBody>
      </p:sp>
      <p:graphicFrame>
        <p:nvGraphicFramePr>
          <p:cNvPr id="31" name="Table 31">
            <a:extLst>
              <a:ext uri="{FF2B5EF4-FFF2-40B4-BE49-F238E27FC236}">
                <a16:creationId xmlns:a16="http://schemas.microsoft.com/office/drawing/2014/main" id="{A6BA7D5C-1B46-8D49-BD52-C1A0F9B2A7B9}"/>
              </a:ext>
            </a:extLst>
          </p:cNvPr>
          <p:cNvGraphicFramePr>
            <a:graphicFrameLocks noGrp="1"/>
          </p:cNvGraphicFramePr>
          <p:nvPr>
            <p:extLst>
              <p:ext uri="{D42A27DB-BD31-4B8C-83A1-F6EECF244321}">
                <p14:modId xmlns:p14="http://schemas.microsoft.com/office/powerpoint/2010/main" val="2387026660"/>
              </p:ext>
            </p:extLst>
          </p:nvPr>
        </p:nvGraphicFramePr>
        <p:xfrm>
          <a:off x="13288295" y="23091197"/>
          <a:ext cx="16066504" cy="5633427"/>
        </p:xfrm>
        <a:graphic>
          <a:graphicData uri="http://schemas.openxmlformats.org/drawingml/2006/table">
            <a:tbl>
              <a:tblPr firstRow="1" bandRow="1">
                <a:tableStyleId>{073A0DAA-6AF3-43AB-8588-CEC1D06C72B9}</a:tableStyleId>
              </a:tblPr>
              <a:tblGrid>
                <a:gridCol w="2046709">
                  <a:extLst>
                    <a:ext uri="{9D8B030D-6E8A-4147-A177-3AD203B41FA5}">
                      <a16:colId xmlns:a16="http://schemas.microsoft.com/office/drawing/2014/main" val="1062047199"/>
                    </a:ext>
                  </a:extLst>
                </a:gridCol>
                <a:gridCol w="1226675">
                  <a:extLst>
                    <a:ext uri="{9D8B030D-6E8A-4147-A177-3AD203B41FA5}">
                      <a16:colId xmlns:a16="http://schemas.microsoft.com/office/drawing/2014/main" val="553402055"/>
                    </a:ext>
                  </a:extLst>
                </a:gridCol>
                <a:gridCol w="1722984">
                  <a:extLst>
                    <a:ext uri="{9D8B030D-6E8A-4147-A177-3AD203B41FA5}">
                      <a16:colId xmlns:a16="http://schemas.microsoft.com/office/drawing/2014/main" val="4050448497"/>
                    </a:ext>
                  </a:extLst>
                </a:gridCol>
                <a:gridCol w="1202372">
                  <a:extLst>
                    <a:ext uri="{9D8B030D-6E8A-4147-A177-3AD203B41FA5}">
                      <a16:colId xmlns:a16="http://schemas.microsoft.com/office/drawing/2014/main" val="1600033105"/>
                    </a:ext>
                  </a:extLst>
                </a:gridCol>
                <a:gridCol w="2457618">
                  <a:extLst>
                    <a:ext uri="{9D8B030D-6E8A-4147-A177-3AD203B41FA5}">
                      <a16:colId xmlns:a16="http://schemas.microsoft.com/office/drawing/2014/main" val="1715184986"/>
                    </a:ext>
                  </a:extLst>
                </a:gridCol>
                <a:gridCol w="2002502">
                  <a:extLst>
                    <a:ext uri="{9D8B030D-6E8A-4147-A177-3AD203B41FA5}">
                      <a16:colId xmlns:a16="http://schemas.microsoft.com/office/drawing/2014/main" val="1880752994"/>
                    </a:ext>
                  </a:extLst>
                </a:gridCol>
                <a:gridCol w="1274322">
                  <a:extLst>
                    <a:ext uri="{9D8B030D-6E8A-4147-A177-3AD203B41FA5}">
                      <a16:colId xmlns:a16="http://schemas.microsoft.com/office/drawing/2014/main" val="1523318871"/>
                    </a:ext>
                  </a:extLst>
                </a:gridCol>
                <a:gridCol w="1820459">
                  <a:extLst>
                    <a:ext uri="{9D8B030D-6E8A-4147-A177-3AD203B41FA5}">
                      <a16:colId xmlns:a16="http://schemas.microsoft.com/office/drawing/2014/main" val="3286586059"/>
                    </a:ext>
                  </a:extLst>
                </a:gridCol>
                <a:gridCol w="2312863">
                  <a:extLst>
                    <a:ext uri="{9D8B030D-6E8A-4147-A177-3AD203B41FA5}">
                      <a16:colId xmlns:a16="http://schemas.microsoft.com/office/drawing/2014/main" val="2691473832"/>
                    </a:ext>
                  </a:extLst>
                </a:gridCol>
              </a:tblGrid>
              <a:tr h="1804688">
                <a:tc>
                  <a:txBody>
                    <a:bodyPr/>
                    <a:lstStyle/>
                    <a:p>
                      <a:r>
                        <a:rPr lang="en-US" sz="2800" dirty="0">
                          <a:latin typeface="Baskerville" panose="02020502070401020303" pitchFamily="18" charset="0"/>
                          <a:ea typeface="Baskerville" panose="02020502070401020303" pitchFamily="18" charset="0"/>
                        </a:rPr>
                        <a:t>Residency Specialty</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Male</a:t>
                      </a:r>
                    </a:p>
                    <a:p>
                      <a:r>
                        <a:rPr lang="en-US" sz="2800" dirty="0">
                          <a:latin typeface="Baskerville" panose="02020502070401020303" pitchFamily="18" charset="0"/>
                          <a:ea typeface="Baskerville" panose="02020502070401020303" pitchFamily="18" charset="0"/>
                        </a:rPr>
                        <a:t>(%)</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Female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White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American Indian or Alaska Native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Black or African American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Asian (%)</a:t>
                      </a:r>
                    </a:p>
                  </a:txBody>
                  <a:tcPr>
                    <a:solidFill>
                      <a:srgbClr val="70182A"/>
                    </a:solidFill>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a:latin typeface="Baskerville" panose="02020502070401020303" pitchFamily="18" charset="0"/>
                          <a:ea typeface="Baskerville" panose="02020502070401020303" pitchFamily="18" charset="0"/>
                        </a:rPr>
                        <a:t>Hispanic or Latino (%)</a:t>
                      </a:r>
                    </a:p>
                    <a:p>
                      <a:endParaRPr lang="en-US" sz="2800" dirty="0">
                        <a:latin typeface="Baskerville" panose="02020502070401020303" pitchFamily="18" charset="0"/>
                        <a:ea typeface="Baskerville" panose="02020502070401020303" pitchFamily="18" charset="0"/>
                      </a:endParaRP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Religious Affiliation (%)</a:t>
                      </a:r>
                    </a:p>
                  </a:txBody>
                  <a:tcPr>
                    <a:solidFill>
                      <a:srgbClr val="70182A"/>
                    </a:solidFill>
                  </a:tcPr>
                </a:tc>
                <a:extLst>
                  <a:ext uri="{0D108BD9-81ED-4DB2-BD59-A6C34878D82A}">
                    <a16:rowId xmlns:a16="http://schemas.microsoft.com/office/drawing/2014/main" val="243719278"/>
                  </a:ext>
                </a:extLst>
              </a:tr>
              <a:tr h="1527233">
                <a:tc>
                  <a:txBody>
                    <a:bodyPr/>
                    <a:lstStyle/>
                    <a:p>
                      <a:r>
                        <a:rPr lang="en-US" sz="2800" dirty="0">
                          <a:latin typeface="Baskerville" panose="02020502070401020303" pitchFamily="18" charset="0"/>
                          <a:ea typeface="Baskerville" panose="02020502070401020303" pitchFamily="18" charset="0"/>
                        </a:rPr>
                        <a:t>Family Medicine</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46.2%</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53.8%</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61.5%</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7.8%</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30.7%</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extLst>
                  <a:ext uri="{0D108BD9-81ED-4DB2-BD59-A6C34878D82A}">
                    <a16:rowId xmlns:a16="http://schemas.microsoft.com/office/drawing/2014/main" val="4088779109"/>
                  </a:ext>
                </a:extLst>
              </a:tr>
              <a:tr h="1150753">
                <a:tc>
                  <a:txBody>
                    <a:bodyPr/>
                    <a:lstStyle/>
                    <a:p>
                      <a:r>
                        <a:rPr lang="en-US" sz="2800" dirty="0">
                          <a:latin typeface="Baskerville" panose="02020502070401020303" pitchFamily="18" charset="0"/>
                          <a:ea typeface="Baskerville" panose="02020502070401020303" pitchFamily="18" charset="0"/>
                        </a:rPr>
                        <a:t>Pediatrics</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17.4%</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82.6%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75%</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25%</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extLst>
                  <a:ext uri="{0D108BD9-81ED-4DB2-BD59-A6C34878D82A}">
                    <a16:rowId xmlns:a16="http://schemas.microsoft.com/office/drawing/2014/main" val="1866400367"/>
                  </a:ext>
                </a:extLst>
              </a:tr>
              <a:tr h="1150753">
                <a:tc>
                  <a:txBody>
                    <a:bodyPr/>
                    <a:lstStyle/>
                    <a:p>
                      <a:r>
                        <a:rPr lang="en-US" sz="2800" dirty="0">
                          <a:latin typeface="Baskerville" panose="02020502070401020303" pitchFamily="18" charset="0"/>
                          <a:ea typeface="Baskerville" panose="02020502070401020303" pitchFamily="18" charset="0"/>
                        </a:rPr>
                        <a:t>OB/Gyn</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17.6%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82.4%</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88.9%</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5.6%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5.5%</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17.6%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35.3%</a:t>
                      </a:r>
                    </a:p>
                  </a:txBody>
                  <a:tcPr>
                    <a:solidFill>
                      <a:srgbClr val="BFAC6A"/>
                    </a:solidFill>
                  </a:tcPr>
                </a:tc>
                <a:extLst>
                  <a:ext uri="{0D108BD9-81ED-4DB2-BD59-A6C34878D82A}">
                    <a16:rowId xmlns:a16="http://schemas.microsoft.com/office/drawing/2014/main" val="1010304473"/>
                  </a:ext>
                </a:extLst>
              </a:tr>
            </a:tbl>
          </a:graphicData>
        </a:graphic>
      </p:graphicFrame>
      <p:graphicFrame>
        <p:nvGraphicFramePr>
          <p:cNvPr id="32" name="Table 32">
            <a:extLst>
              <a:ext uri="{FF2B5EF4-FFF2-40B4-BE49-F238E27FC236}">
                <a16:creationId xmlns:a16="http://schemas.microsoft.com/office/drawing/2014/main" id="{49089D18-FDBA-5240-9181-5878A2D2BE9D}"/>
              </a:ext>
            </a:extLst>
          </p:cNvPr>
          <p:cNvGraphicFramePr>
            <a:graphicFrameLocks noGrp="1"/>
          </p:cNvGraphicFramePr>
          <p:nvPr>
            <p:extLst>
              <p:ext uri="{D42A27DB-BD31-4B8C-83A1-F6EECF244321}">
                <p14:modId xmlns:p14="http://schemas.microsoft.com/office/powerpoint/2010/main" val="2358052594"/>
              </p:ext>
            </p:extLst>
          </p:nvPr>
        </p:nvGraphicFramePr>
        <p:xfrm>
          <a:off x="30077165" y="24907117"/>
          <a:ext cx="11893359" cy="5608839"/>
        </p:xfrm>
        <a:graphic>
          <a:graphicData uri="http://schemas.openxmlformats.org/drawingml/2006/table">
            <a:tbl>
              <a:tblPr firstRow="1" bandRow="1">
                <a:tableStyleId>{5C22544A-7EE6-4342-B048-85BDC9FD1C3A}</a:tableStyleId>
              </a:tblPr>
              <a:tblGrid>
                <a:gridCol w="5119357">
                  <a:extLst>
                    <a:ext uri="{9D8B030D-6E8A-4147-A177-3AD203B41FA5}">
                      <a16:colId xmlns:a16="http://schemas.microsoft.com/office/drawing/2014/main" val="244701986"/>
                    </a:ext>
                  </a:extLst>
                </a:gridCol>
                <a:gridCol w="3387001">
                  <a:extLst>
                    <a:ext uri="{9D8B030D-6E8A-4147-A177-3AD203B41FA5}">
                      <a16:colId xmlns:a16="http://schemas.microsoft.com/office/drawing/2014/main" val="625360237"/>
                    </a:ext>
                  </a:extLst>
                </a:gridCol>
                <a:gridCol w="3387001">
                  <a:extLst>
                    <a:ext uri="{9D8B030D-6E8A-4147-A177-3AD203B41FA5}">
                      <a16:colId xmlns:a16="http://schemas.microsoft.com/office/drawing/2014/main" val="3312112944"/>
                    </a:ext>
                  </a:extLst>
                </a:gridCol>
              </a:tblGrid>
              <a:tr h="1908930">
                <a:tc>
                  <a:txBody>
                    <a:bodyPr/>
                    <a:lstStyle/>
                    <a:p>
                      <a:r>
                        <a:rPr lang="en-US" sz="2800" dirty="0">
                          <a:latin typeface="Baskerville" panose="02020502070401020303" pitchFamily="18" charset="0"/>
                          <a:ea typeface="Baskerville" panose="02020502070401020303" pitchFamily="18" charset="0"/>
                        </a:rPr>
                        <a:t>Specialty</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IUD Availability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Implant Availability (%)</a:t>
                      </a:r>
                    </a:p>
                  </a:txBody>
                  <a:tcPr>
                    <a:solidFill>
                      <a:srgbClr val="70182A"/>
                    </a:solidFill>
                  </a:tcPr>
                </a:tc>
                <a:extLst>
                  <a:ext uri="{0D108BD9-81ED-4DB2-BD59-A6C34878D82A}">
                    <a16:rowId xmlns:a16="http://schemas.microsoft.com/office/drawing/2014/main" val="134882570"/>
                  </a:ext>
                </a:extLst>
              </a:tr>
              <a:tr h="1233303">
                <a:tc>
                  <a:txBody>
                    <a:bodyPr/>
                    <a:lstStyle/>
                    <a:p>
                      <a:r>
                        <a:rPr lang="en-US" sz="2800" dirty="0">
                          <a:latin typeface="Baskerville" panose="02020502070401020303" pitchFamily="18" charset="0"/>
                          <a:ea typeface="Baskerville" panose="02020502070401020303" pitchFamily="18" charset="0"/>
                        </a:rPr>
                        <a:t>Family Medicine </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84.6%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84.6%</a:t>
                      </a:r>
                    </a:p>
                  </a:txBody>
                  <a:tcPr>
                    <a:solidFill>
                      <a:srgbClr val="BFAC6A"/>
                    </a:solidFill>
                  </a:tcPr>
                </a:tc>
                <a:extLst>
                  <a:ext uri="{0D108BD9-81ED-4DB2-BD59-A6C34878D82A}">
                    <a16:rowId xmlns:a16="http://schemas.microsoft.com/office/drawing/2014/main" val="807889904"/>
                  </a:ext>
                </a:extLst>
              </a:tr>
              <a:tr h="1233303">
                <a:tc>
                  <a:txBody>
                    <a:bodyPr/>
                    <a:lstStyle/>
                    <a:p>
                      <a:r>
                        <a:rPr lang="en-US" sz="2800" dirty="0">
                          <a:latin typeface="Baskerville" panose="02020502070401020303" pitchFamily="18" charset="0"/>
                          <a:ea typeface="Baskerville" panose="02020502070401020303" pitchFamily="18" charset="0"/>
                        </a:rPr>
                        <a:t>Pediatrics</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87%</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91.3%</a:t>
                      </a:r>
                    </a:p>
                  </a:txBody>
                  <a:tcPr>
                    <a:solidFill>
                      <a:srgbClr val="BFAC6A"/>
                    </a:solidFill>
                  </a:tcPr>
                </a:tc>
                <a:extLst>
                  <a:ext uri="{0D108BD9-81ED-4DB2-BD59-A6C34878D82A}">
                    <a16:rowId xmlns:a16="http://schemas.microsoft.com/office/drawing/2014/main" val="3372922297"/>
                  </a:ext>
                </a:extLst>
              </a:tr>
              <a:tr h="1233303">
                <a:tc>
                  <a:txBody>
                    <a:bodyPr/>
                    <a:lstStyle/>
                    <a:p>
                      <a:r>
                        <a:rPr lang="en-US" sz="2800" dirty="0">
                          <a:latin typeface="Baskerville" panose="02020502070401020303" pitchFamily="18" charset="0"/>
                          <a:ea typeface="Baskerville" panose="02020502070401020303" pitchFamily="18" charset="0"/>
                        </a:rPr>
                        <a:t>OB/Gyn</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100%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94.1%</a:t>
                      </a:r>
                    </a:p>
                  </a:txBody>
                  <a:tcPr>
                    <a:solidFill>
                      <a:srgbClr val="BFAC6A"/>
                    </a:solidFill>
                  </a:tcPr>
                </a:tc>
                <a:extLst>
                  <a:ext uri="{0D108BD9-81ED-4DB2-BD59-A6C34878D82A}">
                    <a16:rowId xmlns:a16="http://schemas.microsoft.com/office/drawing/2014/main" val="278708719"/>
                  </a:ext>
                </a:extLst>
              </a:tr>
            </a:tbl>
          </a:graphicData>
        </a:graphic>
      </p:graphicFrame>
      <p:sp>
        <p:nvSpPr>
          <p:cNvPr id="35" name="Rounded Rectangle 34">
            <a:extLst>
              <a:ext uri="{FF2B5EF4-FFF2-40B4-BE49-F238E27FC236}">
                <a16:creationId xmlns:a16="http://schemas.microsoft.com/office/drawing/2014/main" id="{A3E80A8F-3801-464F-A140-29B0CD5B953C}"/>
              </a:ext>
            </a:extLst>
          </p:cNvPr>
          <p:cNvSpPr/>
          <p:nvPr/>
        </p:nvSpPr>
        <p:spPr>
          <a:xfrm>
            <a:off x="967659" y="29054911"/>
            <a:ext cx="11893358" cy="2646485"/>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500" b="1" dirty="0">
              <a:solidFill>
                <a:srgbClr val="70182A"/>
              </a:solidFill>
              <a:latin typeface="Baskerville" panose="02020502070401020303" pitchFamily="18" charset="0"/>
              <a:ea typeface="Baskerville" panose="02020502070401020303" pitchFamily="18" charset="0"/>
            </a:endParaRPr>
          </a:p>
          <a:p>
            <a:r>
              <a:rPr lang="en-US" sz="3500" b="1" dirty="0">
                <a:solidFill>
                  <a:srgbClr val="70182A"/>
                </a:solidFill>
                <a:latin typeface="Baskerville" panose="02020502070401020303" pitchFamily="18" charset="0"/>
                <a:ea typeface="Baskerville" panose="02020502070401020303" pitchFamily="18" charset="0"/>
              </a:rPr>
              <a:t>REFERENCES</a:t>
            </a:r>
            <a:endParaRPr lang="en-US" sz="2800" b="1" dirty="0">
              <a:solidFill>
                <a:schemeClr val="tx1"/>
              </a:solidFill>
              <a:latin typeface="Baskerville" panose="02020502070401020303" pitchFamily="18" charset="0"/>
              <a:ea typeface="Baskerville" panose="02020502070401020303" pitchFamily="18" charset="0"/>
            </a:endParaRPr>
          </a:p>
          <a:p>
            <a:r>
              <a:rPr lang="en-US" sz="3000" dirty="0">
                <a:solidFill>
                  <a:schemeClr val="tx1"/>
                </a:solidFill>
                <a:latin typeface="Baskerville" panose="02020502070401020303" pitchFamily="18" charset="0"/>
                <a:ea typeface="Baskerville" panose="02020502070401020303" pitchFamily="18" charset="0"/>
              </a:rPr>
              <a:t> </a:t>
            </a:r>
            <a:r>
              <a:rPr lang="en-US" sz="3000" baseline="30000" dirty="0">
                <a:solidFill>
                  <a:schemeClr val="tx1"/>
                </a:solidFill>
                <a:latin typeface="Baskerville" panose="02020502070401020303" pitchFamily="18" charset="0"/>
                <a:ea typeface="Baskerville" panose="02020502070401020303" pitchFamily="18" charset="0"/>
              </a:rPr>
              <a:t>1 </a:t>
            </a:r>
            <a:r>
              <a:rPr lang="en-US" sz="3000" dirty="0">
                <a:solidFill>
                  <a:schemeClr val="tx1"/>
                </a:solidFill>
                <a:latin typeface="Baskerville" panose="02020502070401020303" pitchFamily="18" charset="0"/>
                <a:ea typeface="Baskerville" panose="02020502070401020303" pitchFamily="18" charset="0"/>
              </a:rPr>
              <a:t>Finer LB, </a:t>
            </a:r>
            <a:r>
              <a:rPr lang="en-US" sz="3000" dirty="0" err="1">
                <a:solidFill>
                  <a:schemeClr val="tx1"/>
                </a:solidFill>
                <a:latin typeface="Baskerville" panose="02020502070401020303" pitchFamily="18" charset="0"/>
                <a:ea typeface="Baskerville" panose="02020502070401020303" pitchFamily="18" charset="0"/>
              </a:rPr>
              <a:t>Zolna</a:t>
            </a:r>
            <a:r>
              <a:rPr lang="en-US" sz="3000" dirty="0">
                <a:solidFill>
                  <a:schemeClr val="tx1"/>
                </a:solidFill>
                <a:latin typeface="Baskerville" panose="02020502070401020303" pitchFamily="18" charset="0"/>
                <a:ea typeface="Baskerville" panose="02020502070401020303" pitchFamily="18" charset="0"/>
              </a:rPr>
              <a:t> MR. Declines in Unintended Pregnancy in the United States, 2008-2011. </a:t>
            </a:r>
            <a:r>
              <a:rPr lang="en-US" sz="3000" i="1" dirty="0">
                <a:solidFill>
                  <a:schemeClr val="tx1"/>
                </a:solidFill>
                <a:latin typeface="Baskerville" panose="02020502070401020303" pitchFamily="18" charset="0"/>
                <a:ea typeface="Baskerville" panose="02020502070401020303" pitchFamily="18" charset="0"/>
              </a:rPr>
              <a:t>The New England Journal of Medicine</a:t>
            </a:r>
            <a:r>
              <a:rPr lang="en-US" sz="3000" dirty="0">
                <a:solidFill>
                  <a:schemeClr val="tx1"/>
                </a:solidFill>
                <a:latin typeface="Baskerville" panose="02020502070401020303" pitchFamily="18" charset="0"/>
                <a:ea typeface="Baskerville" panose="02020502070401020303" pitchFamily="18" charset="0"/>
              </a:rPr>
              <a:t>. 2016;374(9):843-852</a:t>
            </a:r>
          </a:p>
          <a:p>
            <a:br>
              <a:rPr lang="en-US" sz="3200" dirty="0"/>
            </a:br>
            <a:endParaRPr lang="en-US" sz="3000" b="1" dirty="0">
              <a:solidFill>
                <a:schemeClr val="tx1"/>
              </a:solidFill>
              <a:latin typeface="Baskerville" panose="02020502070401020303" pitchFamily="18" charset="0"/>
              <a:ea typeface="Baskerville" panose="02020502070401020303" pitchFamily="18" charset="0"/>
            </a:endParaRPr>
          </a:p>
        </p:txBody>
      </p:sp>
      <p:sp>
        <p:nvSpPr>
          <p:cNvPr id="36" name="TextBox 35">
            <a:extLst>
              <a:ext uri="{FF2B5EF4-FFF2-40B4-BE49-F238E27FC236}">
                <a16:creationId xmlns:a16="http://schemas.microsoft.com/office/drawing/2014/main" id="{A5D1F666-99A5-FE42-8651-964072CAF767}"/>
              </a:ext>
            </a:extLst>
          </p:cNvPr>
          <p:cNvSpPr txBox="1"/>
          <p:nvPr/>
        </p:nvSpPr>
        <p:spPr>
          <a:xfrm>
            <a:off x="13455728" y="22306366"/>
            <a:ext cx="3693987" cy="523220"/>
          </a:xfrm>
          <a:prstGeom prst="rect">
            <a:avLst/>
          </a:prstGeom>
          <a:noFill/>
        </p:spPr>
        <p:txBody>
          <a:bodyPr wrap="square" rtlCol="0">
            <a:spAutoFit/>
          </a:bodyPr>
          <a:lstStyle/>
          <a:p>
            <a:r>
              <a:rPr lang="en-US" sz="2800" b="1" dirty="0">
                <a:solidFill>
                  <a:srgbClr val="70182A"/>
                </a:solidFill>
                <a:latin typeface="Baskerville" panose="02020502070401020303" pitchFamily="18" charset="0"/>
                <a:ea typeface="Baskerville" panose="02020502070401020303" pitchFamily="18" charset="0"/>
              </a:rPr>
              <a:t>TABLE 1</a:t>
            </a:r>
          </a:p>
        </p:txBody>
      </p:sp>
      <p:sp>
        <p:nvSpPr>
          <p:cNvPr id="38" name="TextBox 37">
            <a:extLst>
              <a:ext uri="{FF2B5EF4-FFF2-40B4-BE49-F238E27FC236}">
                <a16:creationId xmlns:a16="http://schemas.microsoft.com/office/drawing/2014/main" id="{E63B42E8-927F-8E49-AEE5-CDA5EB66903E}"/>
              </a:ext>
            </a:extLst>
          </p:cNvPr>
          <p:cNvSpPr txBox="1"/>
          <p:nvPr/>
        </p:nvSpPr>
        <p:spPr>
          <a:xfrm>
            <a:off x="30077165" y="24152564"/>
            <a:ext cx="3693987" cy="523220"/>
          </a:xfrm>
          <a:prstGeom prst="rect">
            <a:avLst/>
          </a:prstGeom>
          <a:noFill/>
        </p:spPr>
        <p:txBody>
          <a:bodyPr wrap="square" rtlCol="0">
            <a:spAutoFit/>
          </a:bodyPr>
          <a:lstStyle/>
          <a:p>
            <a:r>
              <a:rPr lang="en-US" sz="2800" b="1" dirty="0">
                <a:solidFill>
                  <a:srgbClr val="70182A"/>
                </a:solidFill>
                <a:latin typeface="Baskerville" panose="02020502070401020303" pitchFamily="18" charset="0"/>
                <a:ea typeface="Baskerville" panose="02020502070401020303" pitchFamily="18" charset="0"/>
              </a:rPr>
              <a:t>TABLE 2</a:t>
            </a:r>
          </a:p>
        </p:txBody>
      </p:sp>
      <p:sp>
        <p:nvSpPr>
          <p:cNvPr id="39" name="TextBox 38">
            <a:extLst>
              <a:ext uri="{FF2B5EF4-FFF2-40B4-BE49-F238E27FC236}">
                <a16:creationId xmlns:a16="http://schemas.microsoft.com/office/drawing/2014/main" id="{2BCAA35B-EA95-3A46-9B34-997D341DB3E2}"/>
              </a:ext>
            </a:extLst>
          </p:cNvPr>
          <p:cNvSpPr txBox="1"/>
          <p:nvPr/>
        </p:nvSpPr>
        <p:spPr>
          <a:xfrm>
            <a:off x="13383267" y="29110166"/>
            <a:ext cx="16066504" cy="1815882"/>
          </a:xfrm>
          <a:prstGeom prst="rect">
            <a:avLst/>
          </a:prstGeom>
          <a:noFill/>
        </p:spPr>
        <p:txBody>
          <a:bodyPr wrap="square" rtlCol="0">
            <a:spAutoFit/>
          </a:bodyPr>
          <a:lstStyle/>
          <a:p>
            <a:r>
              <a:rPr lang="en-US" sz="2800" b="1" dirty="0">
                <a:latin typeface="Baskerville" panose="02020502070401020303" pitchFamily="18" charset="0"/>
                <a:ea typeface="Baskerville" panose="02020502070401020303" pitchFamily="18" charset="0"/>
              </a:rPr>
              <a:t>Table 1 is used to represent the demographics of the respondents in each specialty. These demographics include gender, race, ethnicity, and religious affiliation.  This information will be useful in future data analysis when assessing predictors and associations between health literacy domains and participants. </a:t>
            </a:r>
          </a:p>
        </p:txBody>
      </p:sp>
      <p:sp>
        <p:nvSpPr>
          <p:cNvPr id="41" name="Rectangle 40">
            <a:extLst>
              <a:ext uri="{FF2B5EF4-FFF2-40B4-BE49-F238E27FC236}">
                <a16:creationId xmlns:a16="http://schemas.microsoft.com/office/drawing/2014/main" id="{B3B77753-5DB7-2544-84DC-697C645842CD}"/>
              </a:ext>
            </a:extLst>
          </p:cNvPr>
          <p:cNvSpPr/>
          <p:nvPr/>
        </p:nvSpPr>
        <p:spPr>
          <a:xfrm>
            <a:off x="30077165" y="30747289"/>
            <a:ext cx="11693243" cy="954107"/>
          </a:xfrm>
          <a:prstGeom prst="rect">
            <a:avLst/>
          </a:prstGeom>
        </p:spPr>
        <p:txBody>
          <a:bodyPr wrap="square">
            <a:spAutoFit/>
          </a:bodyPr>
          <a:lstStyle/>
          <a:p>
            <a:r>
              <a:rPr lang="en-US" sz="2800" b="1" dirty="0">
                <a:latin typeface="Baskerville" panose="02020502070401020303" pitchFamily="18" charset="0"/>
                <a:ea typeface="Baskerville" panose="02020502070401020303" pitchFamily="18" charset="0"/>
              </a:rPr>
              <a:t>Table 2 shows the difference in LARC availability based on specialty type.</a:t>
            </a:r>
            <a:endParaRPr lang="en-US" dirty="0"/>
          </a:p>
        </p:txBody>
      </p:sp>
    </p:spTree>
    <p:extLst>
      <p:ext uri="{BB962C8B-B14F-4D97-AF65-F5344CB8AC3E}">
        <p14:creationId xmlns:p14="http://schemas.microsoft.com/office/powerpoint/2010/main" val="2155774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CA7C"/>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CF61D41-3210-D24B-A3E3-E7C5C1BCCB14}"/>
              </a:ext>
            </a:extLst>
          </p:cNvPr>
          <p:cNvSpPr/>
          <p:nvPr/>
        </p:nvSpPr>
        <p:spPr>
          <a:xfrm>
            <a:off x="0" y="0"/>
            <a:ext cx="43891200" cy="5880380"/>
          </a:xfrm>
          <a:prstGeom prst="rect">
            <a:avLst/>
          </a:prstGeom>
          <a:solidFill>
            <a:srgbClr val="70182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6390231F-8F04-1541-B48B-AD3994FE7C75}"/>
              </a:ext>
            </a:extLst>
          </p:cNvPr>
          <p:cNvPicPr>
            <a:picLocks noChangeAspect="1"/>
          </p:cNvPicPr>
          <p:nvPr/>
        </p:nvPicPr>
        <p:blipFill>
          <a:blip r:embed="rId2"/>
          <a:stretch>
            <a:fillRect/>
          </a:stretch>
        </p:blipFill>
        <p:spPr>
          <a:xfrm>
            <a:off x="2075619" y="455193"/>
            <a:ext cx="4040503" cy="4040503"/>
          </a:xfrm>
          <a:prstGeom prst="rect">
            <a:avLst/>
          </a:prstGeom>
        </p:spPr>
      </p:pic>
      <p:sp>
        <p:nvSpPr>
          <p:cNvPr id="9" name="TextBox 8">
            <a:extLst>
              <a:ext uri="{FF2B5EF4-FFF2-40B4-BE49-F238E27FC236}">
                <a16:creationId xmlns:a16="http://schemas.microsoft.com/office/drawing/2014/main" id="{F55AA9CC-566F-FC47-9F3F-986BA2BC6A35}"/>
              </a:ext>
            </a:extLst>
          </p:cNvPr>
          <p:cNvSpPr txBox="1"/>
          <p:nvPr/>
        </p:nvSpPr>
        <p:spPr>
          <a:xfrm>
            <a:off x="8191741" y="354969"/>
            <a:ext cx="27507720" cy="5139869"/>
          </a:xfrm>
          <a:prstGeom prst="rect">
            <a:avLst/>
          </a:prstGeom>
          <a:noFill/>
        </p:spPr>
        <p:txBody>
          <a:bodyPr wrap="square" rtlCol="0">
            <a:spAutoFit/>
          </a:bodyPr>
          <a:lstStyle/>
          <a:p>
            <a:pPr algn="ctr"/>
            <a:r>
              <a:rPr lang="en-US" sz="12000" dirty="0">
                <a:solidFill>
                  <a:srgbClr val="E1CA7C"/>
                </a:solidFill>
                <a:latin typeface="Baskerville" panose="02020502070401020303" pitchFamily="18" charset="0"/>
                <a:ea typeface="Baskerville" panose="02020502070401020303" pitchFamily="18" charset="0"/>
              </a:rPr>
              <a:t>Long-Acting Reversible Contraceptives Health Literacy Study</a:t>
            </a:r>
          </a:p>
          <a:p>
            <a:pPr algn="ctr"/>
            <a:r>
              <a:rPr lang="en-US" sz="8800" dirty="0">
                <a:solidFill>
                  <a:srgbClr val="E1CA7C"/>
                </a:solidFill>
                <a:latin typeface="Baskerville" panose="02020502070401020303" pitchFamily="18" charset="0"/>
                <a:ea typeface="Baskerville" panose="02020502070401020303" pitchFamily="18" charset="0"/>
              </a:rPr>
              <a:t>Francesca Settineri | Dr. Helen Mahony PHD, MPH, CPH</a:t>
            </a:r>
          </a:p>
        </p:txBody>
      </p:sp>
      <p:pic>
        <p:nvPicPr>
          <p:cNvPr id="7" name="Picture 6" descr="Logo&#10;&#10;Description automatically generated">
            <a:extLst>
              <a:ext uri="{FF2B5EF4-FFF2-40B4-BE49-F238E27FC236}">
                <a16:creationId xmlns:a16="http://schemas.microsoft.com/office/drawing/2014/main" id="{964F562C-B84D-8A40-B12E-E66E2EA5C3FB}"/>
              </a:ext>
            </a:extLst>
          </p:cNvPr>
          <p:cNvPicPr>
            <a:picLocks noChangeAspect="1"/>
          </p:cNvPicPr>
          <p:nvPr/>
        </p:nvPicPr>
        <p:blipFill>
          <a:blip r:embed="rId3"/>
          <a:stretch>
            <a:fillRect/>
          </a:stretch>
        </p:blipFill>
        <p:spPr>
          <a:xfrm>
            <a:off x="36313110" y="-914398"/>
            <a:ext cx="7578090" cy="5683568"/>
          </a:xfrm>
          <a:prstGeom prst="rect">
            <a:avLst/>
          </a:prstGeom>
        </p:spPr>
      </p:pic>
      <p:sp>
        <p:nvSpPr>
          <p:cNvPr id="16" name="Rounded Rectangle 15">
            <a:extLst>
              <a:ext uri="{FF2B5EF4-FFF2-40B4-BE49-F238E27FC236}">
                <a16:creationId xmlns:a16="http://schemas.microsoft.com/office/drawing/2014/main" id="{17350BEA-16E9-BF4B-8994-3F2BA1F5BD42}"/>
              </a:ext>
            </a:extLst>
          </p:cNvPr>
          <p:cNvSpPr/>
          <p:nvPr/>
        </p:nvSpPr>
        <p:spPr>
          <a:xfrm>
            <a:off x="897563" y="6794779"/>
            <a:ext cx="11963454" cy="14359678"/>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b="1" dirty="0">
              <a:solidFill>
                <a:schemeClr val="tx1"/>
              </a:solidFill>
              <a:latin typeface="Baskerville" panose="02020502070401020303" pitchFamily="18" charset="0"/>
              <a:ea typeface="Baskerville" panose="02020502070401020303" pitchFamily="18" charset="0"/>
            </a:endParaRPr>
          </a:p>
          <a:p>
            <a:r>
              <a:rPr lang="en-US" sz="4000" b="1" dirty="0">
                <a:solidFill>
                  <a:schemeClr val="tx1"/>
                </a:solidFill>
                <a:latin typeface="Baskerville" panose="02020502070401020303" pitchFamily="18" charset="0"/>
                <a:ea typeface="Baskerville" panose="02020502070401020303" pitchFamily="18" charset="0"/>
              </a:rPr>
              <a:t>Background: </a:t>
            </a:r>
            <a:r>
              <a:rPr lang="en-US" sz="4000" dirty="0">
                <a:solidFill>
                  <a:schemeClr val="tx1"/>
                </a:solidFill>
                <a:latin typeface="Baskerville" panose="02020502070401020303" pitchFamily="18" charset="0"/>
                <a:ea typeface="Baskerville" panose="02020502070401020303" pitchFamily="18" charset="0"/>
              </a:rPr>
              <a:t>Of all developed countries, the U.S. has the highest rate of unintended pregnancies.</a:t>
            </a:r>
            <a:r>
              <a:rPr lang="en-US" sz="4000" baseline="30000" dirty="0">
                <a:solidFill>
                  <a:schemeClr val="tx1"/>
                </a:solidFill>
                <a:latin typeface="Baskerville" panose="02020502070401020303" pitchFamily="18" charset="0"/>
                <a:ea typeface="Baskerville" panose="02020502070401020303" pitchFamily="18" charset="0"/>
              </a:rPr>
              <a:t>1</a:t>
            </a:r>
            <a:endParaRPr lang="en-US" sz="4000" dirty="0">
              <a:solidFill>
                <a:schemeClr val="tx1"/>
              </a:solidFill>
              <a:latin typeface="Baskerville" panose="02020502070401020303" pitchFamily="18" charset="0"/>
              <a:ea typeface="Baskerville" panose="02020502070401020303" pitchFamily="18" charset="0"/>
            </a:endParaRPr>
          </a:p>
          <a:p>
            <a:r>
              <a:rPr lang="en-US" sz="4000" b="1" dirty="0">
                <a:solidFill>
                  <a:schemeClr val="tx1"/>
                </a:solidFill>
                <a:latin typeface="Baskerville" panose="02020502070401020303" pitchFamily="18" charset="0"/>
                <a:ea typeface="Baskerville" panose="02020502070401020303" pitchFamily="18" charset="0"/>
              </a:rPr>
              <a:t>Methods: </a:t>
            </a:r>
            <a:r>
              <a:rPr lang="en-US" sz="4000" dirty="0">
                <a:solidFill>
                  <a:schemeClr val="tx1"/>
                </a:solidFill>
                <a:latin typeface="Baskerville" panose="02020502070401020303" pitchFamily="18" charset="0"/>
                <a:ea typeface="Baskerville" panose="02020502070401020303" pitchFamily="18" charset="0"/>
              </a:rPr>
              <a:t>Participants for this project were chosen randomly from a pool of OB/Gyn, Pediatrics, and Family Medicine residency programs and contacted through email to complete an e-survey. The data was analyzed using SPSS; frequencies regarding participant demographics and availability of LARCs in their medical practice were found. </a:t>
            </a:r>
          </a:p>
          <a:p>
            <a:r>
              <a:rPr lang="en-US" sz="4000" b="1" dirty="0">
                <a:solidFill>
                  <a:schemeClr val="tx1"/>
                </a:solidFill>
                <a:latin typeface="Baskerville" panose="02020502070401020303" pitchFamily="18" charset="0"/>
                <a:ea typeface="Baskerville" panose="02020502070401020303" pitchFamily="18" charset="0"/>
              </a:rPr>
              <a:t>Results: </a:t>
            </a:r>
            <a:r>
              <a:rPr lang="en-US" sz="4000" dirty="0">
                <a:solidFill>
                  <a:schemeClr val="tx1"/>
                </a:solidFill>
                <a:latin typeface="Baskerville" panose="02020502070401020303" pitchFamily="18" charset="0"/>
                <a:ea typeface="Baskerville" panose="02020502070401020303" pitchFamily="18" charset="0"/>
              </a:rPr>
              <a:t>The specialties’ access to LARC differed. In the pediatric specialty, 91.3% of respondents said the implant was available and 87% said the IUD was. 100% of OB/Gyn specialty respondents said the IUD was available but 94.1% said the implant available. Based on Family Medicine responses, 87.0% said both the IUD and implant were available. </a:t>
            </a:r>
            <a:endParaRPr lang="en-US" sz="4000" b="1" dirty="0">
              <a:solidFill>
                <a:schemeClr val="tx1"/>
              </a:solidFill>
              <a:latin typeface="Baskerville" panose="02020502070401020303" pitchFamily="18" charset="0"/>
              <a:ea typeface="Baskerville" panose="02020502070401020303" pitchFamily="18" charset="0"/>
            </a:endParaRPr>
          </a:p>
          <a:p>
            <a:r>
              <a:rPr lang="en-US" sz="4000" b="1" dirty="0">
                <a:solidFill>
                  <a:schemeClr val="tx1"/>
                </a:solidFill>
                <a:latin typeface="Baskerville" panose="02020502070401020303" pitchFamily="18" charset="0"/>
                <a:ea typeface="Baskerville" panose="02020502070401020303" pitchFamily="18" charset="0"/>
              </a:rPr>
              <a:t>Conclusions</a:t>
            </a:r>
            <a:r>
              <a:rPr lang="en-US" sz="4000" dirty="0">
                <a:solidFill>
                  <a:schemeClr val="tx1"/>
                </a:solidFill>
                <a:latin typeface="Baskerville" panose="02020502070401020303" pitchFamily="18" charset="0"/>
                <a:ea typeface="Baskerville" panose="02020502070401020303" pitchFamily="18" charset="0"/>
              </a:rPr>
              <a:t>: Data analysis is ongoing; based on preliminary findings, LARC availability differs for each residency program.</a:t>
            </a:r>
            <a:endParaRPr lang="en-US" sz="4000" dirty="0">
              <a:solidFill>
                <a:schemeClr val="tx1"/>
              </a:solidFill>
            </a:endParaRPr>
          </a:p>
        </p:txBody>
      </p:sp>
      <p:sp>
        <p:nvSpPr>
          <p:cNvPr id="15" name="TextBox 14">
            <a:extLst>
              <a:ext uri="{FF2B5EF4-FFF2-40B4-BE49-F238E27FC236}">
                <a16:creationId xmlns:a16="http://schemas.microsoft.com/office/drawing/2014/main" id="{A8D4D471-3380-9F49-AA04-78327CB037C9}"/>
              </a:ext>
            </a:extLst>
          </p:cNvPr>
          <p:cNvSpPr txBox="1"/>
          <p:nvPr/>
        </p:nvSpPr>
        <p:spPr>
          <a:xfrm>
            <a:off x="2075619" y="7047481"/>
            <a:ext cx="9537261"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ABSTRACT</a:t>
            </a:r>
          </a:p>
        </p:txBody>
      </p:sp>
      <p:sp>
        <p:nvSpPr>
          <p:cNvPr id="13" name="Rounded Rectangle 12">
            <a:extLst>
              <a:ext uri="{FF2B5EF4-FFF2-40B4-BE49-F238E27FC236}">
                <a16:creationId xmlns:a16="http://schemas.microsoft.com/office/drawing/2014/main" id="{37909024-1AFE-9940-BEB9-EA235E60EC1A}"/>
              </a:ext>
            </a:extLst>
          </p:cNvPr>
          <p:cNvSpPr/>
          <p:nvPr/>
        </p:nvSpPr>
        <p:spPr>
          <a:xfrm>
            <a:off x="950135" y="21752368"/>
            <a:ext cx="11928406" cy="6735409"/>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latin typeface="Baskerville" panose="02020502070401020303" pitchFamily="18" charset="0"/>
              <a:ea typeface="Baskerville" panose="02020502070401020303" pitchFamily="18" charset="0"/>
            </a:endParaRPr>
          </a:p>
          <a:p>
            <a:pPr algn="ctr"/>
            <a:r>
              <a:rPr lang="en-US" sz="3600" dirty="0">
                <a:solidFill>
                  <a:schemeClr val="tx1"/>
                </a:solidFill>
                <a:latin typeface="Baskerville" panose="02020502070401020303" pitchFamily="18" charset="0"/>
                <a:ea typeface="Baskerville" panose="02020502070401020303" pitchFamily="18" charset="0"/>
              </a:rPr>
              <a:t>Unintended pregnancies can be attributed to the incorrect usage of contraceptives. In the same way, the most common contraceptives – condoms and birth control pills – have the lowest rate of efficacy compared to long-acting reversible contraceptives (LARC). The focus of this project is to identify the misconceptions and gaps in health literacy in the medical community regarding intrauterine devices and the subdermal hormonal implant, which are both long-active reversible contraceptives.  </a:t>
            </a:r>
          </a:p>
        </p:txBody>
      </p:sp>
      <p:sp>
        <p:nvSpPr>
          <p:cNvPr id="12" name="TextBox 11">
            <a:extLst>
              <a:ext uri="{FF2B5EF4-FFF2-40B4-BE49-F238E27FC236}">
                <a16:creationId xmlns:a16="http://schemas.microsoft.com/office/drawing/2014/main" id="{02A4557B-2A57-F440-85BE-E23FEE9B206D}"/>
              </a:ext>
            </a:extLst>
          </p:cNvPr>
          <p:cNvSpPr txBox="1"/>
          <p:nvPr/>
        </p:nvSpPr>
        <p:spPr>
          <a:xfrm>
            <a:off x="1934860" y="21721590"/>
            <a:ext cx="9537261"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BACKGROUND</a:t>
            </a:r>
          </a:p>
        </p:txBody>
      </p:sp>
      <p:sp>
        <p:nvSpPr>
          <p:cNvPr id="18" name="Rounded Rectangle 17">
            <a:extLst>
              <a:ext uri="{FF2B5EF4-FFF2-40B4-BE49-F238E27FC236}">
                <a16:creationId xmlns:a16="http://schemas.microsoft.com/office/drawing/2014/main" id="{E4F26A06-474A-2D4F-8DCE-29B0C7777ACF}"/>
              </a:ext>
            </a:extLst>
          </p:cNvPr>
          <p:cNvSpPr/>
          <p:nvPr/>
        </p:nvSpPr>
        <p:spPr>
          <a:xfrm>
            <a:off x="15684551" y="6782059"/>
            <a:ext cx="12452095" cy="14154700"/>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b="1" dirty="0">
              <a:solidFill>
                <a:schemeClr val="tx1"/>
              </a:solidFill>
              <a:latin typeface="Baskerville" panose="02020502070401020303" pitchFamily="18" charset="0"/>
              <a:ea typeface="Baskerville" panose="02020502070401020303" pitchFamily="18" charset="0"/>
            </a:endParaRPr>
          </a:p>
          <a:p>
            <a:endParaRPr lang="en-US" sz="3600" b="1" dirty="0">
              <a:solidFill>
                <a:schemeClr val="tx1"/>
              </a:solidFill>
              <a:latin typeface="Baskerville" panose="02020502070401020303" pitchFamily="18" charset="0"/>
              <a:ea typeface="Baskerville" panose="02020502070401020303" pitchFamily="18" charset="0"/>
            </a:endParaRPr>
          </a:p>
          <a:p>
            <a:r>
              <a:rPr lang="en-US" sz="4000" b="1" dirty="0">
                <a:solidFill>
                  <a:schemeClr val="tx1"/>
                </a:solidFill>
                <a:latin typeface="Baskerville" panose="02020502070401020303" pitchFamily="18" charset="0"/>
                <a:ea typeface="Baskerville" panose="02020502070401020303" pitchFamily="18" charset="0"/>
              </a:rPr>
              <a:t>Recruitment</a:t>
            </a:r>
            <a:r>
              <a:rPr lang="en-US" sz="4000" dirty="0">
                <a:solidFill>
                  <a:schemeClr val="tx1"/>
                </a:solidFill>
                <a:latin typeface="Baskerville" panose="02020502070401020303" pitchFamily="18" charset="0"/>
                <a:ea typeface="Baskerville" panose="02020502070401020303" pitchFamily="18" charset="0"/>
              </a:rPr>
              <a:t> In order to gather data for this research study, an online quantitative survey was sent out to residents from OB/Gyn, Family Medicine, Internal Medicine, and Pediatric specialties as well as fellows in the Pediatric and Adolescent Gynecology and Adolescent Medicine specialties. </a:t>
            </a:r>
          </a:p>
          <a:p>
            <a:r>
              <a:rPr lang="en-US" sz="4000" b="1" dirty="0">
                <a:solidFill>
                  <a:schemeClr val="tx1"/>
                </a:solidFill>
                <a:latin typeface="Baskerville" panose="02020502070401020303" pitchFamily="18" charset="0"/>
                <a:ea typeface="Baskerville" panose="02020502070401020303" pitchFamily="18" charset="0"/>
              </a:rPr>
              <a:t>Sampling </a:t>
            </a:r>
            <a:r>
              <a:rPr lang="en-US" sz="4000" dirty="0">
                <a:solidFill>
                  <a:schemeClr val="tx1"/>
                </a:solidFill>
                <a:latin typeface="Baskerville" panose="02020502070401020303" pitchFamily="18" charset="0"/>
                <a:ea typeface="Baskerville" panose="02020502070401020303" pitchFamily="18" charset="0"/>
              </a:rPr>
              <a:t>Participants for all the residency programs are chosen at random. Due to a smaller quantity of fellowship programs in the PAG and Ad Med specialties, all program coordinators were contacted. Sampling and recruitment continued until the survey had 300 respondents. </a:t>
            </a:r>
          </a:p>
          <a:p>
            <a:r>
              <a:rPr lang="en-US" sz="4000" b="1" dirty="0">
                <a:solidFill>
                  <a:schemeClr val="tx1"/>
                </a:solidFill>
                <a:latin typeface="Baskerville" panose="02020502070401020303" pitchFamily="18" charset="0"/>
                <a:ea typeface="Baskerville" panose="02020502070401020303" pitchFamily="18" charset="0"/>
              </a:rPr>
              <a:t>Surveying</a:t>
            </a:r>
            <a:r>
              <a:rPr lang="en-US" sz="4000" dirty="0">
                <a:solidFill>
                  <a:schemeClr val="tx1"/>
                </a:solidFill>
                <a:latin typeface="Baskerville" panose="02020502070401020303" pitchFamily="18" charset="0"/>
                <a:ea typeface="Baskerville" panose="02020502070401020303" pitchFamily="18" charset="0"/>
              </a:rPr>
              <a:t> The survey is sent over Qualtrics and consisted of 30 questions that take 10-15 minutes to complete. </a:t>
            </a:r>
          </a:p>
          <a:p>
            <a:r>
              <a:rPr lang="en-US" sz="4000" b="1" dirty="0">
                <a:solidFill>
                  <a:schemeClr val="tx1"/>
                </a:solidFill>
                <a:latin typeface="Baskerville" panose="02020502070401020303" pitchFamily="18" charset="0"/>
                <a:ea typeface="Baskerville" panose="02020502070401020303" pitchFamily="18" charset="0"/>
              </a:rPr>
              <a:t>Data Analysis </a:t>
            </a:r>
            <a:r>
              <a:rPr lang="en-US" sz="4000" dirty="0">
                <a:solidFill>
                  <a:schemeClr val="tx1"/>
                </a:solidFill>
                <a:latin typeface="Baskerville" panose="02020502070401020303" pitchFamily="18" charset="0"/>
                <a:ea typeface="Baskerville" panose="02020502070401020303" pitchFamily="18" charset="0"/>
              </a:rPr>
              <a:t>Data was analyzed using descriptive statistics such as means and frequencies for univariate relationships. </a:t>
            </a:r>
          </a:p>
        </p:txBody>
      </p:sp>
      <p:sp>
        <p:nvSpPr>
          <p:cNvPr id="14" name="TextBox 13">
            <a:extLst>
              <a:ext uri="{FF2B5EF4-FFF2-40B4-BE49-F238E27FC236}">
                <a16:creationId xmlns:a16="http://schemas.microsoft.com/office/drawing/2014/main" id="{94E1F952-EF1F-8A41-83AD-F11942B2CEDD}"/>
              </a:ext>
            </a:extLst>
          </p:cNvPr>
          <p:cNvSpPr txBox="1"/>
          <p:nvPr/>
        </p:nvSpPr>
        <p:spPr>
          <a:xfrm>
            <a:off x="16399729" y="7347601"/>
            <a:ext cx="11091742"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METHODOLOGY</a:t>
            </a:r>
          </a:p>
        </p:txBody>
      </p:sp>
      <p:sp>
        <p:nvSpPr>
          <p:cNvPr id="19" name="Rounded Rectangle 18">
            <a:extLst>
              <a:ext uri="{FF2B5EF4-FFF2-40B4-BE49-F238E27FC236}">
                <a16:creationId xmlns:a16="http://schemas.microsoft.com/office/drawing/2014/main" id="{C2DF7505-E1FB-7641-B733-617A0F4F2540}"/>
              </a:ext>
            </a:extLst>
          </p:cNvPr>
          <p:cNvSpPr/>
          <p:nvPr/>
        </p:nvSpPr>
        <p:spPr>
          <a:xfrm>
            <a:off x="29947145" y="6448934"/>
            <a:ext cx="13011443" cy="10274897"/>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4000" dirty="0">
              <a:solidFill>
                <a:schemeClr val="tx1"/>
              </a:solidFill>
              <a:latin typeface="Baskerville" panose="02020502070401020303" pitchFamily="18" charset="0"/>
              <a:ea typeface="Baskerville" panose="02020502070401020303" pitchFamily="18" charset="0"/>
            </a:endParaRPr>
          </a:p>
          <a:p>
            <a:endParaRPr lang="en-US" sz="3000" dirty="0">
              <a:solidFill>
                <a:schemeClr val="tx1"/>
              </a:solidFill>
              <a:latin typeface="Baskerville" panose="02020502070401020303" pitchFamily="18" charset="0"/>
              <a:ea typeface="Baskerville" panose="02020502070401020303" pitchFamily="18" charset="0"/>
            </a:endParaRPr>
          </a:p>
          <a:p>
            <a:endParaRPr lang="en-US" sz="3600" dirty="0">
              <a:solidFill>
                <a:schemeClr val="tx1"/>
              </a:solidFill>
              <a:latin typeface="Baskerville" panose="02020502070401020303" pitchFamily="18" charset="0"/>
              <a:ea typeface="Baskerville" panose="02020502070401020303" pitchFamily="18" charset="0"/>
            </a:endParaRPr>
          </a:p>
          <a:p>
            <a:r>
              <a:rPr lang="en-US" sz="4000" dirty="0">
                <a:solidFill>
                  <a:schemeClr val="tx1"/>
                </a:solidFill>
                <a:latin typeface="Baskerville" panose="02020502070401020303" pitchFamily="18" charset="0"/>
                <a:ea typeface="Baskerville" panose="02020502070401020303" pitchFamily="18" charset="0"/>
              </a:rPr>
              <a:t>Among participants (n=13) in the Family Medicine specialty, 53.8% were female. When asked about the availability of the contraceptive implant and intrauterine device at their practice, 84.6% said both were available. Among participants (n=23) in the Pediatric specialty, respondents were majority female (82.6%) and white (78.2%). 91.3% of respondents said that the implant is available at their practice while 87.0% said that the IUD was available. In the OB/Gyn specialty, majority of respondents (n=17) identified as white (94.1%) females (82.4%); of all respondents, 35.3% said their program was religiously affiliated. All (100%) respondents said that the IUD is available where they practice and 94.1% said the implant was available. </a:t>
            </a:r>
          </a:p>
          <a:p>
            <a:br>
              <a:rPr lang="en-US" sz="3200" dirty="0"/>
            </a:br>
            <a:endParaRPr lang="en-US" sz="3200" dirty="0">
              <a:solidFill>
                <a:schemeClr val="tx1"/>
              </a:solidFill>
            </a:endParaRPr>
          </a:p>
        </p:txBody>
      </p:sp>
      <p:sp>
        <p:nvSpPr>
          <p:cNvPr id="21" name="TextBox 20">
            <a:extLst>
              <a:ext uri="{FF2B5EF4-FFF2-40B4-BE49-F238E27FC236}">
                <a16:creationId xmlns:a16="http://schemas.microsoft.com/office/drawing/2014/main" id="{8100EAED-DE2E-BC43-B316-EF84900B48EE}"/>
              </a:ext>
            </a:extLst>
          </p:cNvPr>
          <p:cNvSpPr txBox="1"/>
          <p:nvPr/>
        </p:nvSpPr>
        <p:spPr>
          <a:xfrm>
            <a:off x="30995228" y="6649489"/>
            <a:ext cx="11091742"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RESULTS</a:t>
            </a:r>
          </a:p>
        </p:txBody>
      </p:sp>
      <p:sp>
        <p:nvSpPr>
          <p:cNvPr id="26" name="TextBox 25">
            <a:extLst>
              <a:ext uri="{FF2B5EF4-FFF2-40B4-BE49-F238E27FC236}">
                <a16:creationId xmlns:a16="http://schemas.microsoft.com/office/drawing/2014/main" id="{8D455BC0-C690-0044-9BB0-6BEEB113ABBD}"/>
              </a:ext>
            </a:extLst>
          </p:cNvPr>
          <p:cNvSpPr txBox="1"/>
          <p:nvPr/>
        </p:nvSpPr>
        <p:spPr>
          <a:xfrm>
            <a:off x="13288295" y="20973478"/>
            <a:ext cx="11091742"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DATA</a:t>
            </a:r>
          </a:p>
        </p:txBody>
      </p:sp>
      <p:sp>
        <p:nvSpPr>
          <p:cNvPr id="27" name="TextBox 26">
            <a:extLst>
              <a:ext uri="{FF2B5EF4-FFF2-40B4-BE49-F238E27FC236}">
                <a16:creationId xmlns:a16="http://schemas.microsoft.com/office/drawing/2014/main" id="{DE37475A-897A-C64F-A9BA-0311C97A517E}"/>
              </a:ext>
            </a:extLst>
          </p:cNvPr>
          <p:cNvSpPr txBox="1"/>
          <p:nvPr/>
        </p:nvSpPr>
        <p:spPr>
          <a:xfrm>
            <a:off x="15684551" y="21216729"/>
            <a:ext cx="11823261" cy="584775"/>
          </a:xfrm>
          <a:prstGeom prst="rect">
            <a:avLst/>
          </a:prstGeom>
          <a:noFill/>
        </p:spPr>
        <p:txBody>
          <a:bodyPr wrap="square" rtlCol="0">
            <a:spAutoFit/>
          </a:bodyPr>
          <a:lstStyle/>
          <a:p>
            <a:r>
              <a:rPr lang="en-US" sz="3200" b="1" dirty="0">
                <a:latin typeface="Baskerville" panose="02020502070401020303" pitchFamily="18" charset="0"/>
                <a:ea typeface="Baskerville" panose="02020502070401020303" pitchFamily="18" charset="0"/>
              </a:rPr>
              <a:t>*data is still ongoing; all results are preliminary</a:t>
            </a:r>
          </a:p>
        </p:txBody>
      </p:sp>
      <p:sp>
        <p:nvSpPr>
          <p:cNvPr id="28" name="Rounded Rectangle 27">
            <a:extLst>
              <a:ext uri="{FF2B5EF4-FFF2-40B4-BE49-F238E27FC236}">
                <a16:creationId xmlns:a16="http://schemas.microsoft.com/office/drawing/2014/main" id="{03DDFC74-DCDA-BF46-B0B8-7482BA2E32CD}"/>
              </a:ext>
            </a:extLst>
          </p:cNvPr>
          <p:cNvSpPr/>
          <p:nvPr/>
        </p:nvSpPr>
        <p:spPr>
          <a:xfrm>
            <a:off x="29947145" y="17109373"/>
            <a:ext cx="13011443" cy="6474637"/>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600" dirty="0">
              <a:solidFill>
                <a:schemeClr val="tx1"/>
              </a:solidFill>
              <a:latin typeface="Baskerville" panose="02020502070401020303" pitchFamily="18" charset="0"/>
              <a:ea typeface="Baskerville" panose="02020502070401020303" pitchFamily="18" charset="0"/>
            </a:endParaRPr>
          </a:p>
          <a:p>
            <a:endParaRPr lang="en-US" sz="3600" dirty="0">
              <a:solidFill>
                <a:schemeClr val="tx1"/>
              </a:solidFill>
              <a:latin typeface="Baskerville" panose="02020502070401020303" pitchFamily="18" charset="0"/>
              <a:ea typeface="Baskerville" panose="02020502070401020303" pitchFamily="18" charset="0"/>
            </a:endParaRPr>
          </a:p>
          <a:p>
            <a:endParaRPr lang="en-US" sz="3600" dirty="0">
              <a:solidFill>
                <a:schemeClr val="tx1"/>
              </a:solidFill>
              <a:latin typeface="Baskerville" panose="02020502070401020303" pitchFamily="18" charset="0"/>
              <a:ea typeface="Baskerville" panose="02020502070401020303" pitchFamily="18" charset="0"/>
            </a:endParaRPr>
          </a:p>
          <a:p>
            <a:r>
              <a:rPr lang="en-US" sz="4000" dirty="0">
                <a:solidFill>
                  <a:schemeClr val="tx1"/>
                </a:solidFill>
                <a:latin typeface="Baskerville" panose="02020502070401020303" pitchFamily="18" charset="0"/>
                <a:ea typeface="Baskerville" panose="02020502070401020303" pitchFamily="18" charset="0"/>
              </a:rPr>
              <a:t>Data analysis is ongoing. Preliminary findings show that LARC availability is different for each specialty. Future data analysis will assess predictors of shared decision-making, LARC counseling and insertion practices, and associations between health literacy domains and participants.</a:t>
            </a:r>
          </a:p>
          <a:p>
            <a:br>
              <a:rPr lang="en-US" sz="3200" dirty="0"/>
            </a:br>
            <a:endParaRPr lang="en-US" sz="3200" dirty="0">
              <a:solidFill>
                <a:schemeClr val="tx1"/>
              </a:solidFill>
            </a:endParaRPr>
          </a:p>
        </p:txBody>
      </p:sp>
      <p:sp>
        <p:nvSpPr>
          <p:cNvPr id="30" name="TextBox 29">
            <a:extLst>
              <a:ext uri="{FF2B5EF4-FFF2-40B4-BE49-F238E27FC236}">
                <a16:creationId xmlns:a16="http://schemas.microsoft.com/office/drawing/2014/main" id="{DE99FB35-FA09-BE4B-9FBA-61FDA68387B7}"/>
              </a:ext>
            </a:extLst>
          </p:cNvPr>
          <p:cNvSpPr txBox="1"/>
          <p:nvPr/>
        </p:nvSpPr>
        <p:spPr>
          <a:xfrm>
            <a:off x="30312906" y="17779396"/>
            <a:ext cx="11091742" cy="1107996"/>
          </a:xfrm>
          <a:prstGeom prst="rect">
            <a:avLst/>
          </a:prstGeom>
          <a:noFill/>
        </p:spPr>
        <p:txBody>
          <a:bodyPr wrap="square" rtlCol="0">
            <a:spAutoFit/>
          </a:bodyPr>
          <a:lstStyle/>
          <a:p>
            <a:r>
              <a:rPr lang="en-US" sz="6600" b="1" dirty="0">
                <a:solidFill>
                  <a:srgbClr val="70182A"/>
                </a:solidFill>
                <a:latin typeface="Baskerville" panose="02020502070401020303" pitchFamily="18" charset="0"/>
                <a:ea typeface="Baskerville" panose="02020502070401020303" pitchFamily="18" charset="0"/>
              </a:rPr>
              <a:t>CONCLUSION </a:t>
            </a:r>
          </a:p>
        </p:txBody>
      </p:sp>
      <p:graphicFrame>
        <p:nvGraphicFramePr>
          <p:cNvPr id="31" name="Table 31">
            <a:extLst>
              <a:ext uri="{FF2B5EF4-FFF2-40B4-BE49-F238E27FC236}">
                <a16:creationId xmlns:a16="http://schemas.microsoft.com/office/drawing/2014/main" id="{A6BA7D5C-1B46-8D49-BD52-C1A0F9B2A7B9}"/>
              </a:ext>
            </a:extLst>
          </p:cNvPr>
          <p:cNvGraphicFramePr>
            <a:graphicFrameLocks noGrp="1"/>
          </p:cNvGraphicFramePr>
          <p:nvPr/>
        </p:nvGraphicFramePr>
        <p:xfrm>
          <a:off x="13288295" y="23091197"/>
          <a:ext cx="16066504" cy="5633427"/>
        </p:xfrm>
        <a:graphic>
          <a:graphicData uri="http://schemas.openxmlformats.org/drawingml/2006/table">
            <a:tbl>
              <a:tblPr firstRow="1" bandRow="1">
                <a:tableStyleId>{073A0DAA-6AF3-43AB-8588-CEC1D06C72B9}</a:tableStyleId>
              </a:tblPr>
              <a:tblGrid>
                <a:gridCol w="2046709">
                  <a:extLst>
                    <a:ext uri="{9D8B030D-6E8A-4147-A177-3AD203B41FA5}">
                      <a16:colId xmlns:a16="http://schemas.microsoft.com/office/drawing/2014/main" val="1062047199"/>
                    </a:ext>
                  </a:extLst>
                </a:gridCol>
                <a:gridCol w="1226675">
                  <a:extLst>
                    <a:ext uri="{9D8B030D-6E8A-4147-A177-3AD203B41FA5}">
                      <a16:colId xmlns:a16="http://schemas.microsoft.com/office/drawing/2014/main" val="553402055"/>
                    </a:ext>
                  </a:extLst>
                </a:gridCol>
                <a:gridCol w="1722984">
                  <a:extLst>
                    <a:ext uri="{9D8B030D-6E8A-4147-A177-3AD203B41FA5}">
                      <a16:colId xmlns:a16="http://schemas.microsoft.com/office/drawing/2014/main" val="4050448497"/>
                    </a:ext>
                  </a:extLst>
                </a:gridCol>
                <a:gridCol w="1202372">
                  <a:extLst>
                    <a:ext uri="{9D8B030D-6E8A-4147-A177-3AD203B41FA5}">
                      <a16:colId xmlns:a16="http://schemas.microsoft.com/office/drawing/2014/main" val="1600033105"/>
                    </a:ext>
                  </a:extLst>
                </a:gridCol>
                <a:gridCol w="2457618">
                  <a:extLst>
                    <a:ext uri="{9D8B030D-6E8A-4147-A177-3AD203B41FA5}">
                      <a16:colId xmlns:a16="http://schemas.microsoft.com/office/drawing/2014/main" val="1715184986"/>
                    </a:ext>
                  </a:extLst>
                </a:gridCol>
                <a:gridCol w="2002502">
                  <a:extLst>
                    <a:ext uri="{9D8B030D-6E8A-4147-A177-3AD203B41FA5}">
                      <a16:colId xmlns:a16="http://schemas.microsoft.com/office/drawing/2014/main" val="1880752994"/>
                    </a:ext>
                  </a:extLst>
                </a:gridCol>
                <a:gridCol w="1274322">
                  <a:extLst>
                    <a:ext uri="{9D8B030D-6E8A-4147-A177-3AD203B41FA5}">
                      <a16:colId xmlns:a16="http://schemas.microsoft.com/office/drawing/2014/main" val="1523318871"/>
                    </a:ext>
                  </a:extLst>
                </a:gridCol>
                <a:gridCol w="1820459">
                  <a:extLst>
                    <a:ext uri="{9D8B030D-6E8A-4147-A177-3AD203B41FA5}">
                      <a16:colId xmlns:a16="http://schemas.microsoft.com/office/drawing/2014/main" val="3286586059"/>
                    </a:ext>
                  </a:extLst>
                </a:gridCol>
                <a:gridCol w="2312863">
                  <a:extLst>
                    <a:ext uri="{9D8B030D-6E8A-4147-A177-3AD203B41FA5}">
                      <a16:colId xmlns:a16="http://schemas.microsoft.com/office/drawing/2014/main" val="2691473832"/>
                    </a:ext>
                  </a:extLst>
                </a:gridCol>
              </a:tblGrid>
              <a:tr h="1804688">
                <a:tc>
                  <a:txBody>
                    <a:bodyPr/>
                    <a:lstStyle/>
                    <a:p>
                      <a:r>
                        <a:rPr lang="en-US" sz="2800" dirty="0">
                          <a:latin typeface="Baskerville" panose="02020502070401020303" pitchFamily="18" charset="0"/>
                          <a:ea typeface="Baskerville" panose="02020502070401020303" pitchFamily="18" charset="0"/>
                        </a:rPr>
                        <a:t>Residency Specialty</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Male</a:t>
                      </a:r>
                    </a:p>
                    <a:p>
                      <a:r>
                        <a:rPr lang="en-US" sz="2800" dirty="0">
                          <a:latin typeface="Baskerville" panose="02020502070401020303" pitchFamily="18" charset="0"/>
                          <a:ea typeface="Baskerville" panose="02020502070401020303" pitchFamily="18" charset="0"/>
                        </a:rPr>
                        <a:t>(%)</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Female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White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American Indian or Alaska Native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Black or African American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Asian (%)</a:t>
                      </a:r>
                    </a:p>
                  </a:txBody>
                  <a:tcPr>
                    <a:solidFill>
                      <a:srgbClr val="70182A"/>
                    </a:solidFill>
                  </a:tcPr>
                </a:tc>
                <a:tc>
                  <a:txBody>
                    <a:bodyPr/>
                    <a:lstStyle/>
                    <a:p>
                      <a:pPr marL="0" marR="0" lvl="0" indent="0" algn="l" defTabSz="4389120" rtl="0" eaLnBrk="1" fontAlgn="auto" latinLnBrk="0" hangingPunct="1">
                        <a:lnSpc>
                          <a:spcPct val="100000"/>
                        </a:lnSpc>
                        <a:spcBef>
                          <a:spcPts val="0"/>
                        </a:spcBef>
                        <a:spcAft>
                          <a:spcPts val="0"/>
                        </a:spcAft>
                        <a:buClrTx/>
                        <a:buSzTx/>
                        <a:buFontTx/>
                        <a:buNone/>
                        <a:tabLst/>
                        <a:defRPr/>
                      </a:pPr>
                      <a:r>
                        <a:rPr lang="en-US" sz="2800" dirty="0">
                          <a:latin typeface="Baskerville" panose="02020502070401020303" pitchFamily="18" charset="0"/>
                          <a:ea typeface="Baskerville" panose="02020502070401020303" pitchFamily="18" charset="0"/>
                        </a:rPr>
                        <a:t>Hispanic or Latino (%)</a:t>
                      </a:r>
                    </a:p>
                    <a:p>
                      <a:endParaRPr lang="en-US" sz="2800" dirty="0">
                        <a:latin typeface="Baskerville" panose="02020502070401020303" pitchFamily="18" charset="0"/>
                        <a:ea typeface="Baskerville" panose="02020502070401020303" pitchFamily="18" charset="0"/>
                      </a:endParaRP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Religious Affiliation (%)</a:t>
                      </a:r>
                    </a:p>
                  </a:txBody>
                  <a:tcPr>
                    <a:solidFill>
                      <a:srgbClr val="70182A"/>
                    </a:solidFill>
                  </a:tcPr>
                </a:tc>
                <a:extLst>
                  <a:ext uri="{0D108BD9-81ED-4DB2-BD59-A6C34878D82A}">
                    <a16:rowId xmlns:a16="http://schemas.microsoft.com/office/drawing/2014/main" val="243719278"/>
                  </a:ext>
                </a:extLst>
              </a:tr>
              <a:tr h="1527233">
                <a:tc>
                  <a:txBody>
                    <a:bodyPr/>
                    <a:lstStyle/>
                    <a:p>
                      <a:r>
                        <a:rPr lang="en-US" sz="2800" dirty="0">
                          <a:latin typeface="Baskerville" panose="02020502070401020303" pitchFamily="18" charset="0"/>
                          <a:ea typeface="Baskerville" panose="02020502070401020303" pitchFamily="18" charset="0"/>
                        </a:rPr>
                        <a:t>Family Medicine</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46.2%</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53.8%</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61.5%</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7.8%</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30.7%</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extLst>
                  <a:ext uri="{0D108BD9-81ED-4DB2-BD59-A6C34878D82A}">
                    <a16:rowId xmlns:a16="http://schemas.microsoft.com/office/drawing/2014/main" val="4088779109"/>
                  </a:ext>
                </a:extLst>
              </a:tr>
              <a:tr h="1150753">
                <a:tc>
                  <a:txBody>
                    <a:bodyPr/>
                    <a:lstStyle/>
                    <a:p>
                      <a:r>
                        <a:rPr lang="en-US" sz="2800" dirty="0">
                          <a:latin typeface="Baskerville" panose="02020502070401020303" pitchFamily="18" charset="0"/>
                          <a:ea typeface="Baskerville" panose="02020502070401020303" pitchFamily="18" charset="0"/>
                        </a:rPr>
                        <a:t>Pediatrics</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17.4%</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82.6%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75%</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25%</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extLst>
                  <a:ext uri="{0D108BD9-81ED-4DB2-BD59-A6C34878D82A}">
                    <a16:rowId xmlns:a16="http://schemas.microsoft.com/office/drawing/2014/main" val="1866400367"/>
                  </a:ext>
                </a:extLst>
              </a:tr>
              <a:tr h="1150753">
                <a:tc>
                  <a:txBody>
                    <a:bodyPr/>
                    <a:lstStyle/>
                    <a:p>
                      <a:r>
                        <a:rPr lang="en-US" sz="2800" dirty="0">
                          <a:latin typeface="Baskerville" panose="02020502070401020303" pitchFamily="18" charset="0"/>
                          <a:ea typeface="Baskerville" panose="02020502070401020303" pitchFamily="18" charset="0"/>
                        </a:rPr>
                        <a:t>OB/Gyn</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17.6%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82.4%</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88.9%</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5.6%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5.5%</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17.6%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35.3%</a:t>
                      </a:r>
                    </a:p>
                  </a:txBody>
                  <a:tcPr>
                    <a:solidFill>
                      <a:srgbClr val="BFAC6A"/>
                    </a:solidFill>
                  </a:tcPr>
                </a:tc>
                <a:extLst>
                  <a:ext uri="{0D108BD9-81ED-4DB2-BD59-A6C34878D82A}">
                    <a16:rowId xmlns:a16="http://schemas.microsoft.com/office/drawing/2014/main" val="1010304473"/>
                  </a:ext>
                </a:extLst>
              </a:tr>
            </a:tbl>
          </a:graphicData>
        </a:graphic>
      </p:graphicFrame>
      <p:graphicFrame>
        <p:nvGraphicFramePr>
          <p:cNvPr id="32" name="Table 32">
            <a:extLst>
              <a:ext uri="{FF2B5EF4-FFF2-40B4-BE49-F238E27FC236}">
                <a16:creationId xmlns:a16="http://schemas.microsoft.com/office/drawing/2014/main" id="{49089D18-FDBA-5240-9181-5878A2D2BE9D}"/>
              </a:ext>
            </a:extLst>
          </p:cNvPr>
          <p:cNvGraphicFramePr>
            <a:graphicFrameLocks noGrp="1"/>
          </p:cNvGraphicFramePr>
          <p:nvPr/>
        </p:nvGraphicFramePr>
        <p:xfrm>
          <a:off x="30077165" y="24907117"/>
          <a:ext cx="11893359" cy="5608839"/>
        </p:xfrm>
        <a:graphic>
          <a:graphicData uri="http://schemas.openxmlformats.org/drawingml/2006/table">
            <a:tbl>
              <a:tblPr firstRow="1" bandRow="1">
                <a:tableStyleId>{5C22544A-7EE6-4342-B048-85BDC9FD1C3A}</a:tableStyleId>
              </a:tblPr>
              <a:tblGrid>
                <a:gridCol w="5119357">
                  <a:extLst>
                    <a:ext uri="{9D8B030D-6E8A-4147-A177-3AD203B41FA5}">
                      <a16:colId xmlns:a16="http://schemas.microsoft.com/office/drawing/2014/main" val="244701986"/>
                    </a:ext>
                  </a:extLst>
                </a:gridCol>
                <a:gridCol w="3387001">
                  <a:extLst>
                    <a:ext uri="{9D8B030D-6E8A-4147-A177-3AD203B41FA5}">
                      <a16:colId xmlns:a16="http://schemas.microsoft.com/office/drawing/2014/main" val="625360237"/>
                    </a:ext>
                  </a:extLst>
                </a:gridCol>
                <a:gridCol w="3387001">
                  <a:extLst>
                    <a:ext uri="{9D8B030D-6E8A-4147-A177-3AD203B41FA5}">
                      <a16:colId xmlns:a16="http://schemas.microsoft.com/office/drawing/2014/main" val="3312112944"/>
                    </a:ext>
                  </a:extLst>
                </a:gridCol>
              </a:tblGrid>
              <a:tr h="1908930">
                <a:tc>
                  <a:txBody>
                    <a:bodyPr/>
                    <a:lstStyle/>
                    <a:p>
                      <a:r>
                        <a:rPr lang="en-US" sz="2800" dirty="0">
                          <a:latin typeface="Baskerville" panose="02020502070401020303" pitchFamily="18" charset="0"/>
                          <a:ea typeface="Baskerville" panose="02020502070401020303" pitchFamily="18" charset="0"/>
                        </a:rPr>
                        <a:t>Specialty</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IUD Availability (%)</a:t>
                      </a:r>
                    </a:p>
                  </a:txBody>
                  <a:tcPr>
                    <a:solidFill>
                      <a:srgbClr val="70182A"/>
                    </a:solidFill>
                  </a:tcPr>
                </a:tc>
                <a:tc>
                  <a:txBody>
                    <a:bodyPr/>
                    <a:lstStyle/>
                    <a:p>
                      <a:r>
                        <a:rPr lang="en-US" sz="2800" dirty="0">
                          <a:latin typeface="Baskerville" panose="02020502070401020303" pitchFamily="18" charset="0"/>
                          <a:ea typeface="Baskerville" panose="02020502070401020303" pitchFamily="18" charset="0"/>
                        </a:rPr>
                        <a:t>Implant Availability (%)</a:t>
                      </a:r>
                    </a:p>
                  </a:txBody>
                  <a:tcPr>
                    <a:solidFill>
                      <a:srgbClr val="70182A"/>
                    </a:solidFill>
                  </a:tcPr>
                </a:tc>
                <a:extLst>
                  <a:ext uri="{0D108BD9-81ED-4DB2-BD59-A6C34878D82A}">
                    <a16:rowId xmlns:a16="http://schemas.microsoft.com/office/drawing/2014/main" val="134882570"/>
                  </a:ext>
                </a:extLst>
              </a:tr>
              <a:tr h="1233303">
                <a:tc>
                  <a:txBody>
                    <a:bodyPr/>
                    <a:lstStyle/>
                    <a:p>
                      <a:r>
                        <a:rPr lang="en-US" sz="2800" dirty="0">
                          <a:latin typeface="Baskerville" panose="02020502070401020303" pitchFamily="18" charset="0"/>
                          <a:ea typeface="Baskerville" panose="02020502070401020303" pitchFamily="18" charset="0"/>
                        </a:rPr>
                        <a:t>Family Medicine </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84.6%</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84.6%</a:t>
                      </a:r>
                    </a:p>
                  </a:txBody>
                  <a:tcPr>
                    <a:solidFill>
                      <a:srgbClr val="BFAC6A"/>
                    </a:solidFill>
                  </a:tcPr>
                </a:tc>
                <a:extLst>
                  <a:ext uri="{0D108BD9-81ED-4DB2-BD59-A6C34878D82A}">
                    <a16:rowId xmlns:a16="http://schemas.microsoft.com/office/drawing/2014/main" val="807889904"/>
                  </a:ext>
                </a:extLst>
              </a:tr>
              <a:tr h="1233303">
                <a:tc>
                  <a:txBody>
                    <a:bodyPr/>
                    <a:lstStyle/>
                    <a:p>
                      <a:r>
                        <a:rPr lang="en-US" sz="2800" dirty="0">
                          <a:latin typeface="Baskerville" panose="02020502070401020303" pitchFamily="18" charset="0"/>
                          <a:ea typeface="Baskerville" panose="02020502070401020303" pitchFamily="18" charset="0"/>
                        </a:rPr>
                        <a:t>Pediatrics</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87%</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91.3%</a:t>
                      </a:r>
                    </a:p>
                  </a:txBody>
                  <a:tcPr>
                    <a:solidFill>
                      <a:srgbClr val="BFAC6A"/>
                    </a:solidFill>
                  </a:tcPr>
                </a:tc>
                <a:extLst>
                  <a:ext uri="{0D108BD9-81ED-4DB2-BD59-A6C34878D82A}">
                    <a16:rowId xmlns:a16="http://schemas.microsoft.com/office/drawing/2014/main" val="3372922297"/>
                  </a:ext>
                </a:extLst>
              </a:tr>
              <a:tr h="1233303">
                <a:tc>
                  <a:txBody>
                    <a:bodyPr/>
                    <a:lstStyle/>
                    <a:p>
                      <a:r>
                        <a:rPr lang="en-US" sz="2800" dirty="0">
                          <a:latin typeface="Baskerville" panose="02020502070401020303" pitchFamily="18" charset="0"/>
                          <a:ea typeface="Baskerville" panose="02020502070401020303" pitchFamily="18" charset="0"/>
                        </a:rPr>
                        <a:t>OB/Gyn</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100%</a:t>
                      </a:r>
                    </a:p>
                  </a:txBody>
                  <a:tcPr>
                    <a:solidFill>
                      <a:srgbClr val="BFAC6A"/>
                    </a:solidFill>
                  </a:tcPr>
                </a:tc>
                <a:tc>
                  <a:txBody>
                    <a:bodyPr/>
                    <a:lstStyle/>
                    <a:p>
                      <a:r>
                        <a:rPr lang="en-US" sz="2800" dirty="0">
                          <a:latin typeface="Baskerville" panose="02020502070401020303" pitchFamily="18" charset="0"/>
                          <a:ea typeface="Baskerville" panose="02020502070401020303" pitchFamily="18" charset="0"/>
                        </a:rPr>
                        <a:t>94.1%</a:t>
                      </a:r>
                    </a:p>
                  </a:txBody>
                  <a:tcPr>
                    <a:solidFill>
                      <a:srgbClr val="BFAC6A"/>
                    </a:solidFill>
                  </a:tcPr>
                </a:tc>
                <a:extLst>
                  <a:ext uri="{0D108BD9-81ED-4DB2-BD59-A6C34878D82A}">
                    <a16:rowId xmlns:a16="http://schemas.microsoft.com/office/drawing/2014/main" val="278708719"/>
                  </a:ext>
                </a:extLst>
              </a:tr>
            </a:tbl>
          </a:graphicData>
        </a:graphic>
      </p:graphicFrame>
      <p:sp>
        <p:nvSpPr>
          <p:cNvPr id="35" name="Rounded Rectangle 34">
            <a:extLst>
              <a:ext uri="{FF2B5EF4-FFF2-40B4-BE49-F238E27FC236}">
                <a16:creationId xmlns:a16="http://schemas.microsoft.com/office/drawing/2014/main" id="{A3E80A8F-3801-464F-A140-29B0CD5B953C}"/>
              </a:ext>
            </a:extLst>
          </p:cNvPr>
          <p:cNvSpPr/>
          <p:nvPr/>
        </p:nvSpPr>
        <p:spPr>
          <a:xfrm>
            <a:off x="967659" y="29054911"/>
            <a:ext cx="11893358" cy="2646485"/>
          </a:xfrm>
          <a:prstGeom prst="roundRect">
            <a:avLst/>
          </a:prstGeom>
          <a:solidFill>
            <a:srgbClr val="BFAB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500" b="1" dirty="0">
              <a:solidFill>
                <a:srgbClr val="70182A"/>
              </a:solidFill>
              <a:latin typeface="Baskerville" panose="02020502070401020303" pitchFamily="18" charset="0"/>
              <a:ea typeface="Baskerville" panose="02020502070401020303" pitchFamily="18" charset="0"/>
            </a:endParaRPr>
          </a:p>
          <a:p>
            <a:r>
              <a:rPr lang="en-US" sz="3500" b="1" dirty="0">
                <a:solidFill>
                  <a:srgbClr val="70182A"/>
                </a:solidFill>
                <a:latin typeface="Baskerville" panose="02020502070401020303" pitchFamily="18" charset="0"/>
                <a:ea typeface="Baskerville" panose="02020502070401020303" pitchFamily="18" charset="0"/>
              </a:rPr>
              <a:t>REFERENCES</a:t>
            </a:r>
            <a:endParaRPr lang="en-US" sz="2800" b="1" dirty="0">
              <a:solidFill>
                <a:schemeClr val="tx1"/>
              </a:solidFill>
              <a:latin typeface="Baskerville" panose="02020502070401020303" pitchFamily="18" charset="0"/>
              <a:ea typeface="Baskerville" panose="02020502070401020303" pitchFamily="18" charset="0"/>
            </a:endParaRPr>
          </a:p>
          <a:p>
            <a:r>
              <a:rPr lang="en-US" sz="3000" dirty="0">
                <a:solidFill>
                  <a:schemeClr val="tx1"/>
                </a:solidFill>
                <a:latin typeface="Baskerville" panose="02020502070401020303" pitchFamily="18" charset="0"/>
                <a:ea typeface="Baskerville" panose="02020502070401020303" pitchFamily="18" charset="0"/>
              </a:rPr>
              <a:t> </a:t>
            </a:r>
            <a:r>
              <a:rPr lang="en-US" sz="3000" baseline="30000" dirty="0">
                <a:solidFill>
                  <a:schemeClr val="tx1"/>
                </a:solidFill>
                <a:latin typeface="Baskerville" panose="02020502070401020303" pitchFamily="18" charset="0"/>
                <a:ea typeface="Baskerville" panose="02020502070401020303" pitchFamily="18" charset="0"/>
              </a:rPr>
              <a:t>1 </a:t>
            </a:r>
            <a:r>
              <a:rPr lang="en-US" sz="3000" dirty="0">
                <a:solidFill>
                  <a:schemeClr val="tx1"/>
                </a:solidFill>
                <a:latin typeface="Baskerville" panose="02020502070401020303" pitchFamily="18" charset="0"/>
                <a:ea typeface="Baskerville" panose="02020502070401020303" pitchFamily="18" charset="0"/>
              </a:rPr>
              <a:t>Finer LB, </a:t>
            </a:r>
            <a:r>
              <a:rPr lang="en-US" sz="3000" dirty="0" err="1">
                <a:solidFill>
                  <a:schemeClr val="tx1"/>
                </a:solidFill>
                <a:latin typeface="Baskerville" panose="02020502070401020303" pitchFamily="18" charset="0"/>
                <a:ea typeface="Baskerville" panose="02020502070401020303" pitchFamily="18" charset="0"/>
              </a:rPr>
              <a:t>Zolna</a:t>
            </a:r>
            <a:r>
              <a:rPr lang="en-US" sz="3000" dirty="0">
                <a:solidFill>
                  <a:schemeClr val="tx1"/>
                </a:solidFill>
                <a:latin typeface="Baskerville" panose="02020502070401020303" pitchFamily="18" charset="0"/>
                <a:ea typeface="Baskerville" panose="02020502070401020303" pitchFamily="18" charset="0"/>
              </a:rPr>
              <a:t> MR. Declines in Unintended Pregnancy in the United States, 2008-2011. </a:t>
            </a:r>
            <a:r>
              <a:rPr lang="en-US" sz="3000" i="1" dirty="0">
                <a:solidFill>
                  <a:schemeClr val="tx1"/>
                </a:solidFill>
                <a:latin typeface="Baskerville" panose="02020502070401020303" pitchFamily="18" charset="0"/>
                <a:ea typeface="Baskerville" panose="02020502070401020303" pitchFamily="18" charset="0"/>
              </a:rPr>
              <a:t>The New England Journal of Medicine</a:t>
            </a:r>
            <a:r>
              <a:rPr lang="en-US" sz="3000" dirty="0">
                <a:solidFill>
                  <a:schemeClr val="tx1"/>
                </a:solidFill>
                <a:latin typeface="Baskerville" panose="02020502070401020303" pitchFamily="18" charset="0"/>
                <a:ea typeface="Baskerville" panose="02020502070401020303" pitchFamily="18" charset="0"/>
              </a:rPr>
              <a:t>. 2016;374(9):843-852</a:t>
            </a:r>
          </a:p>
          <a:p>
            <a:br>
              <a:rPr lang="en-US" sz="3200" dirty="0"/>
            </a:br>
            <a:endParaRPr lang="en-US" sz="3000" b="1" dirty="0">
              <a:solidFill>
                <a:schemeClr val="tx1"/>
              </a:solidFill>
              <a:latin typeface="Baskerville" panose="02020502070401020303" pitchFamily="18" charset="0"/>
              <a:ea typeface="Baskerville" panose="02020502070401020303" pitchFamily="18" charset="0"/>
            </a:endParaRPr>
          </a:p>
        </p:txBody>
      </p:sp>
      <p:sp>
        <p:nvSpPr>
          <p:cNvPr id="36" name="TextBox 35">
            <a:extLst>
              <a:ext uri="{FF2B5EF4-FFF2-40B4-BE49-F238E27FC236}">
                <a16:creationId xmlns:a16="http://schemas.microsoft.com/office/drawing/2014/main" id="{A5D1F666-99A5-FE42-8651-964072CAF767}"/>
              </a:ext>
            </a:extLst>
          </p:cNvPr>
          <p:cNvSpPr txBox="1"/>
          <p:nvPr/>
        </p:nvSpPr>
        <p:spPr>
          <a:xfrm>
            <a:off x="13455728" y="22306366"/>
            <a:ext cx="3693987" cy="523220"/>
          </a:xfrm>
          <a:prstGeom prst="rect">
            <a:avLst/>
          </a:prstGeom>
          <a:noFill/>
        </p:spPr>
        <p:txBody>
          <a:bodyPr wrap="square" rtlCol="0">
            <a:spAutoFit/>
          </a:bodyPr>
          <a:lstStyle/>
          <a:p>
            <a:r>
              <a:rPr lang="en-US" sz="2800" b="1" dirty="0">
                <a:solidFill>
                  <a:srgbClr val="70182A"/>
                </a:solidFill>
                <a:latin typeface="Baskerville" panose="02020502070401020303" pitchFamily="18" charset="0"/>
                <a:ea typeface="Baskerville" panose="02020502070401020303" pitchFamily="18" charset="0"/>
              </a:rPr>
              <a:t>TABLE 1</a:t>
            </a:r>
          </a:p>
        </p:txBody>
      </p:sp>
      <p:sp>
        <p:nvSpPr>
          <p:cNvPr id="38" name="TextBox 37">
            <a:extLst>
              <a:ext uri="{FF2B5EF4-FFF2-40B4-BE49-F238E27FC236}">
                <a16:creationId xmlns:a16="http://schemas.microsoft.com/office/drawing/2014/main" id="{E63B42E8-927F-8E49-AEE5-CDA5EB66903E}"/>
              </a:ext>
            </a:extLst>
          </p:cNvPr>
          <p:cNvSpPr txBox="1"/>
          <p:nvPr/>
        </p:nvSpPr>
        <p:spPr>
          <a:xfrm>
            <a:off x="30077165" y="24152564"/>
            <a:ext cx="3693987" cy="523220"/>
          </a:xfrm>
          <a:prstGeom prst="rect">
            <a:avLst/>
          </a:prstGeom>
          <a:noFill/>
        </p:spPr>
        <p:txBody>
          <a:bodyPr wrap="square" rtlCol="0">
            <a:spAutoFit/>
          </a:bodyPr>
          <a:lstStyle/>
          <a:p>
            <a:r>
              <a:rPr lang="en-US" sz="2800" b="1" dirty="0">
                <a:solidFill>
                  <a:srgbClr val="70182A"/>
                </a:solidFill>
                <a:latin typeface="Baskerville" panose="02020502070401020303" pitchFamily="18" charset="0"/>
                <a:ea typeface="Baskerville" panose="02020502070401020303" pitchFamily="18" charset="0"/>
              </a:rPr>
              <a:t>TABLE 2</a:t>
            </a:r>
          </a:p>
        </p:txBody>
      </p:sp>
      <p:sp>
        <p:nvSpPr>
          <p:cNvPr id="39" name="TextBox 38">
            <a:extLst>
              <a:ext uri="{FF2B5EF4-FFF2-40B4-BE49-F238E27FC236}">
                <a16:creationId xmlns:a16="http://schemas.microsoft.com/office/drawing/2014/main" id="{2BCAA35B-EA95-3A46-9B34-997D341DB3E2}"/>
              </a:ext>
            </a:extLst>
          </p:cNvPr>
          <p:cNvSpPr txBox="1"/>
          <p:nvPr/>
        </p:nvSpPr>
        <p:spPr>
          <a:xfrm>
            <a:off x="13383267" y="29110166"/>
            <a:ext cx="16066504" cy="1815882"/>
          </a:xfrm>
          <a:prstGeom prst="rect">
            <a:avLst/>
          </a:prstGeom>
          <a:noFill/>
        </p:spPr>
        <p:txBody>
          <a:bodyPr wrap="square" rtlCol="0">
            <a:spAutoFit/>
          </a:bodyPr>
          <a:lstStyle/>
          <a:p>
            <a:r>
              <a:rPr lang="en-US" sz="2800" b="1" dirty="0">
                <a:latin typeface="Baskerville" panose="02020502070401020303" pitchFamily="18" charset="0"/>
                <a:ea typeface="Baskerville" panose="02020502070401020303" pitchFamily="18" charset="0"/>
              </a:rPr>
              <a:t>Table 1 is used to represent the demographics of the respondents in each specialty. These demographics include gender, race, ethnicity, and religious affiliation.  This information will be useful in future data analysis when assessing predictors and associations between health literacy domains and participants. </a:t>
            </a:r>
          </a:p>
        </p:txBody>
      </p:sp>
      <p:sp>
        <p:nvSpPr>
          <p:cNvPr id="41" name="Rectangle 40">
            <a:extLst>
              <a:ext uri="{FF2B5EF4-FFF2-40B4-BE49-F238E27FC236}">
                <a16:creationId xmlns:a16="http://schemas.microsoft.com/office/drawing/2014/main" id="{B3B77753-5DB7-2544-84DC-697C645842CD}"/>
              </a:ext>
            </a:extLst>
          </p:cNvPr>
          <p:cNvSpPr/>
          <p:nvPr/>
        </p:nvSpPr>
        <p:spPr>
          <a:xfrm>
            <a:off x="30077165" y="30747289"/>
            <a:ext cx="11693243" cy="954107"/>
          </a:xfrm>
          <a:prstGeom prst="rect">
            <a:avLst/>
          </a:prstGeom>
        </p:spPr>
        <p:txBody>
          <a:bodyPr wrap="square">
            <a:spAutoFit/>
          </a:bodyPr>
          <a:lstStyle/>
          <a:p>
            <a:r>
              <a:rPr lang="en-US" sz="2800" b="1" dirty="0">
                <a:latin typeface="Baskerville" panose="02020502070401020303" pitchFamily="18" charset="0"/>
                <a:ea typeface="Baskerville" panose="02020502070401020303" pitchFamily="18" charset="0"/>
              </a:rPr>
              <a:t>Table 2 shows the difference in LARC availability based on specialty type.</a:t>
            </a:r>
            <a:endParaRPr lang="en-US" dirty="0"/>
          </a:p>
        </p:txBody>
      </p:sp>
    </p:spTree>
    <p:extLst>
      <p:ext uri="{BB962C8B-B14F-4D97-AF65-F5344CB8AC3E}">
        <p14:creationId xmlns:p14="http://schemas.microsoft.com/office/powerpoint/2010/main" val="27380756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1761</TotalTime>
  <Words>1477</Words>
  <Application>Microsoft Macintosh PowerPoint</Application>
  <PresentationFormat>Custom</PresentationFormat>
  <Paragraphs>199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Baskerville</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Francesca Settineri</dc:creator>
  <cp:lastModifiedBy>Francesca Settineri</cp:lastModifiedBy>
  <cp:revision>5</cp:revision>
  <dcterms:created xsi:type="dcterms:W3CDTF">2022-02-28T20:41:14Z</dcterms:created>
  <dcterms:modified xsi:type="dcterms:W3CDTF">2022-03-08T20:24:47Z</dcterms:modified>
</cp:coreProperties>
</file>