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2918400" cx="43891200"/>
  <p:notesSz cx="6858000" cy="9180500"/>
  <p:embeddedFontLst>
    <p:embeddedFont>
      <p:font typeface="Libre Baskerville"/>
      <p:regular r:id="rId8"/>
      <p:bold r:id="rId9"/>
      <p: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612">
          <p15:clr>
            <a:srgbClr val="9AA0A6"/>
          </p15:clr>
        </p15:guide>
        <p15:guide id="2" pos="609">
          <p15:clr>
            <a:srgbClr val="9AA0A6"/>
          </p15:clr>
        </p15:guide>
        <p15:guide id="3" orient="horz" pos="20382">
          <p15:clr>
            <a:srgbClr val="9AA0A6"/>
          </p15:clr>
        </p15:guide>
        <p15:guide id="4" pos="26985">
          <p15:clr>
            <a:srgbClr val="9AA0A6"/>
          </p15:clr>
        </p15:guide>
        <p15:guide id="5" pos="13824">
          <p15:clr>
            <a:srgbClr val="9AA0A6"/>
          </p15:clr>
        </p15:guide>
        <p15:guide id="6" orient="horz" pos="3784">
          <p15:clr>
            <a:srgbClr val="9AA0A6"/>
          </p15:clr>
        </p15:guide>
      </p15:sldGuideLst>
    </p:ext>
    <p:ext uri="http://customooxmlschemas.google.com/">
      <go:slidesCustomData xmlns:go="http://customooxmlschemas.google.com/" r:id="rId11" roundtripDataSignature="AMtx7mj2O3W9vufS8XcAiVZWGkXCt92k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8111EB-FC32-45EE-8F36-983D9528B7E9}">
  <a:tblStyle styleId="{CD8111EB-FC32-45EE-8F36-983D9528B7E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12"/>
        <p:guide pos="609"/>
        <p:guide pos="20382" orient="horz"/>
        <p:guide pos="26985"/>
        <p:guide pos="13824"/>
        <p:guide pos="378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customschemas.google.com/relationships/presentationmetadata" Target="metadata"/><Relationship Id="rId10" Type="http://schemas.openxmlformats.org/officeDocument/2006/relationships/font" Target="fonts/LibreBaskerville-italic.fntdata"/><Relationship Id="rId9" Type="http://schemas.openxmlformats.org/officeDocument/2006/relationships/font" Target="fonts/LibreBaskervill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LibreBaskervill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35063" y="688975"/>
            <a:ext cx="4587900" cy="34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60863"/>
            <a:ext cx="5486400" cy="41306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20138"/>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720138"/>
            <a:ext cx="2971800" cy="458787"/>
          </a:xfrm>
          <a:prstGeom prst="rect">
            <a:avLst/>
          </a:prstGeom>
          <a:noFill/>
          <a:ln>
            <a:noFill/>
          </a:ln>
        </p:spPr>
        <p:txBody>
          <a:bodyPr anchorCtr="0" anchor="b" bIns="45700" lIns="91425" spcFirstLastPara="1" rIns="91425" wrap="square" tIns="45700">
            <a:noAutofit/>
          </a:bodyPr>
          <a:lstStyle/>
          <a:p>
            <a:pPr indent="-76200" lvl="0" marL="0" marR="0" rtl="0" algn="r">
              <a:spcBef>
                <a:spcPts val="0"/>
              </a:spcBef>
              <a:spcAft>
                <a:spcPts val="0"/>
              </a:spcAft>
              <a:buClr>
                <a:schemeClr val="dk1"/>
              </a:buClr>
              <a:buSzPts val="1200"/>
              <a:buFont typeface="Arial"/>
              <a:buChar char="•"/>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35063" y="688975"/>
            <a:ext cx="4587900" cy="344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360863"/>
            <a:ext cx="5486400" cy="41306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720138"/>
            <a:ext cx="2971800" cy="458787"/>
          </a:xfrm>
          <a:prstGeom prst="rect">
            <a:avLst/>
          </a:prstGeom>
          <a:noFill/>
          <a:ln>
            <a:noFill/>
          </a:ln>
        </p:spPr>
        <p:txBody>
          <a:bodyPr anchorCtr="0" anchor="b" bIns="45700" lIns="91425" spcFirstLastPara="1" rIns="91425" wrap="square" tIns="45700">
            <a:noAutofit/>
          </a:bodyPr>
          <a:lstStyle/>
          <a:p>
            <a:pPr indent="-76200" lvl="0" marL="0" rtl="0" algn="r">
              <a:spcBef>
                <a:spcPts val="0"/>
              </a:spcBef>
              <a:spcAft>
                <a:spcPts val="0"/>
              </a:spcAft>
              <a:buClr>
                <a:schemeClr val="dk1"/>
              </a:buClr>
              <a:buSzPts val="1200"/>
              <a:buFont typeface="Arial"/>
              <a:buChar char="●"/>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292475" y="10226675"/>
            <a:ext cx="37306200" cy="70548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subTitle"/>
          </p:nvPr>
        </p:nvSpPr>
        <p:spPr>
          <a:xfrm>
            <a:off x="6583363" y="18653125"/>
            <a:ext cx="30724500" cy="8413800"/>
          </a:xfrm>
          <a:prstGeom prst="rect">
            <a:avLst/>
          </a:prstGeom>
          <a:noFill/>
          <a:ln>
            <a:noFill/>
          </a:ln>
        </p:spPr>
        <p:txBody>
          <a:bodyPr anchorCtr="0" anchor="t" bIns="219450" lIns="438900" spcFirstLastPara="1" rIns="438900" wrap="square" tIns="219450">
            <a:noAutofit/>
          </a:bodyPr>
          <a:lstStyle>
            <a:lvl1pPr lvl="0" algn="ctr">
              <a:spcBef>
                <a:spcPts val="3080"/>
              </a:spcBef>
              <a:spcAft>
                <a:spcPts val="0"/>
              </a:spcAft>
              <a:buClr>
                <a:schemeClr val="dk1"/>
              </a:buClr>
              <a:buSzPts val="15400"/>
              <a:buFont typeface="Arial"/>
              <a:buNone/>
              <a:defRPr/>
            </a:lvl1pPr>
            <a:lvl2pPr lvl="1" algn="ctr">
              <a:spcBef>
                <a:spcPts val="2680"/>
              </a:spcBef>
              <a:spcAft>
                <a:spcPts val="0"/>
              </a:spcAft>
              <a:buClr>
                <a:schemeClr val="dk1"/>
              </a:buClr>
              <a:buSzPts val="13400"/>
              <a:buFont typeface="Arial"/>
              <a:buNone/>
              <a:defRPr/>
            </a:lvl2pPr>
            <a:lvl3pPr lvl="2" algn="ctr">
              <a:spcBef>
                <a:spcPts val="2300"/>
              </a:spcBef>
              <a:spcAft>
                <a:spcPts val="0"/>
              </a:spcAft>
              <a:buClr>
                <a:schemeClr val="dk1"/>
              </a:buClr>
              <a:buSzPts val="11500"/>
              <a:buFont typeface="Arial"/>
              <a:buNone/>
              <a:defRPr/>
            </a:lvl3pPr>
            <a:lvl4pPr lvl="3" algn="ctr">
              <a:spcBef>
                <a:spcPts val="1920"/>
              </a:spcBef>
              <a:spcAft>
                <a:spcPts val="0"/>
              </a:spcAft>
              <a:buClr>
                <a:schemeClr val="dk1"/>
              </a:buClr>
              <a:buSzPts val="9600"/>
              <a:buFont typeface="Arial"/>
              <a:buNone/>
              <a:defRPr/>
            </a:lvl4pPr>
            <a:lvl5pPr lvl="4" algn="ctr">
              <a:spcBef>
                <a:spcPts val="1920"/>
              </a:spcBef>
              <a:spcAft>
                <a:spcPts val="0"/>
              </a:spcAft>
              <a:buClr>
                <a:schemeClr val="dk1"/>
              </a:buClr>
              <a:buSzPts val="9600"/>
              <a:buFont typeface="Arial"/>
              <a:buNone/>
              <a:defRPr/>
            </a:lvl5pPr>
            <a:lvl6pPr lvl="5" algn="ctr">
              <a:spcBef>
                <a:spcPts val="1920"/>
              </a:spcBef>
              <a:spcAft>
                <a:spcPts val="0"/>
              </a:spcAft>
              <a:buClr>
                <a:schemeClr val="dk1"/>
              </a:buClr>
              <a:buSzPts val="9600"/>
              <a:buFont typeface="Arial"/>
              <a:buNone/>
              <a:defRPr/>
            </a:lvl6pPr>
            <a:lvl7pPr lvl="6" algn="ctr">
              <a:spcBef>
                <a:spcPts val="1920"/>
              </a:spcBef>
              <a:spcAft>
                <a:spcPts val="0"/>
              </a:spcAft>
              <a:buClr>
                <a:schemeClr val="dk1"/>
              </a:buClr>
              <a:buSzPts val="9600"/>
              <a:buFont typeface="Arial"/>
              <a:buNone/>
              <a:defRPr/>
            </a:lvl7pPr>
            <a:lvl8pPr lvl="7" algn="ctr">
              <a:spcBef>
                <a:spcPts val="1920"/>
              </a:spcBef>
              <a:spcAft>
                <a:spcPts val="0"/>
              </a:spcAft>
              <a:buClr>
                <a:schemeClr val="dk1"/>
              </a:buClr>
              <a:buSzPts val="9600"/>
              <a:buFont typeface="Arial"/>
              <a:buNone/>
              <a:defRPr/>
            </a:lvl8pPr>
            <a:lvl9pPr lvl="8" algn="ctr">
              <a:spcBef>
                <a:spcPts val="1920"/>
              </a:spcBef>
              <a:spcAft>
                <a:spcPts val="0"/>
              </a:spcAft>
              <a:buClr>
                <a:schemeClr val="dk1"/>
              </a:buClr>
              <a:buSzPts val="9600"/>
              <a:buFont typeface="Arial"/>
              <a:buNone/>
              <a:defRPr/>
            </a:lvl9pPr>
          </a:lstStyle>
          <a:p/>
        </p:txBody>
      </p:sp>
      <p:sp>
        <p:nvSpPr>
          <p:cNvPr id="18" name="Google Shape;18;p3"/>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2193925" y="1317625"/>
            <a:ext cx="3950340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2"/>
          <p:cNvSpPr txBox="1"/>
          <p:nvPr>
            <p:ph idx="1" type="body"/>
          </p:nvPr>
        </p:nvSpPr>
        <p:spPr>
          <a:xfrm rot="5400000">
            <a:off x="11083175" y="-1208975"/>
            <a:ext cx="21724800" cy="39503400"/>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715675" y="10423525"/>
            <a:ext cx="28087500" cy="98757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body"/>
          </p:nvPr>
        </p:nvSpPr>
        <p:spPr>
          <a:xfrm rot="5400000">
            <a:off x="2887788" y="623875"/>
            <a:ext cx="28087500" cy="29475000"/>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3"/>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2193925" y="1317625"/>
            <a:ext cx="3950340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4"/>
          <p:cNvSpPr txBox="1"/>
          <p:nvPr>
            <p:ph idx="1" type="body"/>
          </p:nvPr>
        </p:nvSpPr>
        <p:spPr>
          <a:xfrm>
            <a:off x="2193925" y="7680325"/>
            <a:ext cx="39503400" cy="21724800"/>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3467100" y="21153438"/>
            <a:ext cx="37307700" cy="65373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5"/>
          <p:cNvSpPr txBox="1"/>
          <p:nvPr>
            <p:ph idx="1" type="body"/>
          </p:nvPr>
        </p:nvSpPr>
        <p:spPr>
          <a:xfrm>
            <a:off x="3467100" y="13952538"/>
            <a:ext cx="37307700" cy="7200900"/>
          </a:xfrm>
          <a:prstGeom prst="rect">
            <a:avLst/>
          </a:prstGeom>
          <a:noFill/>
          <a:ln>
            <a:noFill/>
          </a:ln>
        </p:spPr>
        <p:txBody>
          <a:bodyPr anchorCtr="0" anchor="b" bIns="219450" lIns="438900" spcFirstLastPara="1" rIns="438900" wrap="square" tIns="21945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0" name="Google Shape;30;p5"/>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2193925" y="1317625"/>
            <a:ext cx="3950340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6"/>
          <p:cNvSpPr txBox="1"/>
          <p:nvPr>
            <p:ph idx="1" type="body"/>
          </p:nvPr>
        </p:nvSpPr>
        <p:spPr>
          <a:xfrm>
            <a:off x="2193925" y="7680325"/>
            <a:ext cx="19675500" cy="21724800"/>
          </a:xfrm>
          <a:prstGeom prst="rect">
            <a:avLst/>
          </a:prstGeom>
          <a:noFill/>
          <a:ln>
            <a:noFill/>
          </a:ln>
        </p:spPr>
        <p:txBody>
          <a:bodyPr anchorCtr="0" anchor="t" bIns="219450" lIns="438900" spcFirstLastPara="1" rIns="438900" wrap="square" tIns="21945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 name="Google Shape;36;p6"/>
          <p:cNvSpPr txBox="1"/>
          <p:nvPr>
            <p:ph idx="2" type="body"/>
          </p:nvPr>
        </p:nvSpPr>
        <p:spPr>
          <a:xfrm>
            <a:off x="22021800" y="7680325"/>
            <a:ext cx="19675500" cy="21724800"/>
          </a:xfrm>
          <a:prstGeom prst="rect">
            <a:avLst/>
          </a:prstGeom>
          <a:noFill/>
          <a:ln>
            <a:noFill/>
          </a:ln>
        </p:spPr>
        <p:txBody>
          <a:bodyPr anchorCtr="0" anchor="t" bIns="219450" lIns="438900" spcFirstLastPara="1" rIns="438900" wrap="square" tIns="21945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6"/>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2193925" y="1317625"/>
            <a:ext cx="3950340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
          <p:cNvSpPr txBox="1"/>
          <p:nvPr>
            <p:ph idx="1" type="body"/>
          </p:nvPr>
        </p:nvSpPr>
        <p:spPr>
          <a:xfrm>
            <a:off x="2193925" y="7369175"/>
            <a:ext cx="19392900" cy="3070200"/>
          </a:xfrm>
          <a:prstGeom prst="rect">
            <a:avLst/>
          </a:prstGeom>
          <a:noFill/>
          <a:ln>
            <a:noFill/>
          </a:ln>
        </p:spPr>
        <p:txBody>
          <a:bodyPr anchorCtr="0" anchor="b" bIns="219450" lIns="438900" spcFirstLastPara="1" rIns="438900" wrap="square" tIns="2194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 name="Google Shape;43;p7"/>
          <p:cNvSpPr txBox="1"/>
          <p:nvPr>
            <p:ph idx="2" type="body"/>
          </p:nvPr>
        </p:nvSpPr>
        <p:spPr>
          <a:xfrm>
            <a:off x="2193925" y="10439400"/>
            <a:ext cx="19392900" cy="18966000"/>
          </a:xfrm>
          <a:prstGeom prst="rect">
            <a:avLst/>
          </a:prstGeom>
          <a:noFill/>
          <a:ln>
            <a:noFill/>
          </a:ln>
        </p:spPr>
        <p:txBody>
          <a:bodyPr anchorCtr="0" anchor="t" bIns="219450" lIns="438900" spcFirstLastPara="1" rIns="438900" wrap="square" tIns="21945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4" name="Google Shape;44;p7"/>
          <p:cNvSpPr txBox="1"/>
          <p:nvPr>
            <p:ph idx="3" type="body"/>
          </p:nvPr>
        </p:nvSpPr>
        <p:spPr>
          <a:xfrm>
            <a:off x="22296438" y="7369175"/>
            <a:ext cx="19400700" cy="3070200"/>
          </a:xfrm>
          <a:prstGeom prst="rect">
            <a:avLst/>
          </a:prstGeom>
          <a:noFill/>
          <a:ln>
            <a:noFill/>
          </a:ln>
        </p:spPr>
        <p:txBody>
          <a:bodyPr anchorCtr="0" anchor="b" bIns="219450" lIns="438900" spcFirstLastPara="1" rIns="438900" wrap="square" tIns="2194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 name="Google Shape;45;p7"/>
          <p:cNvSpPr txBox="1"/>
          <p:nvPr>
            <p:ph idx="4" type="body"/>
          </p:nvPr>
        </p:nvSpPr>
        <p:spPr>
          <a:xfrm>
            <a:off x="22296438" y="10439400"/>
            <a:ext cx="19400700" cy="18966000"/>
          </a:xfrm>
          <a:prstGeom prst="rect">
            <a:avLst/>
          </a:prstGeom>
          <a:noFill/>
          <a:ln>
            <a:noFill/>
          </a:ln>
        </p:spPr>
        <p:txBody>
          <a:bodyPr anchorCtr="0" anchor="t" bIns="219450" lIns="438900" spcFirstLastPara="1" rIns="438900" wrap="square" tIns="21945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6" name="Google Shape;46;p7"/>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2193925" y="1317625"/>
            <a:ext cx="3950340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2193925" y="1311275"/>
            <a:ext cx="14439900" cy="5577000"/>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txBox="1"/>
          <p:nvPr>
            <p:ph idx="1" type="body"/>
          </p:nvPr>
        </p:nvSpPr>
        <p:spPr>
          <a:xfrm>
            <a:off x="17160875" y="1311275"/>
            <a:ext cx="24536400" cy="28094100"/>
          </a:xfrm>
          <a:prstGeom prst="rect">
            <a:avLst/>
          </a:prstGeom>
          <a:noFill/>
          <a:ln>
            <a:noFill/>
          </a:ln>
        </p:spPr>
        <p:txBody>
          <a:bodyPr anchorCtr="0" anchor="t" bIns="219450" lIns="438900" spcFirstLastPara="1" rIns="438900" wrap="square" tIns="21945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10"/>
          <p:cNvSpPr txBox="1"/>
          <p:nvPr>
            <p:ph idx="2" type="body"/>
          </p:nvPr>
        </p:nvSpPr>
        <p:spPr>
          <a:xfrm>
            <a:off x="2193925" y="6888163"/>
            <a:ext cx="14439900" cy="22517100"/>
          </a:xfrm>
          <a:prstGeom prst="rect">
            <a:avLst/>
          </a:prstGeom>
          <a:noFill/>
          <a:ln>
            <a:noFill/>
          </a:ln>
        </p:spPr>
        <p:txBody>
          <a:bodyPr anchorCtr="0" anchor="t" bIns="219450" lIns="438900" spcFirstLastPara="1" rIns="438900" wrap="square" tIns="21945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10"/>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8602663" y="23042563"/>
            <a:ext cx="26334900" cy="2721000"/>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1"/>
          <p:cNvSpPr/>
          <p:nvPr>
            <p:ph idx="2" type="pic"/>
          </p:nvPr>
        </p:nvSpPr>
        <p:spPr>
          <a:xfrm>
            <a:off x="8602663" y="2941638"/>
            <a:ext cx="26334900" cy="19750200"/>
          </a:xfrm>
          <a:prstGeom prst="rect">
            <a:avLst/>
          </a:prstGeom>
          <a:noFill/>
          <a:ln>
            <a:noFill/>
          </a:ln>
        </p:spPr>
      </p:sp>
      <p:sp>
        <p:nvSpPr>
          <p:cNvPr id="68" name="Google Shape;68;p11"/>
          <p:cNvSpPr txBox="1"/>
          <p:nvPr>
            <p:ph idx="1" type="body"/>
          </p:nvPr>
        </p:nvSpPr>
        <p:spPr>
          <a:xfrm>
            <a:off x="8602663" y="25763538"/>
            <a:ext cx="26334900" cy="3862500"/>
          </a:xfrm>
          <a:prstGeom prst="rect">
            <a:avLst/>
          </a:prstGeom>
          <a:noFill/>
          <a:ln>
            <a:noFill/>
          </a:ln>
        </p:spPr>
        <p:txBody>
          <a:bodyPr anchorCtr="0" anchor="t" bIns="219450" lIns="438900" spcFirstLastPara="1" rIns="438900" wrap="square" tIns="21945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11"/>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algn="ctr">
              <a:spcBef>
                <a:spcPts val="0"/>
              </a:spcBef>
              <a:spcAft>
                <a:spcPts val="0"/>
              </a:spcAft>
              <a:buClr>
                <a:schemeClr val="dk1"/>
              </a:buClr>
              <a:buSzPts val="67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2193925" y="1317625"/>
            <a:ext cx="39503400" cy="54864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9pPr>
          </a:lstStyle>
          <a:p/>
        </p:txBody>
      </p:sp>
      <p:sp>
        <p:nvSpPr>
          <p:cNvPr id="11" name="Google Shape;11;p2"/>
          <p:cNvSpPr txBox="1"/>
          <p:nvPr>
            <p:ph idx="1" type="body"/>
          </p:nvPr>
        </p:nvSpPr>
        <p:spPr>
          <a:xfrm>
            <a:off x="2193925" y="7680325"/>
            <a:ext cx="39503400" cy="21724800"/>
          </a:xfrm>
          <a:prstGeom prst="rect">
            <a:avLst/>
          </a:prstGeom>
          <a:noFill/>
          <a:ln>
            <a:noFill/>
          </a:ln>
        </p:spPr>
        <p:txBody>
          <a:bodyPr anchorCtr="0" anchor="t" bIns="219450" lIns="438900" spcFirstLastPara="1" rIns="438900" wrap="square" tIns="219450">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Arial"/>
                <a:ea typeface="Arial"/>
                <a:cs typeface="Arial"/>
                <a:sym typeface="Arial"/>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Arial"/>
                <a:ea typeface="Arial"/>
                <a:cs typeface="Arial"/>
                <a:sym typeface="Arial"/>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Arial"/>
                <a:ea typeface="Arial"/>
                <a:cs typeface="Arial"/>
                <a:sym typeface="Arial"/>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9pPr>
          </a:lstStyle>
          <a:p/>
        </p:txBody>
      </p:sp>
      <p:sp>
        <p:nvSpPr>
          <p:cNvPr id="12" name="Google Shape;12;p2"/>
          <p:cNvSpPr txBox="1"/>
          <p:nvPr>
            <p:ph idx="10" type="dt"/>
          </p:nvPr>
        </p:nvSpPr>
        <p:spPr>
          <a:xfrm>
            <a:off x="2193925" y="29976763"/>
            <a:ext cx="10242600" cy="2286000"/>
          </a:xfrm>
          <a:prstGeom prst="rect">
            <a:avLst/>
          </a:prstGeom>
          <a:noFill/>
          <a:ln>
            <a:noFill/>
          </a:ln>
        </p:spPr>
        <p:txBody>
          <a:bodyPr anchorCtr="0" anchor="t" bIns="219450" lIns="438900" spcFirstLastPara="1" rIns="438900" wrap="square" tIns="219450">
            <a:noAutofit/>
          </a:bodyPr>
          <a:lstStyle>
            <a:lvl1pPr lvl="0" marR="0" rtl="0" algn="l">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14995525" y="29976763"/>
            <a:ext cx="13900200" cy="2286000"/>
          </a:xfrm>
          <a:prstGeom prst="rect">
            <a:avLst/>
          </a:prstGeom>
          <a:noFill/>
          <a:ln>
            <a:noFill/>
          </a:ln>
        </p:spPr>
        <p:txBody>
          <a:bodyPr anchorCtr="0" anchor="t" bIns="219450" lIns="438900" spcFirstLastPara="1" rIns="438900" wrap="square" tIns="219450">
            <a:noAutofit/>
          </a:bodyPr>
          <a:lstStyle>
            <a:lvl1pPr lvl="0" marR="0" rtl="0" algn="ctr">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31454725" y="29976763"/>
            <a:ext cx="10242600" cy="2286000"/>
          </a:xfrm>
          <a:prstGeom prst="rect">
            <a:avLst/>
          </a:prstGeom>
          <a:noFill/>
          <a:ln>
            <a:noFill/>
          </a:ln>
        </p:spPr>
        <p:txBody>
          <a:bodyPr anchorCtr="0" anchor="t" bIns="219450" lIns="438900" spcFirstLastPara="1" rIns="438900" wrap="square" tIns="219450">
            <a:noAutofit/>
          </a:bodyPr>
          <a:lstStyle>
            <a:lvl1pPr indent="0" lvl="0" marL="0" marR="0" rtl="0" algn="r">
              <a:spcBef>
                <a:spcPts val="0"/>
              </a:spcBef>
              <a:spcAft>
                <a:spcPts val="0"/>
              </a:spcAft>
              <a:buNone/>
              <a:defRPr b="0" i="0" sz="67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67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67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67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67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67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67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67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1005840" y="6007175"/>
            <a:ext cx="13563600" cy="14931300"/>
          </a:xfrm>
          <a:prstGeom prst="rect">
            <a:avLst/>
          </a:prstGeom>
          <a:noFill/>
          <a:ln cap="flat" cmpd="sng" w="38100">
            <a:solidFill>
              <a:srgbClr val="540115"/>
            </a:solidFill>
            <a:prstDash val="solid"/>
            <a:miter lim="800000"/>
            <a:headEnd len="sm" w="sm" type="none"/>
            <a:tailEnd len="sm" w="sm" type="none"/>
          </a:ln>
        </p:spPr>
        <p:txBody>
          <a:bodyPr anchorCtr="0" anchor="t" bIns="91425" lIns="274300" spcFirstLastPara="1" rIns="274300"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3000">
                <a:solidFill>
                  <a:schemeClr val="dk1"/>
                </a:solidFill>
              </a:rPr>
              <a:t>The prevalence of children with autism spectrum disorder (ASD) has continued to rise (Maenner et al., 2020; 2021), increasing public awareness of the disorder and its symptoms, screening measures, and availability of early intervention (Hyman et al, 2020). The American Academy of Pediatrics has recommended screening for ASD in primary care at 18 and 24 months since 2007 (Hyman et al, 2020; Johnson &amp; Myers, 2007). However, the US Preventive Services Task Force recently determined that there is not enough evidence to support universal screening for ASD in toddlers and preschool age children without parent or provider concerns of ASD (Sui et al., 2016). Research examining parent reported concerns has indicated that the presence of parent concern significantly influences physicians’ referrals for assessment (Pierce et al., 2021). Research on parent-reported concerns in early development indicates that a large portion of parents report concerns symptoms around or before their child is 24 months old (Chawarska et al., 2007; Guinchat et al., 2012). Overall, most parents report concerns related to communication development, language, and stereotyped or unusual behaviors (Chawarska et al.,2007; Guinchat et al., 2012), but many report broader concerns that aren’t specifically related to ASD, which may contribute to delayed identification (Guinchat et al., 2012). However, the presence of parent concern alone may not be sensitive enough to identify most children at risk for ASD (Hess &amp; Landa, 2012). Examining parent-reported concerns in large community-based samples of children screened for autism and communication delays may provide further insight.</a:t>
            </a:r>
            <a:endParaRPr sz="30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lang="en-US" sz="3000">
                <a:solidFill>
                  <a:schemeClr val="dk1"/>
                </a:solidFill>
              </a:rPr>
              <a:t>Purpose: </a:t>
            </a:r>
            <a:r>
              <a:rPr lang="en-US" sz="3000">
                <a:solidFill>
                  <a:schemeClr val="dk1"/>
                </a:solidFill>
              </a:rPr>
              <a:t>This study examined parent-reported concerns in a community-based sample of children with ASD, DD, or TD who were screened for autism and communication delays </a:t>
            </a:r>
            <a:endParaRPr sz="3000">
              <a:solidFill>
                <a:schemeClr val="dk1"/>
              </a:solidFill>
            </a:endParaRPr>
          </a:p>
        </p:txBody>
      </p:sp>
      <p:sp>
        <p:nvSpPr>
          <p:cNvPr id="90" name="Google Shape;90;p1"/>
          <p:cNvSpPr txBox="1"/>
          <p:nvPr/>
        </p:nvSpPr>
        <p:spPr>
          <a:xfrm>
            <a:off x="1005840" y="21177347"/>
            <a:ext cx="13560600" cy="3234300"/>
          </a:xfrm>
          <a:prstGeom prst="rect">
            <a:avLst/>
          </a:prstGeom>
          <a:noFill/>
          <a:ln cap="flat" cmpd="sng" w="38100">
            <a:solidFill>
              <a:srgbClr val="540115"/>
            </a:solidFill>
            <a:prstDash val="solid"/>
            <a:miter lim="800000"/>
            <a:headEnd len="sm" w="sm" type="none"/>
            <a:tailEnd len="sm" w="sm" type="none"/>
          </a:ln>
        </p:spPr>
        <p:txBody>
          <a:bodyPr anchorCtr="0" anchor="t" bIns="274300" lIns="274300" spcFirstLastPara="1" rIns="274300" wrap="square" tIns="274300">
            <a:noAutofit/>
          </a:bodyPr>
          <a:lstStyle/>
          <a:p>
            <a:pPr indent="0" lvl="0" marL="0" marR="0" rtl="0" algn="l">
              <a:spcBef>
                <a:spcPts val="0"/>
              </a:spcBef>
              <a:spcAft>
                <a:spcPts val="0"/>
              </a:spcAft>
              <a:buNone/>
            </a:pPr>
            <a:r>
              <a:t/>
            </a:r>
            <a:endParaRPr sz="3000">
              <a:solidFill>
                <a:schemeClr val="dk1"/>
              </a:solidFill>
            </a:endParaRPr>
          </a:p>
          <a:p>
            <a:pPr indent="0" lvl="0" marL="0" marR="0" rtl="0" algn="l">
              <a:spcBef>
                <a:spcPts val="0"/>
              </a:spcBef>
              <a:spcAft>
                <a:spcPts val="0"/>
              </a:spcAft>
              <a:buNone/>
            </a:pPr>
            <a:r>
              <a:t/>
            </a:r>
            <a:endParaRPr sz="2600">
              <a:solidFill>
                <a:schemeClr val="dk1"/>
              </a:solidFill>
            </a:endParaRPr>
          </a:p>
          <a:p>
            <a:pPr indent="0" lvl="0" marL="0" marR="0" rtl="0" algn="ctr">
              <a:spcBef>
                <a:spcPts val="0"/>
              </a:spcBef>
              <a:spcAft>
                <a:spcPts val="0"/>
              </a:spcAft>
              <a:buNone/>
            </a:pPr>
            <a:r>
              <a:rPr lang="en-US" sz="3000">
                <a:solidFill>
                  <a:schemeClr val="dk1"/>
                </a:solidFill>
              </a:rPr>
              <a:t>What types of concerns do parents of children with ASD, developmental delay (</a:t>
            </a:r>
            <a:r>
              <a:rPr lang="en-US" sz="3000">
                <a:solidFill>
                  <a:schemeClr val="dk1"/>
                </a:solidFill>
                <a:extLst>
                  <a:ext uri="http://customooxmlschemas.google.com/">
                    <go:slidesCustomData xmlns:go="http://customooxmlschemas.google.com/" textRoundtripDataId="0"/>
                  </a:ext>
                </a:extLst>
              </a:rPr>
              <a:t>DD), or typical development (TD</a:t>
            </a:r>
            <a:r>
              <a:rPr lang="en-US" sz="3000">
                <a:solidFill>
                  <a:schemeClr val="dk1"/>
                </a:solidFill>
              </a:rPr>
              <a:t>)</a:t>
            </a:r>
            <a:r>
              <a:rPr lang="en-US" sz="3000">
                <a:solidFill>
                  <a:schemeClr val="dk1"/>
                </a:solidFill>
              </a:rPr>
              <a:t> report during screening for autism and communication delay?</a:t>
            </a:r>
            <a:r>
              <a:rPr lang="en-US" sz="3000">
                <a:solidFill>
                  <a:schemeClr val="dk1"/>
                </a:solidFill>
                <a:extLst>
                  <a:ext uri="http://customooxmlschemas.google.com/">
                    <go:slidesCustomData xmlns:go="http://customooxmlschemas.google.com/" textRoundtripDataId="1"/>
                  </a:ext>
                </a:extLst>
              </a:rPr>
              <a:t> </a:t>
            </a:r>
            <a:r>
              <a:rPr lang="en-US" sz="3000">
                <a:solidFill>
                  <a:schemeClr val="dk1"/>
                </a:solidFill>
              </a:rPr>
              <a:t>A</a:t>
            </a:r>
            <a:r>
              <a:rPr lang="en-US" sz="3000">
                <a:solidFill>
                  <a:schemeClr val="dk1"/>
                </a:solidFill>
              </a:rPr>
              <a:t>re there differences in parent concerns across diagnostic outcome groups?</a:t>
            </a:r>
            <a:endParaRPr sz="3000">
              <a:solidFill>
                <a:schemeClr val="dk1"/>
              </a:solidFill>
            </a:endParaRPr>
          </a:p>
        </p:txBody>
      </p:sp>
      <p:sp>
        <p:nvSpPr>
          <p:cNvPr id="91" name="Google Shape;91;p1"/>
          <p:cNvSpPr/>
          <p:nvPr/>
        </p:nvSpPr>
        <p:spPr>
          <a:xfrm>
            <a:off x="1004200" y="24629750"/>
            <a:ext cx="13563600" cy="7727100"/>
          </a:xfrm>
          <a:prstGeom prst="rect">
            <a:avLst/>
          </a:prstGeom>
          <a:noFill/>
          <a:ln cap="flat" cmpd="sng" w="38100">
            <a:solidFill>
              <a:srgbClr val="540115"/>
            </a:solidFill>
            <a:prstDash val="solid"/>
            <a:round/>
            <a:headEnd len="sm" w="sm" type="none"/>
            <a:tailEnd len="sm" w="sm" type="none"/>
          </a:ln>
        </p:spPr>
        <p:txBody>
          <a:bodyPr anchorCtr="0" anchor="t" bIns="91425" lIns="182875" spcFirstLastPara="1" rIns="91425" wrap="square" tIns="137150">
            <a:spAutoFit/>
          </a:bodyPr>
          <a:lstStyle/>
          <a:p>
            <a:pPr indent="0" lvl="0" marL="0" rtl="0" algn="l">
              <a:lnSpc>
                <a:spcPct val="115000"/>
              </a:lnSpc>
              <a:spcBef>
                <a:spcPts val="0"/>
              </a:spcBef>
              <a:spcAft>
                <a:spcPts val="0"/>
              </a:spcAft>
              <a:buClr>
                <a:schemeClr val="dk1"/>
              </a:buClr>
              <a:buSzPts val="1100"/>
              <a:buFont typeface="Arial"/>
              <a:buNone/>
            </a:pPr>
            <a:r>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3000">
                <a:solidFill>
                  <a:schemeClr val="dk1"/>
                </a:solidFill>
              </a:rPr>
              <a:t>Participants</a:t>
            </a:r>
            <a:r>
              <a:rPr lang="en-US" sz="3000">
                <a:solidFill>
                  <a:schemeClr val="dk1"/>
                </a:solidFill>
              </a:rPr>
              <a:t>: </a:t>
            </a:r>
            <a:endParaRPr sz="3000">
              <a:solidFill>
                <a:schemeClr val="dk1"/>
              </a:solidFill>
            </a:endParaRPr>
          </a:p>
          <a:p>
            <a:pPr indent="0" lvl="0" marL="457200" marR="5176875" rtl="0" algn="l">
              <a:lnSpc>
                <a:spcPct val="115000"/>
              </a:lnSpc>
              <a:spcBef>
                <a:spcPts val="0"/>
              </a:spcBef>
              <a:spcAft>
                <a:spcPts val="0"/>
              </a:spcAft>
              <a:buClr>
                <a:schemeClr val="dk1"/>
              </a:buClr>
              <a:buSzPts val="1100"/>
              <a:buFont typeface="Arial"/>
              <a:buNone/>
            </a:pPr>
            <a:r>
              <a:rPr lang="en-US" sz="3000">
                <a:solidFill>
                  <a:schemeClr val="dk1"/>
                </a:solidFill>
              </a:rPr>
              <a:t>This study examined a sub-sample of 549 parents and children with ASD, DD, or TD recruited from </a:t>
            </a:r>
            <a:r>
              <a:rPr lang="en-US" sz="3000">
                <a:solidFill>
                  <a:schemeClr val="dk1"/>
                </a:solidFill>
                <a:extLst>
                  <a:ext uri="http://customooxmlschemas.google.com/">
                    <go:slidesCustomData xmlns:go="http://customooxmlschemas.google.com/" textRoundtripDataId="2"/>
                  </a:ext>
                </a:extLst>
              </a:rPr>
              <a:t>a large community-based screening study in Florida.</a:t>
            </a:r>
            <a:r>
              <a:rPr lang="en-US" sz="3000">
                <a:solidFill>
                  <a:schemeClr val="dk1"/>
                </a:solidFill>
              </a:rPr>
              <a:t> Children in the study were between 12 and 26 months of age when their parents completed a screening for ASD and communication delay with the Early Screening for Autism and Communication Disorders (ESAC).</a:t>
            </a:r>
            <a:endParaRPr sz="3000">
              <a:solidFill>
                <a:schemeClr val="dk1"/>
              </a:solidFill>
              <a:extLst>
                <a:ext uri="http://customooxmlschemas.google.com/">
                  <go:slidesCustomData xmlns:go="http://customooxmlschemas.google.com/" textRoundtripDataId="3"/>
                </a:ext>
              </a:extLst>
            </a:endParaRPr>
          </a:p>
          <a:p>
            <a:pPr indent="0" lvl="0" marL="0" rtl="0" algn="l">
              <a:lnSpc>
                <a:spcPct val="115000"/>
              </a:lnSpc>
              <a:spcBef>
                <a:spcPts val="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114300" lvl="0" marL="342900" marR="0" rtl="0" algn="l">
              <a:lnSpc>
                <a:spcPct val="100000"/>
              </a:lnSpc>
              <a:spcBef>
                <a:spcPts val="1200"/>
              </a:spcBef>
              <a:spcAft>
                <a:spcPts val="0"/>
              </a:spcAft>
              <a:buClr>
                <a:schemeClr val="dk1"/>
              </a:buClr>
              <a:buSzPts val="3600"/>
              <a:buFont typeface="Arial"/>
              <a:buNone/>
            </a:pPr>
            <a:r>
              <a:t/>
            </a:r>
            <a:endParaRPr sz="2100">
              <a:solidFill>
                <a:schemeClr val="dk1"/>
              </a:solidFill>
            </a:endParaRPr>
          </a:p>
        </p:txBody>
      </p:sp>
      <p:sp>
        <p:nvSpPr>
          <p:cNvPr id="92" name="Google Shape;92;p1"/>
          <p:cNvSpPr txBox="1"/>
          <p:nvPr/>
        </p:nvSpPr>
        <p:spPr>
          <a:xfrm>
            <a:off x="971825" y="609600"/>
            <a:ext cx="41860800" cy="5217900"/>
          </a:xfrm>
          <a:prstGeom prst="rect">
            <a:avLst/>
          </a:prstGeom>
          <a:solidFill>
            <a:srgbClr val="CDC092">
              <a:alpha val="63921"/>
            </a:srgbClr>
          </a:solidFill>
          <a:ln cap="flat" cmpd="sng" w="9525">
            <a:solidFill>
              <a:srgbClr val="540115"/>
            </a:solidFill>
            <a:prstDash val="solid"/>
            <a:miter lim="800000"/>
            <a:headEnd len="sm" w="sm" type="none"/>
            <a:tailEnd len="sm" w="sm" type="none"/>
          </a:ln>
        </p:spPr>
        <p:txBody>
          <a:bodyPr anchorCtr="0" anchor="t" bIns="274300" lIns="4686300" spcFirstLastPara="1" rIns="6646475" wrap="square" tIns="274300">
            <a:spAutoFit/>
          </a:bodyPr>
          <a:lstStyle/>
          <a:p>
            <a:pPr indent="-47625" lvl="0" marL="0" marR="119858" rtl="0" algn="ctr">
              <a:spcBef>
                <a:spcPts val="0"/>
              </a:spcBef>
              <a:spcAft>
                <a:spcPts val="0"/>
              </a:spcAft>
              <a:buNone/>
            </a:pPr>
            <a:r>
              <a:rPr b="1" lang="en-US" sz="8800">
                <a:solidFill>
                  <a:srgbClr val="540115"/>
                </a:solidFill>
                <a:latin typeface="Libre Baskerville"/>
                <a:ea typeface="Libre Baskerville"/>
                <a:cs typeface="Libre Baskerville"/>
                <a:sym typeface="Libre Baskerville"/>
              </a:rPr>
              <a:t>Examining Parent Concern after Autism Screening in Children under 24 Months</a:t>
            </a:r>
            <a:endParaRPr sz="1100">
              <a:solidFill>
                <a:schemeClr val="dk1"/>
              </a:solidFill>
            </a:endParaRPr>
          </a:p>
          <a:p>
            <a:pPr indent="-46038" lvl="0" marL="46038" marR="0" rtl="0" algn="ctr">
              <a:spcBef>
                <a:spcPts val="0"/>
              </a:spcBef>
              <a:spcAft>
                <a:spcPts val="0"/>
              </a:spcAft>
              <a:buNone/>
            </a:pPr>
            <a:r>
              <a:t/>
            </a:r>
            <a:endParaRPr b="0" i="1" sz="2400" u="none" cap="none" strike="noStrike">
              <a:solidFill>
                <a:schemeClr val="dk1"/>
              </a:solidFill>
              <a:latin typeface="Arial"/>
              <a:ea typeface="Arial"/>
              <a:cs typeface="Arial"/>
              <a:sym typeface="Arial"/>
            </a:endParaRPr>
          </a:p>
          <a:p>
            <a:pPr indent="57150" lvl="0" marL="57150" marR="0" rtl="0" algn="ctr">
              <a:spcBef>
                <a:spcPts val="0"/>
              </a:spcBef>
              <a:spcAft>
                <a:spcPts val="0"/>
              </a:spcAft>
              <a:buNone/>
            </a:pPr>
            <a:r>
              <a:rPr b="0" i="1" lang="en-US" sz="3600" u="none" cap="none" strike="noStrike">
                <a:solidFill>
                  <a:schemeClr val="dk1"/>
                </a:solidFill>
                <a:latin typeface="Arial"/>
                <a:ea typeface="Arial"/>
                <a:cs typeface="Arial"/>
                <a:sym typeface="Arial"/>
              </a:rPr>
              <a:t> Jessica L. Hooker, Ph.D., CCC-SLP, </a:t>
            </a:r>
            <a:r>
              <a:rPr i="1" lang="en-US" sz="3600" u="sng">
                <a:solidFill>
                  <a:schemeClr val="dk1"/>
                </a:solidFill>
              </a:rPr>
              <a:t>Megan Michaels</a:t>
            </a:r>
            <a:r>
              <a:rPr i="1" lang="en-US" sz="3600">
                <a:solidFill>
                  <a:schemeClr val="dk1"/>
                </a:solidFill>
              </a:rPr>
              <a:t>, </a:t>
            </a:r>
            <a:r>
              <a:rPr i="1" lang="en-US" sz="3600" u="sng">
                <a:solidFill>
                  <a:schemeClr val="dk1"/>
                </a:solidFill>
              </a:rPr>
              <a:t>Amanda Nunez</a:t>
            </a:r>
            <a:r>
              <a:rPr i="1" lang="en-US" sz="3600">
                <a:solidFill>
                  <a:schemeClr val="dk1"/>
                </a:solidFill>
              </a:rPr>
              <a:t>, </a:t>
            </a:r>
            <a:r>
              <a:rPr i="1" lang="en-US" sz="3600" u="sng">
                <a:solidFill>
                  <a:schemeClr val="dk1"/>
                </a:solidFill>
              </a:rPr>
              <a:t>Rachel Peters</a:t>
            </a:r>
            <a:r>
              <a:rPr i="1" lang="en-US" sz="3600">
                <a:solidFill>
                  <a:schemeClr val="dk1"/>
                </a:solidFill>
              </a:rPr>
              <a:t>, </a:t>
            </a:r>
            <a:r>
              <a:rPr i="1" lang="en-US" sz="3600" u="sng">
                <a:solidFill>
                  <a:schemeClr val="dk1"/>
                </a:solidFill>
              </a:rPr>
              <a:t>Danielle Stitzel</a:t>
            </a:r>
            <a:r>
              <a:rPr i="1" lang="en-US" sz="3600">
                <a:solidFill>
                  <a:schemeClr val="dk1"/>
                </a:solidFill>
              </a:rPr>
              <a:t>, </a:t>
            </a:r>
            <a:endParaRPr i="1" sz="3600">
              <a:solidFill>
                <a:schemeClr val="dk1"/>
              </a:solidFill>
            </a:endParaRPr>
          </a:p>
          <a:p>
            <a:pPr indent="0" lvl="0" marL="0" marR="0" rtl="0" algn="ctr">
              <a:spcBef>
                <a:spcPts val="0"/>
              </a:spcBef>
              <a:spcAft>
                <a:spcPts val="0"/>
              </a:spcAft>
              <a:buNone/>
            </a:pPr>
            <a:r>
              <a:rPr i="1" lang="en-US" sz="3600">
                <a:solidFill>
                  <a:schemeClr val="dk1"/>
                </a:solidFill>
              </a:rPr>
              <a:t>Michelle Martinez, </a:t>
            </a:r>
            <a:r>
              <a:rPr b="0" i="1" lang="en-US" sz="3600" u="none" cap="none" strike="noStrike">
                <a:solidFill>
                  <a:schemeClr val="dk1"/>
                </a:solidFill>
                <a:latin typeface="Arial"/>
                <a:ea typeface="Arial"/>
                <a:cs typeface="Arial"/>
                <a:sym typeface="Arial"/>
              </a:rPr>
              <a:t>Amy M. Wetherby, Ph.D.,</a:t>
            </a:r>
            <a:r>
              <a:rPr i="1" lang="en-US" sz="3600">
                <a:solidFill>
                  <a:schemeClr val="dk1"/>
                </a:solidFill>
              </a:rPr>
              <a:t> </a:t>
            </a:r>
            <a:r>
              <a:rPr b="0" i="1" lang="en-US" sz="3600" u="none" cap="none" strike="noStrike">
                <a:solidFill>
                  <a:schemeClr val="dk1"/>
                </a:solidFill>
                <a:latin typeface="Arial"/>
                <a:ea typeface="Arial"/>
                <a:cs typeface="Arial"/>
                <a:sym typeface="Arial"/>
              </a:rPr>
              <a:t>CCC-SLP</a:t>
            </a:r>
            <a:endParaRPr b="0" i="0" sz="3100" u="none" cap="none" strike="noStrike">
              <a:solidFill>
                <a:schemeClr val="dk1"/>
              </a:solidFill>
              <a:latin typeface="Arial"/>
              <a:ea typeface="Arial"/>
              <a:cs typeface="Arial"/>
              <a:sym typeface="Arial"/>
            </a:endParaRPr>
          </a:p>
          <a:p>
            <a:pPr indent="0" lvl="0" marL="57150" marR="0" rtl="0" algn="ctr">
              <a:spcBef>
                <a:spcPts val="0"/>
              </a:spcBef>
              <a:spcAft>
                <a:spcPts val="0"/>
              </a:spcAft>
              <a:buNone/>
            </a:pPr>
            <a:r>
              <a:rPr b="0" i="1" lang="en-US" sz="3100" u="none" cap="none" strike="noStrike">
                <a:solidFill>
                  <a:schemeClr val="dk1"/>
                </a:solidFill>
                <a:latin typeface="Arial"/>
                <a:ea typeface="Arial"/>
                <a:cs typeface="Arial"/>
                <a:sym typeface="Arial"/>
              </a:rPr>
              <a:t>Undergraduate Research Opportunities Program</a:t>
            </a:r>
            <a:endParaRPr/>
          </a:p>
        </p:txBody>
      </p:sp>
      <p:pic>
        <p:nvPicPr>
          <p:cNvPr id="93" name="Google Shape;93;p1"/>
          <p:cNvPicPr preferRelativeResize="0"/>
          <p:nvPr/>
        </p:nvPicPr>
        <p:blipFill rotWithShape="1">
          <a:blip r:embed="rId3">
            <a:alphaModFix/>
          </a:blip>
          <a:srcRect b="0" l="0" r="0" t="0"/>
          <a:stretch/>
        </p:blipFill>
        <p:spPr>
          <a:xfrm>
            <a:off x="1238250" y="942076"/>
            <a:ext cx="4552951" cy="4552951"/>
          </a:xfrm>
          <a:prstGeom prst="rect">
            <a:avLst/>
          </a:prstGeom>
          <a:noFill/>
          <a:ln>
            <a:noFill/>
          </a:ln>
        </p:spPr>
      </p:pic>
      <p:sp>
        <p:nvSpPr>
          <p:cNvPr id="94" name="Google Shape;94;p1"/>
          <p:cNvSpPr txBox="1"/>
          <p:nvPr/>
        </p:nvSpPr>
        <p:spPr>
          <a:xfrm>
            <a:off x="34975800" y="16184443"/>
            <a:ext cx="228600" cy="6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400" u="none" cap="none" strike="noStrike">
                <a:solidFill>
                  <a:schemeClr val="lt1"/>
                </a:solidFill>
                <a:latin typeface="Arial"/>
                <a:ea typeface="Arial"/>
                <a:cs typeface="Arial"/>
                <a:sym typeface="Arial"/>
              </a:rPr>
              <a:t>*</a:t>
            </a:r>
            <a:endParaRPr/>
          </a:p>
        </p:txBody>
      </p:sp>
      <p:sp>
        <p:nvSpPr>
          <p:cNvPr id="95" name="Google Shape;95;p1"/>
          <p:cNvSpPr txBox="1"/>
          <p:nvPr/>
        </p:nvSpPr>
        <p:spPr>
          <a:xfrm>
            <a:off x="29571696" y="6007600"/>
            <a:ext cx="13258800" cy="4402200"/>
          </a:xfrm>
          <a:prstGeom prst="rect">
            <a:avLst/>
          </a:prstGeom>
          <a:noFill/>
          <a:ln cap="flat" cmpd="sng" w="38100">
            <a:solidFill>
              <a:srgbClr val="540115"/>
            </a:solidFill>
            <a:prstDash val="solid"/>
            <a:miter lim="800000"/>
            <a:headEnd len="sm" w="sm" type="none"/>
            <a:tailEnd len="sm" w="sm" type="none"/>
          </a:ln>
        </p:spPr>
        <p:txBody>
          <a:bodyPr anchorCtr="0" anchor="t" bIns="91425" lIns="182875" spcFirstLastPara="1" rIns="182875" wrap="square" tIns="91425">
            <a:spAutoFit/>
          </a:bodyPr>
          <a:lstStyle/>
          <a:p>
            <a:pPr indent="0" lvl="0" marL="0" rtl="0" algn="l">
              <a:spcBef>
                <a:spcPts val="0"/>
              </a:spcBef>
              <a:spcAft>
                <a:spcPts val="0"/>
              </a:spcAft>
              <a:buNone/>
            </a:pPr>
            <a:r>
              <a:t/>
            </a:r>
            <a:endParaRPr sz="3000">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US" sz="3000">
                <a:solidFill>
                  <a:schemeClr val="dk1"/>
                </a:solidFill>
              </a:rPr>
              <a:t>A majority of parents reported concerns</a:t>
            </a:r>
            <a:r>
              <a:rPr lang="en-US" sz="3000">
                <a:solidFill>
                  <a:schemeClr val="dk1"/>
                </a:solidFill>
                <a:extLst>
                  <a:ext uri="http://customooxmlschemas.google.com/">
                    <go:slidesCustomData xmlns:go="http://customooxmlschemas.google.com/" textRoundtripDataId="4"/>
                  </a:ext>
                </a:extLst>
              </a:rPr>
              <a:t> </a:t>
            </a:r>
            <a:r>
              <a:rPr lang="en-US" sz="3000">
                <a:solidFill>
                  <a:schemeClr val="dk1"/>
                </a:solidFill>
              </a:rPr>
              <a:t>about </a:t>
            </a:r>
            <a:r>
              <a:rPr lang="en-US" sz="3000">
                <a:solidFill>
                  <a:schemeClr val="dk1"/>
                </a:solidFill>
              </a:rPr>
              <a:t>their child’s expressive communication development. Most parents of children with ASD were concerned about development and reported a higher number of unique concerns, on average, than parents of children with DD or TD. Yet, most parents of children with ASD did not report concerns specific to ASD or its diagnostic features. Results suggest that relying only on parents' concerns specific to ASD, may miss children with early signs of autism.</a:t>
            </a:r>
            <a:endParaRPr sz="4800">
              <a:solidFill>
                <a:srgbClr val="FF0000"/>
              </a:solidFill>
            </a:endParaRPr>
          </a:p>
        </p:txBody>
      </p:sp>
      <p:sp>
        <p:nvSpPr>
          <p:cNvPr id="96" name="Google Shape;96;p1"/>
          <p:cNvSpPr/>
          <p:nvPr/>
        </p:nvSpPr>
        <p:spPr>
          <a:xfrm>
            <a:off x="29562552" y="6016752"/>
            <a:ext cx="13249800" cy="949800"/>
          </a:xfrm>
          <a:prstGeom prst="rect">
            <a:avLst/>
          </a:prstGeom>
          <a:solidFill>
            <a:srgbClr val="540115"/>
          </a:solidFill>
          <a:ln cap="flat" cmpd="sng" w="9525">
            <a:solidFill>
              <a:srgbClr val="5401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7000" u="none" cap="none" strike="noStrike">
                <a:solidFill>
                  <a:schemeClr val="lt1"/>
                </a:solidFill>
                <a:latin typeface="Arial"/>
                <a:ea typeface="Arial"/>
                <a:cs typeface="Arial"/>
                <a:sym typeface="Arial"/>
              </a:rPr>
              <a:t>Discussion</a:t>
            </a:r>
            <a:endParaRPr/>
          </a:p>
        </p:txBody>
      </p:sp>
      <p:grpSp>
        <p:nvGrpSpPr>
          <p:cNvPr id="97" name="Google Shape;97;p1"/>
          <p:cNvGrpSpPr/>
          <p:nvPr/>
        </p:nvGrpSpPr>
        <p:grpSpPr>
          <a:xfrm>
            <a:off x="29573425" y="25913750"/>
            <a:ext cx="13264548" cy="6443100"/>
            <a:chOff x="29573425" y="25913750"/>
            <a:chExt cx="13264548" cy="6443100"/>
          </a:xfrm>
        </p:grpSpPr>
        <p:sp>
          <p:nvSpPr>
            <p:cNvPr id="98" name="Google Shape;98;p1"/>
            <p:cNvSpPr txBox="1"/>
            <p:nvPr/>
          </p:nvSpPr>
          <p:spPr>
            <a:xfrm>
              <a:off x="29573425" y="25913750"/>
              <a:ext cx="13258800" cy="6443100"/>
            </a:xfrm>
            <a:prstGeom prst="rect">
              <a:avLst/>
            </a:prstGeom>
            <a:noFill/>
            <a:ln cap="flat" cmpd="sng" w="38100">
              <a:solidFill>
                <a:srgbClr val="540115"/>
              </a:solidFill>
              <a:prstDash val="solid"/>
              <a:miter lim="800000"/>
              <a:headEnd len="sm" w="sm" type="none"/>
              <a:tailEnd len="sm" w="sm" type="none"/>
            </a:ln>
          </p:spPr>
          <p:txBody>
            <a:bodyPr anchorCtr="0" anchor="t" bIns="274300" lIns="274300" spcFirstLastPara="1" rIns="274300" wrap="square" tIns="182875">
              <a:noAutofit/>
            </a:bodyPr>
            <a:lstStyle/>
            <a:p>
              <a:pPr indent="-400050" lvl="0" marL="400050" rtl="0" algn="l">
                <a:spcBef>
                  <a:spcPts val="0"/>
                </a:spcBef>
                <a:spcAft>
                  <a:spcPts val="0"/>
                </a:spcAft>
                <a:buClr>
                  <a:schemeClr val="dk1"/>
                </a:buClr>
                <a:buSzPts val="1100"/>
                <a:buFont typeface="Arial"/>
                <a:buNone/>
              </a:pPr>
              <a:r>
                <a:t/>
              </a:r>
              <a:endParaRPr sz="2000"/>
            </a:p>
            <a:p>
              <a:pPr indent="-400050" lvl="0" marL="400050" rtl="0" algn="l">
                <a:spcBef>
                  <a:spcPts val="0"/>
                </a:spcBef>
                <a:spcAft>
                  <a:spcPts val="0"/>
                </a:spcAft>
                <a:buClr>
                  <a:schemeClr val="dk1"/>
                </a:buClr>
                <a:buSzPts val="1100"/>
                <a:buFont typeface="Arial"/>
                <a:buNone/>
              </a:pPr>
              <a:r>
                <a:t/>
              </a:r>
              <a:endParaRPr sz="2000"/>
            </a:p>
            <a:p>
              <a:pPr indent="-400050" lvl="0" marL="400050" rtl="0" algn="l">
                <a:spcBef>
                  <a:spcPts val="0"/>
                </a:spcBef>
                <a:spcAft>
                  <a:spcPts val="0"/>
                </a:spcAft>
                <a:buClr>
                  <a:schemeClr val="dk1"/>
                </a:buClr>
                <a:buSzPts val="1100"/>
                <a:buFont typeface="Arial"/>
                <a:buNone/>
              </a:pPr>
              <a:r>
                <a:t/>
              </a:r>
              <a:endParaRPr sz="2000"/>
            </a:p>
            <a:p>
              <a:pPr indent="-400050" lvl="0" marL="400050" rtl="0" algn="l">
                <a:spcBef>
                  <a:spcPts val="0"/>
                </a:spcBef>
                <a:spcAft>
                  <a:spcPts val="0"/>
                </a:spcAft>
                <a:buClr>
                  <a:schemeClr val="dk1"/>
                </a:buClr>
                <a:buSzPts val="1100"/>
                <a:buFont typeface="Arial"/>
                <a:buNone/>
              </a:pPr>
              <a:r>
                <a:rPr lang="en-US" sz="2000"/>
                <a:t>Chawarska K, Paul R, Klin A, Hannigeb S, Dichtel LE, Volkmar F. Parental recognition of developmental problems in toddlers with autism spectrum disorders. J Autism Dev Disord. 2007;37:62-72.</a:t>
              </a:r>
              <a:endParaRPr sz="2000"/>
            </a:p>
            <a:p>
              <a:pPr indent="-400050" lvl="0" marL="400050" rtl="0" algn="l">
                <a:spcBef>
                  <a:spcPts val="0"/>
                </a:spcBef>
                <a:spcAft>
                  <a:spcPts val="0"/>
                </a:spcAft>
                <a:buClr>
                  <a:schemeClr val="dk1"/>
                </a:buClr>
                <a:buSzPts val="1100"/>
                <a:buFont typeface="Arial"/>
                <a:buNone/>
              </a:pPr>
              <a:r>
                <a:rPr lang="en-US" sz="2000"/>
                <a:t>Guinchat V, Chamak B, Bonniau B, et al. Very early signs of autism reported by parents include many concerns not specific to autism criteria. Research in Autism Spectrum Disorders. 2012; 6: 589-601..</a:t>
              </a:r>
              <a:endParaRPr sz="2000"/>
            </a:p>
            <a:p>
              <a:pPr indent="-400050" lvl="0" marL="400050" rtl="0" algn="l">
                <a:spcBef>
                  <a:spcPts val="0"/>
                </a:spcBef>
                <a:spcAft>
                  <a:spcPts val="0"/>
                </a:spcAft>
                <a:buClr>
                  <a:schemeClr val="dk1"/>
                </a:buClr>
                <a:buSzPts val="1100"/>
                <a:buFont typeface="Arial"/>
                <a:buNone/>
              </a:pPr>
              <a:r>
                <a:rPr lang="en-US" sz="2000"/>
                <a:t>Hyman, S. L., Levy, S. E., Myers, S. M., Kuo, D. Z., Apkon, S., Davidson, L. F., ... &amp; Bridgemohan, C. (2020). Identification, evaluation, and management of children with autism spectrum disorder. Pediatrics, 145(1).			Johnson, C. P., &amp; Myers, S. M. (2007). Identification and </a:t>
              </a:r>
              <a:r>
                <a:rPr lang="en-US" sz="2000"/>
                <a:t>evaluation</a:t>
              </a:r>
              <a:r>
                <a:rPr lang="en-US" sz="2000"/>
                <a:t> of children with autism spectrum disorders. Pediatrics, 120, 1183–1215. http://doi.org/10.1542/peds.2007-2361 	</a:t>
              </a:r>
              <a:endParaRPr sz="2000"/>
            </a:p>
            <a:p>
              <a:pPr indent="-400050" lvl="0" marL="400050" rtl="0" algn="l">
                <a:spcBef>
                  <a:spcPts val="0"/>
                </a:spcBef>
                <a:spcAft>
                  <a:spcPts val="0"/>
                </a:spcAft>
                <a:buClr>
                  <a:schemeClr val="dk1"/>
                </a:buClr>
                <a:buSzPts val="1100"/>
                <a:buFont typeface="Arial"/>
                <a:buNone/>
              </a:pPr>
              <a:r>
                <a:rPr lang="en-US" sz="2000"/>
                <a:t>Maenner MJ, Shaw KA, Bakian AV, et al. (2021) Prevalence and Characteristics of Autism Spectrum Disorder Among Children Aged 8 Years — Autism and Developmental Disabilities Monitoring Network, 11 Sites, United States, 2018. MMWR Surveill Summ, 70(No. SS-11):1–16. </a:t>
              </a:r>
              <a:endParaRPr sz="2000"/>
            </a:p>
            <a:p>
              <a:pPr indent="-400050" lvl="0" marL="400050" rtl="0" algn="l">
                <a:spcBef>
                  <a:spcPts val="0"/>
                </a:spcBef>
                <a:spcAft>
                  <a:spcPts val="0"/>
                </a:spcAft>
                <a:buClr>
                  <a:schemeClr val="dk1"/>
                </a:buClr>
                <a:buSzPts val="1100"/>
                <a:buFont typeface="Arial"/>
                <a:buNone/>
              </a:pPr>
              <a:r>
                <a:rPr lang="en-US" sz="2000"/>
                <a:t>Pierce, K., Gazestani, V., Bacon, E., Courchesne, E., Cheng, A., Barnes, C. C., ... &amp; Karins, K. (2021). Get SET Early to Identify and Treatment Refer Autism Spectrum Disorder at 1 Year and Discover Factors That Influence Early Diagnosis. The Journal of Pediatrics.</a:t>
              </a:r>
              <a:endParaRPr sz="2000"/>
            </a:p>
            <a:p>
              <a:pPr indent="-400050" lvl="0" marL="400050" rtl="0" algn="l">
                <a:lnSpc>
                  <a:spcPct val="100000"/>
                </a:lnSpc>
                <a:spcBef>
                  <a:spcPts val="0"/>
                </a:spcBef>
                <a:spcAft>
                  <a:spcPts val="0"/>
                </a:spcAft>
                <a:buClr>
                  <a:schemeClr val="dk1"/>
                </a:buClr>
                <a:buSzPts val="1100"/>
                <a:buFont typeface="Arial"/>
                <a:buNone/>
              </a:pPr>
              <a:r>
                <a:rPr lang="en-US" sz="2000"/>
                <a:t>Zuckerman KE, Lindly OJ, Sinche BK. Parental concerns, provider response, and timeliness of autism spectrum disorder diagnosis. J Peds. 2015;166(6): 1431-</a:t>
              </a:r>
              <a:r>
                <a:rPr lang="en-US" sz="2000"/>
                <a:t>1439</a:t>
              </a:r>
              <a:r>
                <a:rPr lang="en-US" sz="2000"/>
                <a:t>. </a:t>
              </a:r>
              <a:r>
                <a:rPr lang="en-US" sz="2000">
                  <a:solidFill>
                    <a:schemeClr val="dk1"/>
                  </a:solidFill>
                </a:rPr>
                <a:t>   </a:t>
              </a:r>
              <a:r>
                <a:rPr lang="en-US" sz="1900">
                  <a:solidFill>
                    <a:schemeClr val="dk1"/>
                  </a:solidFill>
                </a:rPr>
                <a:t>  </a:t>
              </a:r>
              <a:endParaRPr sz="1900">
                <a:solidFill>
                  <a:schemeClr val="dk1"/>
                </a:solidFill>
              </a:endParaRPr>
            </a:p>
          </p:txBody>
        </p:sp>
        <p:sp>
          <p:nvSpPr>
            <p:cNvPr id="99" name="Google Shape;99;p1"/>
            <p:cNvSpPr/>
            <p:nvPr/>
          </p:nvSpPr>
          <p:spPr>
            <a:xfrm>
              <a:off x="29579173" y="25926300"/>
              <a:ext cx="13258800" cy="951000"/>
            </a:xfrm>
            <a:prstGeom prst="rect">
              <a:avLst/>
            </a:prstGeom>
            <a:solidFill>
              <a:srgbClr val="540115"/>
            </a:solidFill>
            <a:ln cap="flat" cmpd="sng" w="9525">
              <a:solidFill>
                <a:srgbClr val="5401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7000" u="none" cap="none" strike="noStrike">
                  <a:solidFill>
                    <a:schemeClr val="lt1"/>
                  </a:solidFill>
                  <a:latin typeface="Arial"/>
                  <a:ea typeface="Arial"/>
                  <a:cs typeface="Arial"/>
                  <a:sym typeface="Arial"/>
                </a:rPr>
                <a:t>References</a:t>
              </a:r>
              <a:endParaRPr/>
            </a:p>
          </p:txBody>
        </p:sp>
      </p:grpSp>
      <p:sp>
        <p:nvSpPr>
          <p:cNvPr id="100" name="Google Shape;100;p1"/>
          <p:cNvSpPr/>
          <p:nvPr/>
        </p:nvSpPr>
        <p:spPr>
          <a:xfrm>
            <a:off x="1024128" y="24615648"/>
            <a:ext cx="13524000" cy="951000"/>
          </a:xfrm>
          <a:prstGeom prst="rect">
            <a:avLst/>
          </a:prstGeom>
          <a:solidFill>
            <a:srgbClr val="540115"/>
          </a:solidFill>
          <a:ln cap="flat" cmpd="sng" w="9525">
            <a:solidFill>
              <a:srgbClr val="540115"/>
            </a:solidFill>
            <a:prstDash val="solid"/>
            <a:miter lim="800000"/>
            <a:headEnd len="sm" w="sm" type="none"/>
            <a:tailEnd len="sm" w="sm" type="none"/>
          </a:ln>
        </p:spPr>
        <p:txBody>
          <a:bodyPr anchorCtr="0" anchor="ctr" bIns="137150" lIns="91425" spcFirstLastPara="1" rIns="91425" wrap="square" tIns="137150">
            <a:noAutofit/>
          </a:bodyPr>
          <a:lstStyle/>
          <a:p>
            <a:pPr indent="0" lvl="0" marL="0" marR="0" rtl="0" algn="ctr">
              <a:spcBef>
                <a:spcPts val="0"/>
              </a:spcBef>
              <a:spcAft>
                <a:spcPts val="0"/>
              </a:spcAft>
              <a:buNone/>
            </a:pPr>
            <a:r>
              <a:rPr b="1" i="0" lang="en-US" sz="7000" u="none" cap="none" strike="noStrike">
                <a:solidFill>
                  <a:schemeClr val="lt1"/>
                </a:solidFill>
                <a:latin typeface="Arial"/>
                <a:ea typeface="Arial"/>
                <a:cs typeface="Arial"/>
                <a:sym typeface="Arial"/>
              </a:rPr>
              <a:t>Methods</a:t>
            </a:r>
            <a:endParaRPr/>
          </a:p>
        </p:txBody>
      </p:sp>
      <p:sp>
        <p:nvSpPr>
          <p:cNvPr id="101" name="Google Shape;101;p1"/>
          <p:cNvSpPr/>
          <p:nvPr/>
        </p:nvSpPr>
        <p:spPr>
          <a:xfrm>
            <a:off x="1014984" y="6006190"/>
            <a:ext cx="13563600" cy="951000"/>
          </a:xfrm>
          <a:prstGeom prst="rect">
            <a:avLst/>
          </a:prstGeom>
          <a:solidFill>
            <a:srgbClr val="540115"/>
          </a:solidFill>
          <a:ln cap="flat" cmpd="sng" w="9525">
            <a:solidFill>
              <a:srgbClr val="5401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7000" u="none" cap="none" strike="noStrike">
                <a:solidFill>
                  <a:schemeClr val="lt1"/>
                </a:solidFill>
                <a:latin typeface="Arial"/>
                <a:ea typeface="Arial"/>
                <a:cs typeface="Arial"/>
                <a:sym typeface="Arial"/>
              </a:rPr>
              <a:t>Introduction</a:t>
            </a:r>
            <a:endParaRPr/>
          </a:p>
        </p:txBody>
      </p:sp>
      <p:sp>
        <p:nvSpPr>
          <p:cNvPr id="102" name="Google Shape;102;p1"/>
          <p:cNvSpPr/>
          <p:nvPr/>
        </p:nvSpPr>
        <p:spPr>
          <a:xfrm>
            <a:off x="15208000" y="13719725"/>
            <a:ext cx="13697700" cy="951000"/>
          </a:xfrm>
          <a:prstGeom prst="rect">
            <a:avLst/>
          </a:prstGeom>
          <a:solidFill>
            <a:srgbClr val="540115"/>
          </a:solidFill>
          <a:ln cap="flat" cmpd="sng" w="9525">
            <a:solidFill>
              <a:srgbClr val="5401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7000" u="none" cap="none" strike="noStrike">
                <a:solidFill>
                  <a:schemeClr val="lt1"/>
                </a:solidFill>
                <a:latin typeface="Arial"/>
                <a:ea typeface="Arial"/>
                <a:cs typeface="Arial"/>
                <a:sym typeface="Arial"/>
              </a:rPr>
              <a:t>Results</a:t>
            </a:r>
            <a:endParaRPr/>
          </a:p>
        </p:txBody>
      </p:sp>
      <p:pic>
        <p:nvPicPr>
          <p:cNvPr id="103" name="Google Shape;103;p1"/>
          <p:cNvPicPr preferRelativeResize="0"/>
          <p:nvPr/>
        </p:nvPicPr>
        <p:blipFill rotWithShape="1">
          <a:blip r:embed="rId4">
            <a:alphaModFix/>
          </a:blip>
          <a:srcRect b="0" l="0" r="0" t="0"/>
          <a:stretch/>
        </p:blipFill>
        <p:spPr>
          <a:xfrm>
            <a:off x="37074500" y="2609359"/>
            <a:ext cx="4648200" cy="3568280"/>
          </a:xfrm>
          <a:prstGeom prst="rect">
            <a:avLst/>
          </a:prstGeom>
          <a:noFill/>
          <a:ln>
            <a:noFill/>
          </a:ln>
        </p:spPr>
      </p:pic>
      <p:pic>
        <p:nvPicPr>
          <p:cNvPr id="104" name="Google Shape;104;p1"/>
          <p:cNvPicPr preferRelativeResize="0"/>
          <p:nvPr/>
        </p:nvPicPr>
        <p:blipFill rotWithShape="1">
          <a:blip r:embed="rId5">
            <a:alphaModFix/>
          </a:blip>
          <a:srcRect b="0" l="0" r="0" t="0"/>
          <a:stretch/>
        </p:blipFill>
        <p:spPr>
          <a:xfrm>
            <a:off x="35623500" y="819150"/>
            <a:ext cx="7214478" cy="2268451"/>
          </a:xfrm>
          <a:prstGeom prst="rect">
            <a:avLst/>
          </a:prstGeom>
          <a:noFill/>
          <a:ln>
            <a:noFill/>
          </a:ln>
        </p:spPr>
      </p:pic>
      <p:graphicFrame>
        <p:nvGraphicFramePr>
          <p:cNvPr id="105" name="Google Shape;105;p1"/>
          <p:cNvGraphicFramePr/>
          <p:nvPr/>
        </p:nvGraphicFramePr>
        <p:xfrm>
          <a:off x="32045988" y="18303650"/>
          <a:ext cx="3000000" cy="3000000"/>
        </p:xfrm>
        <a:graphic>
          <a:graphicData uri="http://schemas.openxmlformats.org/drawingml/2006/table">
            <a:tbl>
              <a:tblPr>
                <a:noFill/>
                <a:tableStyleId>{CD8111EB-FC32-45EE-8F36-983D9528B7E9}</a:tableStyleId>
              </a:tblPr>
              <a:tblGrid>
                <a:gridCol w="479975"/>
                <a:gridCol w="3051150"/>
                <a:gridCol w="1294875"/>
                <a:gridCol w="1111775"/>
                <a:gridCol w="2484175"/>
                <a:gridCol w="1254750"/>
              </a:tblGrid>
              <a:tr h="629650">
                <a:tc gridSpan="6">
                  <a:txBody>
                    <a:bodyPr/>
                    <a:lstStyle/>
                    <a:p>
                      <a:pPr indent="0" lvl="0" marL="0" rtl="0" algn="l">
                        <a:spcBef>
                          <a:spcPts val="0"/>
                        </a:spcBef>
                        <a:spcAft>
                          <a:spcPts val="0"/>
                        </a:spcAft>
                        <a:buNone/>
                      </a:pPr>
                      <a:r>
                        <a:rPr b="1" lang="en-US" sz="2800"/>
                        <a:t>Reported </a:t>
                      </a:r>
                      <a:r>
                        <a:rPr b="1" lang="en-US" sz="2800"/>
                        <a:t>Parent Concern by Type (</a:t>
                      </a:r>
                      <a:r>
                        <a:rPr b="1" i="1" lang="en-US" sz="2800"/>
                        <a:t>n</a:t>
                      </a:r>
                      <a:r>
                        <a:rPr b="1" i="1" lang="en-US" sz="2800"/>
                        <a:t> </a:t>
                      </a:r>
                      <a:r>
                        <a:rPr b="1" lang="en-US" sz="2800"/>
                        <a:t>= 384)</a:t>
                      </a:r>
                      <a:endParaRPr b="1" sz="2800"/>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hMerge="1"/>
                <a:tc hMerge="1"/>
                <a:tc hMerge="1"/>
                <a:tc hMerge="1"/>
                <a:tc hMerge="1"/>
              </a:tr>
              <a:tr h="629650">
                <a:tc>
                  <a:txBody>
                    <a:bodyPr/>
                    <a:lstStyle/>
                    <a:p>
                      <a:pPr indent="0" lvl="0" marL="0" rtl="0" algn="l">
                        <a:spcBef>
                          <a:spcPts val="0"/>
                        </a:spcBef>
                        <a:spcAft>
                          <a:spcPts val="0"/>
                        </a:spcAft>
                        <a:buNone/>
                      </a:pPr>
                      <a:r>
                        <a:rPr b="1" lang="en-US" sz="2800"/>
                        <a:t>A</a:t>
                      </a:r>
                      <a:endParaRPr b="1" sz="2800"/>
                    </a:p>
                  </a:txBody>
                  <a:tcPr marT="91425" marB="91425" marR="91425" marL="91425">
                    <a:lnL cap="flat" cmpd="sng" w="38100">
                      <a:solidFill>
                        <a:srgbClr val="000000"/>
                      </a:solidFill>
                      <a:prstDash val="solid"/>
                      <a:round/>
                      <a:headEnd len="sm" w="sm" type="none"/>
                      <a:tailEnd len="sm" w="sm" type="none"/>
                    </a:lnL>
                    <a:lnT cap="flat" cmpd="sng" w="28575">
                      <a:solidFill>
                        <a:schemeClr val="dk1"/>
                      </a:solidFill>
                      <a:prstDash val="solid"/>
                      <a:round/>
                      <a:headEnd len="sm" w="sm" type="none"/>
                      <a:tailEnd len="sm" w="sm" type="none"/>
                    </a:lnT>
                    <a:solidFill>
                      <a:srgbClr val="CDC092">
                        <a:alpha val="63919"/>
                      </a:srgbClr>
                    </a:solidFill>
                  </a:tcPr>
                </a:tc>
                <a:tc>
                  <a:txBody>
                    <a:bodyPr/>
                    <a:lstStyle/>
                    <a:p>
                      <a:pPr indent="0" lvl="0" marL="0" rtl="0" algn="l">
                        <a:spcBef>
                          <a:spcPts val="0"/>
                        </a:spcBef>
                        <a:spcAft>
                          <a:spcPts val="0"/>
                        </a:spcAft>
                        <a:buNone/>
                      </a:pPr>
                      <a:r>
                        <a:rPr b="1" lang="en-US" sz="2800"/>
                        <a:t>autism</a:t>
                      </a:r>
                      <a:endParaRPr b="1" sz="2800"/>
                    </a:p>
                  </a:txBody>
                  <a:tcPr marT="91425" marB="91425" marR="91425" marL="91425">
                    <a:lnT cap="flat" cmpd="sng" w="28575">
                      <a:solidFill>
                        <a:schemeClr val="dk1"/>
                      </a:solidFill>
                      <a:prstDash val="solid"/>
                      <a:round/>
                      <a:headEnd len="sm" w="sm" type="none"/>
                      <a:tailEnd len="sm" w="sm" type="none"/>
                    </a:lnT>
                    <a:solidFill>
                      <a:srgbClr val="CDC092">
                        <a:alpha val="63919"/>
                      </a:srgbClr>
                    </a:solidFill>
                  </a:tcPr>
                </a:tc>
                <a:tc>
                  <a:txBody>
                    <a:bodyPr/>
                    <a:lstStyle/>
                    <a:p>
                      <a:pPr indent="0" lvl="0" marL="0" rtl="0" algn="r">
                        <a:spcBef>
                          <a:spcPts val="0"/>
                        </a:spcBef>
                        <a:spcAft>
                          <a:spcPts val="0"/>
                        </a:spcAft>
                        <a:buNone/>
                      </a:pPr>
                      <a:r>
                        <a:rPr b="1" lang="en-US" sz="2800"/>
                        <a:t>0.5%</a:t>
                      </a:r>
                      <a:endParaRPr b="1" sz="2800"/>
                    </a:p>
                  </a:txBody>
                  <a:tcPr marT="91425" marB="91425" marR="91425" marL="91425">
                    <a:lnT cap="flat" cmpd="sng" w="28575">
                      <a:solidFill>
                        <a:schemeClr val="dk1"/>
                      </a:solidFill>
                      <a:prstDash val="solid"/>
                      <a:round/>
                      <a:headEnd len="sm" w="sm" type="none"/>
                      <a:tailEnd len="sm" w="sm" type="none"/>
                    </a:lnT>
                    <a:solidFill>
                      <a:srgbClr val="CDC092">
                        <a:alpha val="63919"/>
                      </a:srgbClr>
                    </a:solidFill>
                  </a:tcPr>
                </a:tc>
                <a:tc>
                  <a:txBody>
                    <a:bodyPr/>
                    <a:lstStyle/>
                    <a:p>
                      <a:pPr indent="0" lvl="0" marL="0" rtl="0" algn="r">
                        <a:spcBef>
                          <a:spcPts val="0"/>
                        </a:spcBef>
                        <a:spcAft>
                          <a:spcPts val="0"/>
                        </a:spcAft>
                        <a:buNone/>
                      </a:pPr>
                      <a:r>
                        <a:rPr b="1" lang="en-US" sz="2800"/>
                        <a:t>N</a:t>
                      </a:r>
                      <a:endParaRPr b="1" sz="2800"/>
                    </a:p>
                  </a:txBody>
                  <a:tcPr marT="91425" marB="91425" marR="91425" marL="91425">
                    <a:lnT cap="flat" cmpd="sng" w="28575">
                      <a:solidFill>
                        <a:schemeClr val="dk1"/>
                      </a:solidFill>
                      <a:prstDash val="solid"/>
                      <a:round/>
                      <a:headEnd len="sm" w="sm" type="none"/>
                      <a:tailEnd len="sm" w="sm" type="none"/>
                    </a:lnT>
                    <a:solidFill>
                      <a:srgbClr val="CDC092">
                        <a:alpha val="63919"/>
                      </a:srgbClr>
                    </a:solidFill>
                  </a:tcPr>
                </a:tc>
                <a:tc>
                  <a:txBody>
                    <a:bodyPr/>
                    <a:lstStyle/>
                    <a:p>
                      <a:pPr indent="0" lvl="0" marL="0" rtl="0" algn="l">
                        <a:spcBef>
                          <a:spcPts val="0"/>
                        </a:spcBef>
                        <a:spcAft>
                          <a:spcPts val="0"/>
                        </a:spcAft>
                        <a:buNone/>
                      </a:pPr>
                      <a:r>
                        <a:rPr b="1" lang="en-US" sz="2800"/>
                        <a:t>sleep</a:t>
                      </a:r>
                      <a:endParaRPr b="1" sz="2800"/>
                    </a:p>
                  </a:txBody>
                  <a:tcPr marT="91425" marB="91425" marR="91425" marL="91425">
                    <a:lnT cap="flat" cmpd="sng" w="28575">
                      <a:solidFill>
                        <a:schemeClr val="dk1"/>
                      </a:solidFill>
                      <a:prstDash val="solid"/>
                      <a:round/>
                      <a:headEnd len="sm" w="sm" type="none"/>
                      <a:tailEnd len="sm" w="sm" type="none"/>
                    </a:lnT>
                    <a:solidFill>
                      <a:srgbClr val="CDC092">
                        <a:alpha val="63919"/>
                      </a:srgbClr>
                    </a:solidFill>
                  </a:tcPr>
                </a:tc>
                <a:tc>
                  <a:txBody>
                    <a:bodyPr/>
                    <a:lstStyle/>
                    <a:p>
                      <a:pPr indent="0" lvl="0" marL="0" rtl="0" algn="r">
                        <a:spcBef>
                          <a:spcPts val="0"/>
                        </a:spcBef>
                        <a:spcAft>
                          <a:spcPts val="0"/>
                        </a:spcAft>
                        <a:buNone/>
                      </a:pPr>
                      <a:r>
                        <a:rPr b="1" lang="en-US" sz="2800"/>
                        <a:t>0.5%</a:t>
                      </a:r>
                      <a:endParaRPr b="1" sz="2800"/>
                    </a:p>
                  </a:txBody>
                  <a:tcPr marT="91425" marB="91425" marR="91425" marL="91425">
                    <a:lnR cap="flat" cmpd="sng" w="38100">
                      <a:solidFill>
                        <a:srgbClr val="000000"/>
                      </a:solidFill>
                      <a:prstDash val="solid"/>
                      <a:round/>
                      <a:headEnd len="sm" w="sm" type="none"/>
                      <a:tailEnd len="sm" w="sm" type="none"/>
                    </a:lnR>
                    <a:lnT cap="flat" cmpd="sng" w="28575">
                      <a:solidFill>
                        <a:schemeClr val="dk1"/>
                      </a:solidFill>
                      <a:prstDash val="solid"/>
                      <a:round/>
                      <a:headEnd len="sm" w="sm" type="none"/>
                      <a:tailEnd len="sm" w="sm" type="none"/>
                    </a:lnT>
                    <a:solidFill>
                      <a:srgbClr val="CDC092">
                        <a:alpha val="63919"/>
                      </a:srgbClr>
                    </a:solidFill>
                  </a:tcPr>
                </a:tc>
              </a:tr>
              <a:tr h="629650">
                <a:tc>
                  <a:txBody>
                    <a:bodyPr/>
                    <a:lstStyle/>
                    <a:p>
                      <a:pPr indent="0" lvl="0" marL="0" rtl="0" algn="l">
                        <a:spcBef>
                          <a:spcPts val="0"/>
                        </a:spcBef>
                        <a:spcAft>
                          <a:spcPts val="0"/>
                        </a:spcAft>
                        <a:buNone/>
                      </a:pPr>
                      <a:r>
                        <a:rPr b="1" lang="en-US" sz="2800"/>
                        <a:t>B</a:t>
                      </a:r>
                      <a:endParaRPr b="1" sz="2800"/>
                    </a:p>
                  </a:txBody>
                  <a:tcPr marT="91425" marB="91425" marR="91425"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l">
                        <a:spcBef>
                          <a:spcPts val="0"/>
                        </a:spcBef>
                        <a:spcAft>
                          <a:spcPts val="0"/>
                        </a:spcAft>
                        <a:buNone/>
                      </a:pPr>
                      <a:r>
                        <a:rPr b="1" lang="en-US" sz="2800"/>
                        <a:t>behavioral</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19.8%</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O</a:t>
                      </a:r>
                      <a:endParaRPr b="1" sz="2800"/>
                    </a:p>
                  </a:txBody>
                  <a:tcPr marT="91425" marB="91425" marR="91425" marL="91425">
                    <a:solidFill>
                      <a:srgbClr val="CDC092">
                        <a:alpha val="63919"/>
                      </a:srgbClr>
                    </a:solidFill>
                  </a:tcPr>
                </a:tc>
                <a:tc>
                  <a:txBody>
                    <a:bodyPr/>
                    <a:lstStyle/>
                    <a:p>
                      <a:pPr indent="0" lvl="0" marL="0" rtl="0" algn="l">
                        <a:spcBef>
                          <a:spcPts val="0"/>
                        </a:spcBef>
                        <a:spcAft>
                          <a:spcPts val="0"/>
                        </a:spcAft>
                        <a:buNone/>
                      </a:pPr>
                      <a:r>
                        <a:rPr b="1" lang="en-US" sz="2800"/>
                        <a:t>other</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0.5%</a:t>
                      </a:r>
                      <a:endParaRPr b="1" sz="2800"/>
                    </a:p>
                  </a:txBody>
                  <a:tcPr marT="91425" marB="91425" marR="91425" marL="91425">
                    <a:lnR cap="flat" cmpd="sng" w="38100">
                      <a:solidFill>
                        <a:srgbClr val="000000"/>
                      </a:solidFill>
                      <a:prstDash val="solid"/>
                      <a:round/>
                      <a:headEnd len="sm" w="sm" type="none"/>
                      <a:tailEnd len="sm" w="sm" type="none"/>
                    </a:lnR>
                    <a:solidFill>
                      <a:srgbClr val="CDC092">
                        <a:alpha val="63919"/>
                      </a:srgbClr>
                    </a:solidFill>
                  </a:tcPr>
                </a:tc>
              </a:tr>
              <a:tr h="629650">
                <a:tc>
                  <a:txBody>
                    <a:bodyPr/>
                    <a:lstStyle/>
                    <a:p>
                      <a:pPr indent="0" lvl="0" marL="0" rtl="0" algn="l">
                        <a:spcBef>
                          <a:spcPts val="0"/>
                        </a:spcBef>
                        <a:spcAft>
                          <a:spcPts val="0"/>
                        </a:spcAft>
                        <a:buNone/>
                      </a:pPr>
                      <a:r>
                        <a:rPr b="1" lang="en-US" sz="2800"/>
                        <a:t>C</a:t>
                      </a:r>
                      <a:endParaRPr b="1" sz="2800"/>
                    </a:p>
                  </a:txBody>
                  <a:tcPr marT="91425" marB="91425" marR="91425"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l">
                        <a:spcBef>
                          <a:spcPts val="0"/>
                        </a:spcBef>
                        <a:spcAft>
                          <a:spcPts val="0"/>
                        </a:spcAft>
                        <a:buNone/>
                      </a:pPr>
                      <a:r>
                        <a:rPr b="1" lang="en-US" sz="2800"/>
                        <a:t>child history</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0.5%</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P</a:t>
                      </a:r>
                      <a:endParaRPr b="1" sz="2800"/>
                    </a:p>
                  </a:txBody>
                  <a:tcPr marT="91425" marB="91425" marR="91425" marL="91425">
                    <a:solidFill>
                      <a:srgbClr val="CDC092">
                        <a:alpha val="63919"/>
                      </a:srgbClr>
                    </a:solidFill>
                  </a:tcPr>
                </a:tc>
                <a:tc>
                  <a:txBody>
                    <a:bodyPr/>
                    <a:lstStyle/>
                    <a:p>
                      <a:pPr indent="0" lvl="0" marL="0" rtl="0" algn="l">
                        <a:spcBef>
                          <a:spcPts val="0"/>
                        </a:spcBef>
                        <a:spcAft>
                          <a:spcPts val="0"/>
                        </a:spcAft>
                        <a:buNone/>
                      </a:pPr>
                      <a:r>
                        <a:rPr b="1" lang="en-US" sz="2800"/>
                        <a:t>social</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17.2%</a:t>
                      </a:r>
                      <a:endParaRPr b="1" sz="2800"/>
                    </a:p>
                  </a:txBody>
                  <a:tcPr marT="91425" marB="91425" marR="91425" marL="91425">
                    <a:lnR cap="flat" cmpd="sng" w="38100">
                      <a:solidFill>
                        <a:srgbClr val="000000"/>
                      </a:solidFill>
                      <a:prstDash val="solid"/>
                      <a:round/>
                      <a:headEnd len="sm" w="sm" type="none"/>
                      <a:tailEnd len="sm" w="sm" type="none"/>
                    </a:lnR>
                    <a:solidFill>
                      <a:srgbClr val="CDC092">
                        <a:alpha val="63919"/>
                      </a:srgbClr>
                    </a:solidFill>
                  </a:tcPr>
                </a:tc>
              </a:tr>
              <a:tr h="998175">
                <a:tc>
                  <a:txBody>
                    <a:bodyPr/>
                    <a:lstStyle/>
                    <a:p>
                      <a:pPr indent="0" lvl="0" marL="0" rtl="0" algn="l">
                        <a:spcBef>
                          <a:spcPts val="0"/>
                        </a:spcBef>
                        <a:spcAft>
                          <a:spcPts val="0"/>
                        </a:spcAft>
                        <a:buNone/>
                      </a:pPr>
                      <a:r>
                        <a:rPr b="1" lang="en-US" sz="2800"/>
                        <a:t>E</a:t>
                      </a:r>
                      <a:endParaRPr b="1" sz="2800"/>
                    </a:p>
                  </a:txBody>
                  <a:tcPr marT="91425" marB="91425" marR="91425"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l">
                        <a:spcBef>
                          <a:spcPts val="0"/>
                        </a:spcBef>
                        <a:spcAft>
                          <a:spcPts val="0"/>
                        </a:spcAft>
                        <a:buNone/>
                      </a:pPr>
                      <a:r>
                        <a:rPr b="1" lang="en-US" sz="2800"/>
                        <a:t>expressive communication</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74.2%</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R</a:t>
                      </a:r>
                      <a:endParaRPr b="1" sz="2800"/>
                    </a:p>
                  </a:txBody>
                  <a:tcPr marT="91425" marB="91425" marR="91425" marL="91425">
                    <a:solidFill>
                      <a:srgbClr val="CDC092">
                        <a:alpha val="63919"/>
                      </a:srgbClr>
                    </a:solidFill>
                  </a:tcPr>
                </a:tc>
                <a:tc>
                  <a:txBody>
                    <a:bodyPr/>
                    <a:lstStyle/>
                    <a:p>
                      <a:pPr indent="0" lvl="0" marL="0" rtl="0" algn="l">
                        <a:spcBef>
                          <a:spcPts val="0"/>
                        </a:spcBef>
                        <a:spcAft>
                          <a:spcPts val="0"/>
                        </a:spcAft>
                        <a:buNone/>
                      </a:pPr>
                      <a:r>
                        <a:rPr b="1" lang="en-US" sz="2800"/>
                        <a:t>receptive language</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1.6%</a:t>
                      </a:r>
                      <a:endParaRPr b="1" sz="2800"/>
                    </a:p>
                  </a:txBody>
                  <a:tcPr marT="91425" marB="91425" marR="91425" marL="91425">
                    <a:lnR cap="flat" cmpd="sng" w="38100">
                      <a:solidFill>
                        <a:srgbClr val="000000"/>
                      </a:solidFill>
                      <a:prstDash val="solid"/>
                      <a:round/>
                      <a:headEnd len="sm" w="sm" type="none"/>
                      <a:tailEnd len="sm" w="sm" type="none"/>
                    </a:lnR>
                    <a:solidFill>
                      <a:srgbClr val="CDC092">
                        <a:alpha val="63919"/>
                      </a:srgbClr>
                    </a:solidFill>
                  </a:tcPr>
                </a:tc>
              </a:tr>
              <a:tr h="1020300">
                <a:tc>
                  <a:txBody>
                    <a:bodyPr/>
                    <a:lstStyle/>
                    <a:p>
                      <a:pPr indent="0" lvl="0" marL="0" rtl="0" algn="l">
                        <a:spcBef>
                          <a:spcPts val="0"/>
                        </a:spcBef>
                        <a:spcAft>
                          <a:spcPts val="0"/>
                        </a:spcAft>
                        <a:buNone/>
                      </a:pPr>
                      <a:r>
                        <a:rPr b="1" lang="en-US" sz="2800"/>
                        <a:t>F</a:t>
                      </a:r>
                      <a:endParaRPr b="1" sz="2800"/>
                    </a:p>
                  </a:txBody>
                  <a:tcPr marT="91425" marB="91425" marR="91425"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l">
                        <a:spcBef>
                          <a:spcPts val="0"/>
                        </a:spcBef>
                        <a:spcAft>
                          <a:spcPts val="0"/>
                        </a:spcAft>
                        <a:buNone/>
                      </a:pPr>
                      <a:r>
                        <a:rPr b="1" lang="en-US" sz="2800"/>
                        <a:t>family history</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1.1%</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S</a:t>
                      </a:r>
                      <a:endParaRPr b="1" sz="2800"/>
                    </a:p>
                  </a:txBody>
                  <a:tcPr marT="91425" marB="91425" marR="91425" marL="91425">
                    <a:solidFill>
                      <a:srgbClr val="CDC092">
                        <a:alpha val="63919"/>
                      </a:srgbClr>
                    </a:solidFill>
                  </a:tcPr>
                </a:tc>
                <a:tc>
                  <a:txBody>
                    <a:bodyPr/>
                    <a:lstStyle/>
                    <a:p>
                      <a:pPr indent="0" lvl="0" marL="0" rtl="0" algn="l">
                        <a:spcBef>
                          <a:spcPts val="0"/>
                        </a:spcBef>
                        <a:spcAft>
                          <a:spcPts val="0"/>
                        </a:spcAft>
                        <a:buNone/>
                      </a:pPr>
                      <a:r>
                        <a:rPr b="1" lang="en-US" sz="2800"/>
                        <a:t>feeding</a:t>
                      </a:r>
                      <a:r>
                        <a:rPr b="1" lang="en-US" sz="2800"/>
                        <a:t>-</a:t>
                      </a:r>
                      <a:endParaRPr b="1" sz="2800"/>
                    </a:p>
                    <a:p>
                      <a:pPr indent="0" lvl="0" marL="0" rtl="0" algn="l">
                        <a:spcBef>
                          <a:spcPts val="0"/>
                        </a:spcBef>
                        <a:spcAft>
                          <a:spcPts val="0"/>
                        </a:spcAft>
                        <a:buNone/>
                      </a:pPr>
                      <a:r>
                        <a:rPr b="1" lang="en-US" sz="2800"/>
                        <a:t>swallowing</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3.4%</a:t>
                      </a:r>
                      <a:endParaRPr b="1" sz="2800"/>
                    </a:p>
                  </a:txBody>
                  <a:tcPr marT="91425" marB="91425" marR="91425" marL="91425">
                    <a:lnR cap="flat" cmpd="sng" w="38100">
                      <a:solidFill>
                        <a:srgbClr val="000000"/>
                      </a:solidFill>
                      <a:prstDash val="solid"/>
                      <a:round/>
                      <a:headEnd len="sm" w="sm" type="none"/>
                      <a:tailEnd len="sm" w="sm" type="none"/>
                    </a:lnR>
                    <a:solidFill>
                      <a:srgbClr val="CDC092">
                        <a:alpha val="63919"/>
                      </a:srgbClr>
                    </a:solidFill>
                  </a:tcPr>
                </a:tc>
              </a:tr>
              <a:tr h="1071000">
                <a:tc>
                  <a:txBody>
                    <a:bodyPr/>
                    <a:lstStyle/>
                    <a:p>
                      <a:pPr indent="0" lvl="0" marL="0" rtl="0" algn="l">
                        <a:spcBef>
                          <a:spcPts val="0"/>
                        </a:spcBef>
                        <a:spcAft>
                          <a:spcPts val="0"/>
                        </a:spcAft>
                        <a:buNone/>
                      </a:pPr>
                      <a:r>
                        <a:rPr b="1" lang="en-US" sz="2800"/>
                        <a:t>G</a:t>
                      </a:r>
                      <a:endParaRPr b="1" sz="2800"/>
                    </a:p>
                  </a:txBody>
                  <a:tcPr marT="91425" marB="91425" marR="91425"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l">
                        <a:spcBef>
                          <a:spcPts val="0"/>
                        </a:spcBef>
                        <a:spcAft>
                          <a:spcPts val="0"/>
                        </a:spcAft>
                        <a:buNone/>
                      </a:pPr>
                      <a:r>
                        <a:rPr b="1" lang="en-US" sz="2800"/>
                        <a:t>global/cognitive</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5.7%</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T</a:t>
                      </a:r>
                      <a:endParaRPr b="1" sz="2800"/>
                    </a:p>
                  </a:txBody>
                  <a:tcPr marT="91425" marB="91425" marR="91425" marL="91425">
                    <a:solidFill>
                      <a:srgbClr val="CDC092">
                        <a:alpha val="63919"/>
                      </a:srgbClr>
                    </a:solidFill>
                  </a:tcPr>
                </a:tc>
                <a:tc>
                  <a:txBody>
                    <a:bodyPr/>
                    <a:lstStyle/>
                    <a:p>
                      <a:pPr indent="0" lvl="0" marL="0" rtl="0" algn="l">
                        <a:spcBef>
                          <a:spcPts val="0"/>
                        </a:spcBef>
                        <a:spcAft>
                          <a:spcPts val="0"/>
                        </a:spcAft>
                        <a:buNone/>
                      </a:pPr>
                      <a:r>
                        <a:rPr b="1" lang="en-US" sz="2800"/>
                        <a:t>RRBs</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8.6%</a:t>
                      </a:r>
                      <a:endParaRPr b="1" sz="2800"/>
                    </a:p>
                  </a:txBody>
                  <a:tcPr marT="91425" marB="91425" marR="91425" marL="91425">
                    <a:lnR cap="flat" cmpd="sng" w="38100">
                      <a:solidFill>
                        <a:srgbClr val="000000"/>
                      </a:solidFill>
                      <a:prstDash val="solid"/>
                      <a:round/>
                      <a:headEnd len="sm" w="sm" type="none"/>
                      <a:tailEnd len="sm" w="sm" type="none"/>
                    </a:lnR>
                    <a:solidFill>
                      <a:srgbClr val="CDC092">
                        <a:alpha val="63919"/>
                      </a:srgbClr>
                    </a:solidFill>
                  </a:tcPr>
                </a:tc>
              </a:tr>
              <a:tr h="998925">
                <a:tc>
                  <a:txBody>
                    <a:bodyPr/>
                    <a:lstStyle/>
                    <a:p>
                      <a:pPr indent="0" lvl="0" marL="0" rtl="0" algn="l">
                        <a:spcBef>
                          <a:spcPts val="0"/>
                        </a:spcBef>
                        <a:spcAft>
                          <a:spcPts val="0"/>
                        </a:spcAft>
                        <a:buNone/>
                      </a:pPr>
                      <a:r>
                        <a:rPr b="1" lang="en-US" sz="2800"/>
                        <a:t>H</a:t>
                      </a:r>
                      <a:endParaRPr b="1" sz="2800"/>
                    </a:p>
                  </a:txBody>
                  <a:tcPr marT="91425" marB="91425" marR="91425"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l">
                        <a:spcBef>
                          <a:spcPts val="0"/>
                        </a:spcBef>
                        <a:spcAft>
                          <a:spcPts val="0"/>
                        </a:spcAft>
                        <a:buNone/>
                      </a:pPr>
                      <a:r>
                        <a:rPr b="1" lang="en-US" sz="2800"/>
                        <a:t>health</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3.4%</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X</a:t>
                      </a:r>
                      <a:endParaRPr b="1" sz="2800"/>
                    </a:p>
                  </a:txBody>
                  <a:tcPr marT="91425" marB="91425" marR="91425" marL="91425">
                    <a:solidFill>
                      <a:srgbClr val="CDC092">
                        <a:alpha val="63919"/>
                      </a:srgbClr>
                    </a:solidFill>
                  </a:tcPr>
                </a:tc>
                <a:tc>
                  <a:txBody>
                    <a:bodyPr/>
                    <a:lstStyle/>
                    <a:p>
                      <a:pPr indent="0" lvl="0" marL="0" rtl="0" algn="l">
                        <a:spcBef>
                          <a:spcPts val="0"/>
                        </a:spcBef>
                        <a:spcAft>
                          <a:spcPts val="0"/>
                        </a:spcAft>
                        <a:buNone/>
                      </a:pPr>
                      <a:r>
                        <a:rPr b="1" lang="en-US" sz="2800"/>
                        <a:t>child risk factors</a:t>
                      </a:r>
                      <a:endParaRPr b="1" sz="2800"/>
                    </a:p>
                  </a:txBody>
                  <a:tcPr marT="91425" marB="91425" marR="91425" marL="91425">
                    <a:solidFill>
                      <a:srgbClr val="CDC092">
                        <a:alpha val="63919"/>
                      </a:srgbClr>
                    </a:solidFill>
                  </a:tcPr>
                </a:tc>
                <a:tc>
                  <a:txBody>
                    <a:bodyPr/>
                    <a:lstStyle/>
                    <a:p>
                      <a:pPr indent="0" lvl="0" marL="0" rtl="0" algn="r">
                        <a:spcBef>
                          <a:spcPts val="0"/>
                        </a:spcBef>
                        <a:spcAft>
                          <a:spcPts val="0"/>
                        </a:spcAft>
                        <a:buNone/>
                      </a:pPr>
                      <a:r>
                        <a:rPr b="1" lang="en-US" sz="2800"/>
                        <a:t>0.0%</a:t>
                      </a:r>
                      <a:endParaRPr b="1" sz="2800"/>
                    </a:p>
                  </a:txBody>
                  <a:tcPr marT="91425" marB="91425" marR="91425" marL="91425">
                    <a:lnR cap="flat" cmpd="sng" w="38100">
                      <a:solidFill>
                        <a:srgbClr val="000000"/>
                      </a:solidFill>
                      <a:prstDash val="solid"/>
                      <a:round/>
                      <a:headEnd len="sm" w="sm" type="none"/>
                      <a:tailEnd len="sm" w="sm" type="none"/>
                    </a:lnR>
                    <a:solidFill>
                      <a:srgbClr val="CDC092">
                        <a:alpha val="63919"/>
                      </a:srgbClr>
                    </a:solidFill>
                  </a:tcPr>
                </a:tc>
              </a:tr>
              <a:tr h="629650">
                <a:tc>
                  <a:txBody>
                    <a:bodyPr/>
                    <a:lstStyle/>
                    <a:p>
                      <a:pPr indent="0" lvl="0" marL="0" rtl="0" algn="l">
                        <a:spcBef>
                          <a:spcPts val="0"/>
                        </a:spcBef>
                        <a:spcAft>
                          <a:spcPts val="0"/>
                        </a:spcAft>
                        <a:buNone/>
                      </a:pPr>
                      <a:r>
                        <a:rPr b="1" lang="en-US" sz="2800"/>
                        <a:t>M</a:t>
                      </a:r>
                      <a:endParaRPr b="1" sz="2800"/>
                    </a:p>
                  </a:txBody>
                  <a:tcPr marT="91425" marB="91425" marR="91425" marL="91425">
                    <a:lnL cap="flat" cmpd="sng" w="38100">
                      <a:solidFill>
                        <a:srgbClr val="000000"/>
                      </a:solidFill>
                      <a:prstDash val="solid"/>
                      <a:round/>
                      <a:headEnd len="sm" w="sm" type="none"/>
                      <a:tailEnd len="sm" w="sm" type="none"/>
                    </a:lnL>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l">
                        <a:spcBef>
                          <a:spcPts val="0"/>
                        </a:spcBef>
                        <a:spcAft>
                          <a:spcPts val="0"/>
                        </a:spcAft>
                        <a:buNone/>
                      </a:pPr>
                      <a:r>
                        <a:rPr b="1" lang="en-US" sz="2800"/>
                        <a:t>motor</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r">
                        <a:spcBef>
                          <a:spcPts val="0"/>
                        </a:spcBef>
                        <a:spcAft>
                          <a:spcPts val="0"/>
                        </a:spcAft>
                        <a:buNone/>
                      </a:pPr>
                      <a:r>
                        <a:rPr b="1" lang="en-US" sz="2800"/>
                        <a:t>11.7%</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r">
                        <a:spcBef>
                          <a:spcPts val="0"/>
                        </a:spcBef>
                        <a:spcAft>
                          <a:spcPts val="0"/>
                        </a:spcAft>
                        <a:buNone/>
                      </a:pPr>
                      <a:r>
                        <a:rPr b="1" lang="en-US" sz="2800"/>
                        <a:t>Y</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l">
                        <a:spcBef>
                          <a:spcPts val="0"/>
                        </a:spcBef>
                        <a:spcAft>
                          <a:spcPts val="0"/>
                        </a:spcAft>
                        <a:buNone/>
                      </a:pPr>
                      <a:r>
                        <a:rPr b="1" lang="en-US" sz="2800"/>
                        <a:t>play</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r">
                        <a:spcBef>
                          <a:spcPts val="0"/>
                        </a:spcBef>
                        <a:spcAft>
                          <a:spcPts val="0"/>
                        </a:spcAft>
                        <a:buNone/>
                      </a:pPr>
                      <a:r>
                        <a:rPr b="1" lang="en-US" sz="2800"/>
                        <a:t>2.3%</a:t>
                      </a:r>
                      <a:endParaRPr b="1" sz="2800"/>
                    </a:p>
                  </a:txBody>
                  <a:tcPr marT="91425" marB="91425" marR="91425" marL="91425">
                    <a:lnR cap="flat" cmpd="sng" w="38100">
                      <a:solidFill>
                        <a:srgbClr val="000000"/>
                      </a:solidFill>
                      <a:prstDash val="solid"/>
                      <a:round/>
                      <a:headEnd len="sm" w="sm" type="none"/>
                      <a:tailEnd len="sm" w="sm" type="none"/>
                    </a:lnR>
                    <a:lnB cap="flat" cmpd="sng" w="38100">
                      <a:solidFill>
                        <a:schemeClr val="dk1"/>
                      </a:solidFill>
                      <a:prstDash val="solid"/>
                      <a:round/>
                      <a:headEnd len="sm" w="sm" type="none"/>
                      <a:tailEnd len="sm" w="sm" type="none"/>
                    </a:lnB>
                    <a:solidFill>
                      <a:srgbClr val="CDC092">
                        <a:alpha val="63919"/>
                      </a:srgbClr>
                    </a:solidFill>
                  </a:tcPr>
                </a:tc>
              </a:tr>
            </a:tbl>
          </a:graphicData>
        </a:graphic>
      </p:graphicFrame>
      <p:graphicFrame>
        <p:nvGraphicFramePr>
          <p:cNvPr id="106" name="Google Shape;106;p1"/>
          <p:cNvGraphicFramePr/>
          <p:nvPr/>
        </p:nvGraphicFramePr>
        <p:xfrm>
          <a:off x="9710025" y="25968425"/>
          <a:ext cx="3000000" cy="3000000"/>
        </p:xfrm>
        <a:graphic>
          <a:graphicData uri="http://schemas.openxmlformats.org/drawingml/2006/table">
            <a:tbl>
              <a:tblPr>
                <a:noFill/>
                <a:tableStyleId>{CD8111EB-FC32-45EE-8F36-983D9528B7E9}</a:tableStyleId>
              </a:tblPr>
              <a:tblGrid>
                <a:gridCol w="2523975"/>
                <a:gridCol w="783375"/>
                <a:gridCol w="1245600"/>
              </a:tblGrid>
              <a:tr h="420975">
                <a:tc gridSpan="3">
                  <a:txBody>
                    <a:bodyPr/>
                    <a:lstStyle/>
                    <a:p>
                      <a:pPr indent="0" lvl="0" marL="0" rtl="0" algn="l">
                        <a:spcBef>
                          <a:spcPts val="0"/>
                        </a:spcBef>
                        <a:spcAft>
                          <a:spcPts val="0"/>
                        </a:spcAft>
                        <a:buNone/>
                      </a:pPr>
                      <a:r>
                        <a:rPr b="1" lang="en-US" sz="2800"/>
                        <a:t>Child </a:t>
                      </a:r>
                      <a:r>
                        <a:rPr b="1" lang="en-US" sz="2800"/>
                        <a:t>Characteristics</a:t>
                      </a:r>
                      <a:endParaRPr b="1" sz="2800"/>
                    </a:p>
                  </a:txBody>
                  <a:tcPr marT="0" marB="0" marR="0"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hMerge="1"/>
                <a:tc hMerge="1"/>
              </a:tr>
              <a:tr h="384300">
                <a:tc>
                  <a:txBody>
                    <a:bodyPr/>
                    <a:lstStyle/>
                    <a:p>
                      <a:pPr indent="0" lvl="0" marL="0" rtl="0" algn="l">
                        <a:spcBef>
                          <a:spcPts val="0"/>
                        </a:spcBef>
                        <a:spcAft>
                          <a:spcPts val="0"/>
                        </a:spcAft>
                        <a:buNone/>
                      </a:pPr>
                      <a:r>
                        <a:rPr b="1" lang="en-US" sz="2800"/>
                        <a:t> </a:t>
                      </a:r>
                      <a:endParaRPr b="1" sz="2800"/>
                    </a:p>
                  </a:txBody>
                  <a:tcPr marT="0" marB="0" marR="0" marL="91425">
                    <a:lnL cap="flat" cmpd="sng" w="38100">
                      <a:solidFill>
                        <a:srgbClr val="000000"/>
                      </a:solidFill>
                      <a:prstDash val="solid"/>
                      <a:round/>
                      <a:headEnd len="sm" w="sm" type="none"/>
                      <a:tailEnd len="sm" w="sm" type="none"/>
                    </a:lnL>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N</a:t>
                      </a:r>
                      <a:endParaRPr b="1" sz="2800"/>
                    </a:p>
                  </a:txBody>
                  <a:tcPr marT="0" marB="0" marR="0" marL="91425">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a:t>
                      </a:r>
                      <a:endParaRPr b="1" sz="2800"/>
                    </a:p>
                  </a:txBody>
                  <a:tcPr marT="0" marB="0" marR="0" marL="91425">
                    <a:lnR cap="flat" cmpd="sng" w="38100">
                      <a:solidFill>
                        <a:srgbClr val="000000"/>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r>
              <a:tr h="407025">
                <a:tc>
                  <a:txBody>
                    <a:bodyPr/>
                    <a:lstStyle/>
                    <a:p>
                      <a:pPr indent="0" lvl="0" marL="0" rtl="0" algn="l">
                        <a:spcBef>
                          <a:spcPts val="0"/>
                        </a:spcBef>
                        <a:spcAft>
                          <a:spcPts val="0"/>
                        </a:spcAft>
                        <a:buNone/>
                      </a:pPr>
                      <a:r>
                        <a:rPr b="1" lang="en-US" sz="2800"/>
                        <a:t>Sex</a:t>
                      </a:r>
                      <a:endParaRPr b="1" sz="2800"/>
                    </a:p>
                  </a:txBody>
                  <a:tcPr marT="0" marB="0" marR="0" marL="91425">
                    <a:lnL cap="flat" cmpd="sng" w="38100">
                      <a:solidFill>
                        <a:srgbClr val="000000"/>
                      </a:solidFill>
                      <a:prstDash val="solid"/>
                      <a:round/>
                      <a:headEnd len="sm" w="sm" type="none"/>
                      <a:tailEnd len="sm" w="sm" type="none"/>
                    </a:lnL>
                    <a:lnT cap="flat" cmpd="sng" w="2857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t/>
                      </a:r>
                      <a:endParaRPr b="1" sz="2800"/>
                    </a:p>
                  </a:txBody>
                  <a:tcPr marT="0" marB="0" marR="0" marL="91425">
                    <a:lnT cap="flat" cmpd="sng" w="2857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t/>
                      </a:r>
                      <a:endParaRPr b="1" sz="2800"/>
                    </a:p>
                  </a:txBody>
                  <a:tcPr marT="0" marB="0" marR="0" marL="91425">
                    <a:lnR cap="flat" cmpd="sng" w="38100">
                      <a:solidFill>
                        <a:srgbClr val="000000"/>
                      </a:solidFill>
                      <a:prstDash val="solid"/>
                      <a:round/>
                      <a:headEnd len="sm" w="sm" type="none"/>
                      <a:tailEnd len="sm" w="sm" type="none"/>
                    </a:lnR>
                    <a:lnT cap="flat" cmpd="sng" w="28575">
                      <a:solidFill>
                        <a:schemeClr val="dk1"/>
                      </a:solidFill>
                      <a:prstDash val="solid"/>
                      <a:round/>
                      <a:headEnd len="sm" w="sm" type="none"/>
                      <a:tailEnd len="sm" w="sm" type="none"/>
                    </a:lnT>
                    <a:solidFill>
                      <a:srgbClr val="CDC092">
                        <a:alpha val="63919"/>
                      </a:srgbClr>
                    </a:solidFill>
                  </a:tcPr>
                </a:tc>
              </a:tr>
              <a:tr h="459225">
                <a:tc>
                  <a:txBody>
                    <a:bodyPr/>
                    <a:lstStyle/>
                    <a:p>
                      <a:pPr indent="0" lvl="0" marL="228600" rtl="0" algn="l">
                        <a:spcBef>
                          <a:spcPts val="0"/>
                        </a:spcBef>
                        <a:spcAft>
                          <a:spcPts val="0"/>
                        </a:spcAft>
                        <a:buNone/>
                      </a:pPr>
                      <a:r>
                        <a:rPr b="1" lang="en-US" sz="2800"/>
                        <a:t>Female</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lnSpc>
                          <a:spcPct val="115000"/>
                        </a:lnSpc>
                        <a:spcBef>
                          <a:spcPts val="0"/>
                        </a:spcBef>
                        <a:spcAft>
                          <a:spcPts val="0"/>
                        </a:spcAft>
                        <a:buNone/>
                      </a:pPr>
                      <a:r>
                        <a:rPr b="1" lang="en-US" sz="2800"/>
                        <a:t>167</a:t>
                      </a:r>
                      <a:endParaRPr b="1" sz="2800"/>
                    </a:p>
                  </a:txBody>
                  <a:tcPr marT="0" marB="0" marR="0" marL="91425">
                    <a:solidFill>
                      <a:srgbClr val="CDC092">
                        <a:alpha val="63919"/>
                      </a:srgbClr>
                    </a:solidFill>
                  </a:tcPr>
                </a:tc>
                <a:tc>
                  <a:txBody>
                    <a:bodyPr/>
                    <a:lstStyle/>
                    <a:p>
                      <a:pPr indent="0" lvl="0" marL="0" rtl="0" algn="ctr">
                        <a:lnSpc>
                          <a:spcPct val="115000"/>
                        </a:lnSpc>
                        <a:spcBef>
                          <a:spcPts val="0"/>
                        </a:spcBef>
                        <a:spcAft>
                          <a:spcPts val="0"/>
                        </a:spcAft>
                        <a:buNone/>
                      </a:pPr>
                      <a:r>
                        <a:rPr b="1" lang="en-US" sz="2800"/>
                        <a:t>30.4</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59225">
                <a:tc>
                  <a:txBody>
                    <a:bodyPr/>
                    <a:lstStyle/>
                    <a:p>
                      <a:pPr indent="0" lvl="0" marL="228600" rtl="0" algn="l">
                        <a:spcBef>
                          <a:spcPts val="0"/>
                        </a:spcBef>
                        <a:spcAft>
                          <a:spcPts val="0"/>
                        </a:spcAft>
                        <a:buNone/>
                      </a:pPr>
                      <a:r>
                        <a:rPr b="1" lang="en-US" sz="2800"/>
                        <a:t>Male</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lnSpc>
                          <a:spcPct val="115000"/>
                        </a:lnSpc>
                        <a:spcBef>
                          <a:spcPts val="0"/>
                        </a:spcBef>
                        <a:spcAft>
                          <a:spcPts val="0"/>
                        </a:spcAft>
                        <a:buNone/>
                      </a:pPr>
                      <a:r>
                        <a:rPr b="1" lang="en-US" sz="2800"/>
                        <a:t>382</a:t>
                      </a:r>
                      <a:endParaRPr b="1" sz="2800"/>
                    </a:p>
                  </a:txBody>
                  <a:tcPr marT="0" marB="0" marR="0" marL="91425">
                    <a:solidFill>
                      <a:srgbClr val="CDC092">
                        <a:alpha val="63919"/>
                      </a:srgbClr>
                    </a:solidFill>
                  </a:tcPr>
                </a:tc>
                <a:tc>
                  <a:txBody>
                    <a:bodyPr/>
                    <a:lstStyle/>
                    <a:p>
                      <a:pPr indent="0" lvl="0" marL="0" rtl="0" algn="ctr">
                        <a:lnSpc>
                          <a:spcPct val="115000"/>
                        </a:lnSpc>
                        <a:spcBef>
                          <a:spcPts val="0"/>
                        </a:spcBef>
                        <a:spcAft>
                          <a:spcPts val="0"/>
                        </a:spcAft>
                        <a:buNone/>
                      </a:pPr>
                      <a:r>
                        <a:rPr b="1" lang="en-US" sz="2800"/>
                        <a:t>69.6</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07025">
                <a:tc>
                  <a:txBody>
                    <a:bodyPr/>
                    <a:lstStyle/>
                    <a:p>
                      <a:pPr indent="0" lvl="0" marL="0" rtl="0" algn="l">
                        <a:spcBef>
                          <a:spcPts val="0"/>
                        </a:spcBef>
                        <a:spcAft>
                          <a:spcPts val="0"/>
                        </a:spcAft>
                        <a:buNone/>
                      </a:pPr>
                      <a:r>
                        <a:rPr b="1" lang="en-US" sz="2800"/>
                        <a:t>Race</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spcBef>
                          <a:spcPts val="0"/>
                        </a:spcBef>
                        <a:spcAft>
                          <a:spcPts val="0"/>
                        </a:spcAft>
                        <a:buNone/>
                      </a:pPr>
                      <a:r>
                        <a:t/>
                      </a:r>
                      <a:endParaRPr b="1" sz="2800"/>
                    </a:p>
                  </a:txBody>
                  <a:tcPr marT="0" marB="0" marR="0" marL="91425">
                    <a:solidFill>
                      <a:srgbClr val="CDC092">
                        <a:alpha val="63919"/>
                      </a:srgbClr>
                    </a:solidFill>
                  </a:tcPr>
                </a:tc>
                <a:tc>
                  <a:txBody>
                    <a:bodyPr/>
                    <a:lstStyle/>
                    <a:p>
                      <a:pPr indent="0" lvl="0" marL="0" rtl="0" algn="ctr">
                        <a:spcBef>
                          <a:spcPts val="0"/>
                        </a:spcBef>
                        <a:spcAft>
                          <a:spcPts val="0"/>
                        </a:spcAft>
                        <a:buNone/>
                      </a:pPr>
                      <a:r>
                        <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59225">
                <a:tc>
                  <a:txBody>
                    <a:bodyPr/>
                    <a:lstStyle/>
                    <a:p>
                      <a:pPr indent="171450" lvl="0" marL="0" rtl="0" algn="l">
                        <a:spcBef>
                          <a:spcPts val="0"/>
                        </a:spcBef>
                        <a:spcAft>
                          <a:spcPts val="0"/>
                        </a:spcAft>
                        <a:buNone/>
                      </a:pPr>
                      <a:r>
                        <a:rPr b="1" lang="en-US" sz="2800"/>
                        <a:t>Non-white</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lnSpc>
                          <a:spcPct val="115000"/>
                        </a:lnSpc>
                        <a:spcBef>
                          <a:spcPts val="0"/>
                        </a:spcBef>
                        <a:spcAft>
                          <a:spcPts val="0"/>
                        </a:spcAft>
                        <a:buNone/>
                      </a:pPr>
                      <a:r>
                        <a:rPr b="1" lang="en-US" sz="2800"/>
                        <a:t>169</a:t>
                      </a:r>
                      <a:endParaRPr b="1" sz="2800"/>
                    </a:p>
                  </a:txBody>
                  <a:tcPr marT="0" marB="0" marR="0" marL="91425">
                    <a:solidFill>
                      <a:srgbClr val="CDC092">
                        <a:alpha val="63919"/>
                      </a:srgbClr>
                    </a:solidFill>
                  </a:tcPr>
                </a:tc>
                <a:tc>
                  <a:txBody>
                    <a:bodyPr/>
                    <a:lstStyle/>
                    <a:p>
                      <a:pPr indent="0" lvl="0" marL="0" rtl="0" algn="ctr">
                        <a:lnSpc>
                          <a:spcPct val="115000"/>
                        </a:lnSpc>
                        <a:spcBef>
                          <a:spcPts val="0"/>
                        </a:spcBef>
                        <a:spcAft>
                          <a:spcPts val="0"/>
                        </a:spcAft>
                        <a:buNone/>
                      </a:pPr>
                      <a:r>
                        <a:rPr b="1" lang="en-US" sz="2800"/>
                        <a:t>30.8</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59225">
                <a:tc>
                  <a:txBody>
                    <a:bodyPr/>
                    <a:lstStyle/>
                    <a:p>
                      <a:pPr indent="0" lvl="0" marL="171450" rtl="0" algn="l">
                        <a:spcBef>
                          <a:spcPts val="0"/>
                        </a:spcBef>
                        <a:spcAft>
                          <a:spcPts val="0"/>
                        </a:spcAft>
                        <a:buNone/>
                      </a:pPr>
                      <a:r>
                        <a:rPr b="1" lang="en-US" sz="2800"/>
                        <a:t>W</a:t>
                      </a:r>
                      <a:r>
                        <a:rPr b="1" lang="en-US" sz="2800"/>
                        <a:t>hite</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lnSpc>
                          <a:spcPct val="115000"/>
                        </a:lnSpc>
                        <a:spcBef>
                          <a:spcPts val="0"/>
                        </a:spcBef>
                        <a:spcAft>
                          <a:spcPts val="0"/>
                        </a:spcAft>
                        <a:buNone/>
                      </a:pPr>
                      <a:r>
                        <a:rPr b="1" lang="en-US" sz="2800"/>
                        <a:t>367</a:t>
                      </a:r>
                      <a:endParaRPr b="1" sz="2800"/>
                    </a:p>
                  </a:txBody>
                  <a:tcPr marT="0" marB="0" marR="0" marL="91425">
                    <a:solidFill>
                      <a:srgbClr val="CDC092">
                        <a:alpha val="63919"/>
                      </a:srgbClr>
                    </a:solidFill>
                  </a:tcPr>
                </a:tc>
                <a:tc>
                  <a:txBody>
                    <a:bodyPr/>
                    <a:lstStyle/>
                    <a:p>
                      <a:pPr indent="0" lvl="0" marL="0" rtl="0" algn="ctr">
                        <a:lnSpc>
                          <a:spcPct val="115000"/>
                        </a:lnSpc>
                        <a:spcBef>
                          <a:spcPts val="0"/>
                        </a:spcBef>
                        <a:spcAft>
                          <a:spcPts val="0"/>
                        </a:spcAft>
                        <a:buNone/>
                      </a:pPr>
                      <a:r>
                        <a:rPr b="1" lang="en-US" sz="2800"/>
                        <a:t>66.8</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59225">
                <a:tc>
                  <a:txBody>
                    <a:bodyPr/>
                    <a:lstStyle/>
                    <a:p>
                      <a:pPr indent="-57150" lvl="0" marL="57150" marR="0" rtl="0" algn="l">
                        <a:spcBef>
                          <a:spcPts val="0"/>
                        </a:spcBef>
                        <a:spcAft>
                          <a:spcPts val="0"/>
                        </a:spcAft>
                        <a:buNone/>
                      </a:pPr>
                      <a:r>
                        <a:rPr b="1" lang="en-US" sz="2800"/>
                        <a:t>Hispanic</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lnSpc>
                          <a:spcPct val="115000"/>
                        </a:lnSpc>
                        <a:spcBef>
                          <a:spcPts val="0"/>
                        </a:spcBef>
                        <a:spcAft>
                          <a:spcPts val="0"/>
                        </a:spcAft>
                        <a:buNone/>
                      </a:pPr>
                      <a:r>
                        <a:rPr b="1" lang="en-US" sz="2800"/>
                        <a:t>49</a:t>
                      </a:r>
                      <a:endParaRPr b="1" sz="2800"/>
                    </a:p>
                  </a:txBody>
                  <a:tcPr marT="0" marB="0" marR="0" marL="91425">
                    <a:solidFill>
                      <a:srgbClr val="CDC092">
                        <a:alpha val="63919"/>
                      </a:srgbClr>
                    </a:solidFill>
                  </a:tcPr>
                </a:tc>
                <a:tc>
                  <a:txBody>
                    <a:bodyPr/>
                    <a:lstStyle/>
                    <a:p>
                      <a:pPr indent="0" lvl="0" marL="0" rtl="0" algn="ctr">
                        <a:lnSpc>
                          <a:spcPct val="115000"/>
                        </a:lnSpc>
                        <a:spcBef>
                          <a:spcPts val="0"/>
                        </a:spcBef>
                        <a:spcAft>
                          <a:spcPts val="0"/>
                        </a:spcAft>
                        <a:buNone/>
                      </a:pPr>
                      <a:r>
                        <a:rPr b="1" lang="en-US" sz="2800"/>
                        <a:t>8.9</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07025">
                <a:tc>
                  <a:txBody>
                    <a:bodyPr/>
                    <a:lstStyle/>
                    <a:p>
                      <a:pPr indent="0" lvl="0" marL="0" rtl="0" algn="l">
                        <a:spcBef>
                          <a:spcPts val="0"/>
                        </a:spcBef>
                        <a:spcAft>
                          <a:spcPts val="0"/>
                        </a:spcAft>
                        <a:buNone/>
                      </a:pPr>
                      <a:r>
                        <a:rPr b="1" lang="en-US" sz="2800"/>
                        <a:t>Diagnosis</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spcBef>
                          <a:spcPts val="0"/>
                        </a:spcBef>
                        <a:spcAft>
                          <a:spcPts val="0"/>
                        </a:spcAft>
                        <a:buNone/>
                      </a:pPr>
                      <a:r>
                        <a:t/>
                      </a:r>
                      <a:endParaRPr b="1" sz="2800"/>
                    </a:p>
                  </a:txBody>
                  <a:tcPr marT="0" marB="0" marR="0" marL="91425">
                    <a:solidFill>
                      <a:srgbClr val="CDC092">
                        <a:alpha val="63919"/>
                      </a:srgbClr>
                    </a:solidFill>
                  </a:tcPr>
                </a:tc>
                <a:tc>
                  <a:txBody>
                    <a:bodyPr/>
                    <a:lstStyle/>
                    <a:p>
                      <a:pPr indent="0" lvl="0" marL="0" rtl="0" algn="ctr">
                        <a:spcBef>
                          <a:spcPts val="0"/>
                        </a:spcBef>
                        <a:spcAft>
                          <a:spcPts val="0"/>
                        </a:spcAft>
                        <a:buNone/>
                      </a:pPr>
                      <a:r>
                        <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59225">
                <a:tc>
                  <a:txBody>
                    <a:bodyPr/>
                    <a:lstStyle/>
                    <a:p>
                      <a:pPr indent="0" lvl="0" marL="171450" rtl="0" algn="l">
                        <a:spcBef>
                          <a:spcPts val="0"/>
                        </a:spcBef>
                        <a:spcAft>
                          <a:spcPts val="0"/>
                        </a:spcAft>
                        <a:buNone/>
                      </a:pPr>
                      <a:r>
                        <a:rPr b="1" lang="en-US" sz="2800"/>
                        <a:t>ASD</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lnSpc>
                          <a:spcPct val="115000"/>
                        </a:lnSpc>
                        <a:spcBef>
                          <a:spcPts val="0"/>
                        </a:spcBef>
                        <a:spcAft>
                          <a:spcPts val="0"/>
                        </a:spcAft>
                        <a:buNone/>
                      </a:pPr>
                      <a:r>
                        <a:rPr b="1" lang="en-US" sz="2800"/>
                        <a:t>200</a:t>
                      </a:r>
                      <a:endParaRPr b="1" sz="2800"/>
                    </a:p>
                  </a:txBody>
                  <a:tcPr marT="0" marB="0" marR="0" marL="91425">
                    <a:solidFill>
                      <a:srgbClr val="CDC092">
                        <a:alpha val="63919"/>
                      </a:srgbClr>
                    </a:solidFill>
                  </a:tcPr>
                </a:tc>
                <a:tc>
                  <a:txBody>
                    <a:bodyPr/>
                    <a:lstStyle/>
                    <a:p>
                      <a:pPr indent="0" lvl="0" marL="0" rtl="0" algn="ctr">
                        <a:lnSpc>
                          <a:spcPct val="115000"/>
                        </a:lnSpc>
                        <a:spcBef>
                          <a:spcPts val="0"/>
                        </a:spcBef>
                        <a:spcAft>
                          <a:spcPts val="0"/>
                        </a:spcAft>
                        <a:buNone/>
                      </a:pPr>
                      <a:r>
                        <a:rPr b="1" lang="en-US" sz="2800"/>
                        <a:t>36.4</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59225">
                <a:tc>
                  <a:txBody>
                    <a:bodyPr/>
                    <a:lstStyle/>
                    <a:p>
                      <a:pPr indent="0" lvl="0" marL="171450" rtl="0" algn="l">
                        <a:spcBef>
                          <a:spcPts val="0"/>
                        </a:spcBef>
                        <a:spcAft>
                          <a:spcPts val="0"/>
                        </a:spcAft>
                        <a:buNone/>
                      </a:pPr>
                      <a:r>
                        <a:rPr b="1" lang="en-US" sz="2800"/>
                        <a:t>DD</a:t>
                      </a:r>
                      <a:endParaRPr b="1" sz="2800"/>
                    </a:p>
                  </a:txBody>
                  <a:tcPr marT="0" marB="0" marR="0" marL="91425">
                    <a:lnL cap="flat" cmpd="sng" w="38100">
                      <a:solidFill>
                        <a:srgbClr val="000000"/>
                      </a:solidFill>
                      <a:prstDash val="solid"/>
                      <a:round/>
                      <a:headEnd len="sm" w="sm" type="none"/>
                      <a:tailEnd len="sm" w="sm" type="none"/>
                    </a:lnL>
                    <a:solidFill>
                      <a:srgbClr val="CDC092">
                        <a:alpha val="63919"/>
                      </a:srgbClr>
                    </a:solidFill>
                  </a:tcPr>
                </a:tc>
                <a:tc>
                  <a:txBody>
                    <a:bodyPr/>
                    <a:lstStyle/>
                    <a:p>
                      <a:pPr indent="0" lvl="0" marL="0" rtl="0" algn="ctr">
                        <a:lnSpc>
                          <a:spcPct val="115000"/>
                        </a:lnSpc>
                        <a:spcBef>
                          <a:spcPts val="0"/>
                        </a:spcBef>
                        <a:spcAft>
                          <a:spcPts val="0"/>
                        </a:spcAft>
                        <a:buNone/>
                      </a:pPr>
                      <a:r>
                        <a:rPr b="1" lang="en-US" sz="2800"/>
                        <a:t>118</a:t>
                      </a:r>
                      <a:endParaRPr b="1" sz="2800"/>
                    </a:p>
                  </a:txBody>
                  <a:tcPr marT="0" marB="0" marR="0" marL="91425">
                    <a:solidFill>
                      <a:srgbClr val="CDC092">
                        <a:alpha val="63919"/>
                      </a:srgbClr>
                    </a:solidFill>
                  </a:tcPr>
                </a:tc>
                <a:tc>
                  <a:txBody>
                    <a:bodyPr/>
                    <a:lstStyle/>
                    <a:p>
                      <a:pPr indent="0" lvl="0" marL="0" rtl="0" algn="ctr">
                        <a:lnSpc>
                          <a:spcPct val="115000"/>
                        </a:lnSpc>
                        <a:spcBef>
                          <a:spcPts val="0"/>
                        </a:spcBef>
                        <a:spcAft>
                          <a:spcPts val="0"/>
                        </a:spcAft>
                        <a:buNone/>
                      </a:pPr>
                      <a:r>
                        <a:rPr b="1" lang="en-US" sz="2800"/>
                        <a:t>21.5</a:t>
                      </a:r>
                      <a:endParaRPr b="1" sz="2800"/>
                    </a:p>
                  </a:txBody>
                  <a:tcPr marT="0" marB="0" marR="0" marL="91425">
                    <a:lnR cap="flat" cmpd="sng" w="38100">
                      <a:solidFill>
                        <a:srgbClr val="000000"/>
                      </a:solidFill>
                      <a:prstDash val="solid"/>
                      <a:round/>
                      <a:headEnd len="sm" w="sm" type="none"/>
                      <a:tailEnd len="sm" w="sm" type="none"/>
                    </a:lnR>
                    <a:solidFill>
                      <a:srgbClr val="CDC092">
                        <a:alpha val="63919"/>
                      </a:srgbClr>
                    </a:solidFill>
                  </a:tcPr>
                </a:tc>
              </a:tr>
              <a:tr h="459225">
                <a:tc>
                  <a:txBody>
                    <a:bodyPr/>
                    <a:lstStyle/>
                    <a:p>
                      <a:pPr indent="0" lvl="0" marL="171450" rtl="0" algn="l">
                        <a:spcBef>
                          <a:spcPts val="0"/>
                        </a:spcBef>
                        <a:spcAft>
                          <a:spcPts val="0"/>
                        </a:spcAft>
                        <a:buNone/>
                      </a:pPr>
                      <a:r>
                        <a:rPr b="1" lang="en-US" sz="2800"/>
                        <a:t>TD</a:t>
                      </a:r>
                      <a:endParaRPr b="1" sz="2800"/>
                    </a:p>
                  </a:txBody>
                  <a:tcPr marT="0" marB="0" marR="0" marL="91425">
                    <a:lnL cap="flat" cmpd="sng" w="38100">
                      <a:solidFill>
                        <a:srgbClr val="000000"/>
                      </a:solidFill>
                      <a:prstDash val="solid"/>
                      <a:round/>
                      <a:headEnd len="sm" w="sm" type="none"/>
                      <a:tailEnd len="sm" w="sm" type="none"/>
                    </a:lnL>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lnSpc>
                          <a:spcPct val="115000"/>
                        </a:lnSpc>
                        <a:spcBef>
                          <a:spcPts val="0"/>
                        </a:spcBef>
                        <a:spcAft>
                          <a:spcPts val="0"/>
                        </a:spcAft>
                        <a:buNone/>
                      </a:pPr>
                      <a:r>
                        <a:rPr b="1" lang="en-US" sz="2800"/>
                        <a:t>231</a:t>
                      </a:r>
                      <a:endParaRPr b="1" sz="2800"/>
                    </a:p>
                  </a:txBody>
                  <a:tcPr marT="0" marB="0" marR="0"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lnSpc>
                          <a:spcPct val="115000"/>
                        </a:lnSpc>
                        <a:spcBef>
                          <a:spcPts val="0"/>
                        </a:spcBef>
                        <a:spcAft>
                          <a:spcPts val="0"/>
                        </a:spcAft>
                        <a:buNone/>
                      </a:pPr>
                      <a:r>
                        <a:rPr b="1" lang="en-US" sz="2800"/>
                        <a:t>42.1</a:t>
                      </a:r>
                      <a:endParaRPr b="1" sz="2800"/>
                    </a:p>
                  </a:txBody>
                  <a:tcPr marT="0" marB="0" marR="0" marL="91425">
                    <a:lnR cap="flat" cmpd="sng" w="38100">
                      <a:solidFill>
                        <a:srgbClr val="000000"/>
                      </a:solidFill>
                      <a:prstDash val="solid"/>
                      <a:round/>
                      <a:headEnd len="sm" w="sm" type="none"/>
                      <a:tailEnd len="sm" w="sm" type="none"/>
                    </a:lnR>
                    <a:lnB cap="flat" cmpd="sng" w="38100">
                      <a:solidFill>
                        <a:schemeClr val="dk1"/>
                      </a:solidFill>
                      <a:prstDash val="solid"/>
                      <a:round/>
                      <a:headEnd len="sm" w="sm" type="none"/>
                      <a:tailEnd len="sm" w="sm" type="none"/>
                    </a:lnB>
                    <a:solidFill>
                      <a:srgbClr val="CDC092">
                        <a:alpha val="63919"/>
                      </a:srgbClr>
                    </a:solidFill>
                  </a:tcPr>
                </a:tc>
              </a:tr>
            </a:tbl>
          </a:graphicData>
        </a:graphic>
      </p:graphicFrame>
      <p:graphicFrame>
        <p:nvGraphicFramePr>
          <p:cNvPr id="107" name="Google Shape;107;p1"/>
          <p:cNvGraphicFramePr/>
          <p:nvPr/>
        </p:nvGraphicFramePr>
        <p:xfrm>
          <a:off x="15626063" y="25549750"/>
          <a:ext cx="3000000" cy="3000000"/>
        </p:xfrm>
        <a:graphic>
          <a:graphicData uri="http://schemas.openxmlformats.org/drawingml/2006/table">
            <a:tbl>
              <a:tblPr>
                <a:noFill/>
                <a:tableStyleId>{CD8111EB-FC32-45EE-8F36-983D9528B7E9}</a:tableStyleId>
              </a:tblPr>
              <a:tblGrid>
                <a:gridCol w="3592950"/>
                <a:gridCol w="1445900"/>
                <a:gridCol w="1466725"/>
                <a:gridCol w="1445900"/>
                <a:gridCol w="1380575"/>
                <a:gridCol w="1511275"/>
                <a:gridCol w="2045750"/>
              </a:tblGrid>
              <a:tr h="737500">
                <a:tc gridSpan="7">
                  <a:txBody>
                    <a:bodyPr/>
                    <a:lstStyle/>
                    <a:p>
                      <a:pPr indent="0" lvl="0" marL="0" rtl="0" algn="l">
                        <a:spcBef>
                          <a:spcPts val="0"/>
                        </a:spcBef>
                        <a:spcAft>
                          <a:spcPts val="0"/>
                        </a:spcAft>
                        <a:buNone/>
                      </a:pPr>
                      <a:r>
                        <a:rPr b="1" lang="en-US" sz="2800">
                          <a:solidFill>
                            <a:schemeClr val="dk1"/>
                          </a:solidFill>
                        </a:rPr>
                        <a:t>Screening Characteristics by Outcome Group</a:t>
                      </a:r>
                      <a:endParaRPr b="1" sz="2800">
                        <a:solidFill>
                          <a:schemeClr val="dk1"/>
                        </a:solidFill>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hMerge="1"/>
                <a:tc hMerge="1"/>
                <a:tc hMerge="1"/>
                <a:tc hMerge="1"/>
                <a:tc hMerge="1"/>
                <a:tc hMerge="1"/>
              </a:tr>
              <a:tr h="611475">
                <a:tc>
                  <a:txBody>
                    <a:bodyPr/>
                    <a:lstStyle/>
                    <a:p>
                      <a:pPr indent="0" lvl="0" marL="0" rtl="0" algn="l">
                        <a:spcBef>
                          <a:spcPts val="0"/>
                        </a:spcBef>
                        <a:spcAft>
                          <a:spcPts val="0"/>
                        </a:spcAft>
                        <a:buNone/>
                      </a:pPr>
                      <a:r>
                        <a:rPr b="1" lang="en-US" sz="2800"/>
                        <a:t> </a:t>
                      </a:r>
                      <a:endParaRPr b="1" sz="2800"/>
                    </a:p>
                  </a:txBody>
                  <a:tcPr marT="91425" marB="91425" marR="91425" marL="91425">
                    <a:lnL cap="flat" cmpd="sng" w="38100">
                      <a:solidFill>
                        <a:srgbClr val="000000"/>
                      </a:solidFill>
                      <a:prstDash val="solid"/>
                      <a:round/>
                      <a:headEnd len="sm" w="sm" type="none"/>
                      <a:tailEnd len="sm" w="sm" type="none"/>
                    </a:lnL>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gridSpan="2">
                  <a:txBody>
                    <a:bodyPr/>
                    <a:lstStyle/>
                    <a:p>
                      <a:pPr indent="0" lvl="0" marL="0" rtl="0" algn="ctr">
                        <a:spcBef>
                          <a:spcPts val="0"/>
                        </a:spcBef>
                        <a:spcAft>
                          <a:spcPts val="0"/>
                        </a:spcAft>
                        <a:buNone/>
                      </a:pPr>
                      <a:r>
                        <a:rPr b="1" lang="en-US" sz="2800"/>
                        <a:t>ASD</a:t>
                      </a:r>
                      <a:endParaRPr b="1" sz="2800"/>
                    </a:p>
                  </a:txBody>
                  <a:tcPr marT="91425" marB="91425" marR="91425" marL="91425">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hMerge="1"/>
                <a:tc gridSpan="2">
                  <a:txBody>
                    <a:bodyPr/>
                    <a:lstStyle/>
                    <a:p>
                      <a:pPr indent="0" lvl="0" marL="0" rtl="0" algn="ctr">
                        <a:spcBef>
                          <a:spcPts val="0"/>
                        </a:spcBef>
                        <a:spcAft>
                          <a:spcPts val="0"/>
                        </a:spcAft>
                        <a:buNone/>
                      </a:pPr>
                      <a:r>
                        <a:rPr b="1" lang="en-US" sz="2800"/>
                        <a:t>DD</a:t>
                      </a:r>
                      <a:endParaRPr b="1" sz="2800"/>
                    </a:p>
                  </a:txBody>
                  <a:tcPr marT="91425" marB="91425" marR="91425" marL="91425">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hMerge="1"/>
                <a:tc gridSpan="2">
                  <a:txBody>
                    <a:bodyPr/>
                    <a:lstStyle/>
                    <a:p>
                      <a:pPr indent="0" lvl="0" marL="0" rtl="0" algn="ctr">
                        <a:spcBef>
                          <a:spcPts val="0"/>
                        </a:spcBef>
                        <a:spcAft>
                          <a:spcPts val="0"/>
                        </a:spcAft>
                        <a:buNone/>
                      </a:pPr>
                      <a:r>
                        <a:rPr b="1" lang="en-US" sz="2800"/>
                        <a:t>TD</a:t>
                      </a:r>
                      <a:endParaRPr b="1" sz="2800"/>
                    </a:p>
                  </a:txBody>
                  <a:tcPr marT="91425" marB="91425" marR="91425" marL="91425">
                    <a:lnR cap="flat" cmpd="sng" w="38100">
                      <a:solidFill>
                        <a:srgbClr val="000000"/>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DC092">
                        <a:alpha val="63919"/>
                      </a:srgbClr>
                    </a:solidFill>
                  </a:tcPr>
                </a:tc>
                <a:tc hMerge="1"/>
              </a:tr>
              <a:tr h="611475">
                <a:tc>
                  <a:txBody>
                    <a:bodyPr/>
                    <a:lstStyle/>
                    <a:p>
                      <a:pPr indent="0" lvl="0" marL="0" rtl="0" algn="l">
                        <a:spcBef>
                          <a:spcPts val="0"/>
                        </a:spcBef>
                        <a:spcAft>
                          <a:spcPts val="0"/>
                        </a:spcAft>
                        <a:buNone/>
                      </a:pPr>
                      <a:r>
                        <a:t/>
                      </a:r>
                      <a:endParaRPr b="1" sz="2800"/>
                    </a:p>
                  </a:txBody>
                  <a:tcPr marT="91425" marB="91425" marR="91425" marL="91425">
                    <a:lnL cap="flat" cmpd="sng" w="38100">
                      <a:solidFill>
                        <a:srgbClr val="000000"/>
                      </a:solidFill>
                      <a:prstDash val="solid"/>
                      <a:round/>
                      <a:headEnd len="sm" w="sm" type="none"/>
                      <a:tailEnd len="sm" w="sm" type="none"/>
                    </a:lnL>
                    <a:lnT cap="flat" cmpd="sng" w="28575">
                      <a:solidFill>
                        <a:schemeClr val="dk1"/>
                      </a:solidFill>
                      <a:prstDash val="solid"/>
                      <a:round/>
                      <a:headEnd len="sm" w="sm" type="none"/>
                      <a:tailEnd len="sm" w="sm" type="none"/>
                    </a:lnT>
                    <a:lnB cap="flat" cmpd="sng" w="28575">
                      <a:solidFill>
                        <a:schemeClr val="dk1">
                          <a:alpha val="0"/>
                        </a:schemeClr>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M</a:t>
                      </a:r>
                      <a:endParaRPr b="1" sz="2800"/>
                    </a:p>
                  </a:txBody>
                  <a:tcPr marT="91425" marB="91425" marR="91425" marL="91425">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SD</a:t>
                      </a:r>
                      <a:endParaRPr b="1" sz="2800"/>
                    </a:p>
                  </a:txBody>
                  <a:tcPr marT="91425" marB="91425" marR="91425" marL="91425">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M</a:t>
                      </a:r>
                      <a:endParaRPr b="1" sz="2800"/>
                    </a:p>
                  </a:txBody>
                  <a:tcPr marT="91425" marB="91425" marR="91425" marL="91425">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SD</a:t>
                      </a:r>
                      <a:endParaRPr b="1" sz="2800"/>
                    </a:p>
                  </a:txBody>
                  <a:tcPr marT="91425" marB="91425" marR="91425" marL="91425">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M</a:t>
                      </a:r>
                      <a:endParaRPr b="1" sz="2800"/>
                    </a:p>
                  </a:txBody>
                  <a:tcPr marT="91425" marB="91425" marR="91425" marL="91425">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SD</a:t>
                      </a:r>
                      <a:endParaRPr b="1" sz="2800"/>
                    </a:p>
                  </a:txBody>
                  <a:tcPr marT="91425" marB="91425" marR="91425" marL="91425">
                    <a:lnR cap="flat" cmpd="sng" w="38100">
                      <a:solidFill>
                        <a:srgbClr val="000000"/>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r>
              <a:tr h="611475">
                <a:tc>
                  <a:txBody>
                    <a:bodyPr/>
                    <a:lstStyle/>
                    <a:p>
                      <a:pPr indent="0" lvl="0" marL="0" rtl="0" algn="l">
                        <a:spcBef>
                          <a:spcPts val="0"/>
                        </a:spcBef>
                        <a:spcAft>
                          <a:spcPts val="0"/>
                        </a:spcAft>
                        <a:buNone/>
                      </a:pPr>
                      <a:r>
                        <a:rPr b="1" lang="en-US" sz="2800"/>
                        <a:t>ESAC Age</a:t>
                      </a:r>
                      <a:endParaRPr b="1" sz="2800"/>
                    </a:p>
                  </a:txBody>
                  <a:tcPr marT="91425" marB="91425" marR="91425" marL="91425">
                    <a:lnL cap="flat" cmpd="sng" w="38100">
                      <a:solidFill>
                        <a:srgbClr val="000000"/>
                      </a:solidFill>
                      <a:prstDash val="solid"/>
                      <a:round/>
                      <a:headEnd len="sm" w="sm" type="none"/>
                      <a:tailEnd len="sm" w="sm" type="none"/>
                    </a:lnL>
                    <a:lnT cap="flat" cmpd="sng" w="28575">
                      <a:solidFill>
                        <a:schemeClr val="dk1">
                          <a:alpha val="0"/>
                        </a:scheme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18.68</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3.21</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17.49</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2.99</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17.19</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3.40</a:t>
                      </a:r>
                      <a:endParaRPr b="1" sz="2800"/>
                    </a:p>
                  </a:txBody>
                  <a:tcPr marT="91425" marB="91425" marR="91425" marL="91425">
                    <a:lnR cap="flat" cmpd="sng" w="38100">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r>
              <a:tr h="611475">
                <a:tc>
                  <a:txBody>
                    <a:bodyPr/>
                    <a:lstStyle/>
                    <a:p>
                      <a:pPr indent="0" lvl="0" marL="0" rtl="0" algn="l">
                        <a:spcBef>
                          <a:spcPts val="0"/>
                        </a:spcBef>
                        <a:spcAft>
                          <a:spcPts val="0"/>
                        </a:spcAft>
                        <a:buNone/>
                      </a:pPr>
                      <a:r>
                        <a:rPr b="1" lang="en-US" sz="2800"/>
                        <a:t> </a:t>
                      </a:r>
                      <a:endParaRPr b="1" sz="2800"/>
                    </a:p>
                  </a:txBody>
                  <a:tcPr marT="91425" marB="91425" marR="91425" marL="91425">
                    <a:lnL cap="flat" cmpd="sng" w="38100">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i="1" lang="en-US" sz="2800"/>
                        <a:t>n</a:t>
                      </a:r>
                      <a:endParaRPr b="1" i="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a:t>
                      </a:r>
                      <a:endParaRPr b="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i="1" lang="en-US" sz="2800"/>
                        <a:t>n</a:t>
                      </a:r>
                      <a:endParaRPr b="1" i="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a:t>
                      </a:r>
                      <a:endParaRPr b="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i="1" lang="en-US" sz="2800"/>
                        <a:t>n</a:t>
                      </a:r>
                      <a:endParaRPr b="1" i="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a:t>
                      </a:r>
                      <a:endParaRPr b="1" sz="2800"/>
                    </a:p>
                  </a:txBody>
                  <a:tcPr marT="91425" marB="91425" marR="91425" marL="91425">
                    <a:lnR cap="flat" cmpd="sng" w="381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r>
              <a:tr h="780150">
                <a:tc>
                  <a:txBody>
                    <a:bodyPr/>
                    <a:lstStyle/>
                    <a:p>
                      <a:pPr indent="0" lvl="0" marL="0" rtl="0" algn="l">
                        <a:spcBef>
                          <a:spcPts val="0"/>
                        </a:spcBef>
                        <a:spcAft>
                          <a:spcPts val="0"/>
                        </a:spcAft>
                        <a:buNone/>
                      </a:pPr>
                      <a:r>
                        <a:rPr b="1" lang="en-US" sz="2800"/>
                        <a:t>Positive ESAC</a:t>
                      </a:r>
                      <a:endParaRPr b="1" sz="2800"/>
                    </a:p>
                  </a:txBody>
                  <a:tcPr marT="91425" marB="91425" marR="91425" marL="91425">
                    <a:lnL cap="flat" cmpd="sng" w="38100">
                      <a:solidFill>
                        <a:srgbClr val="000000"/>
                      </a:solidFill>
                      <a:prstDash val="solid"/>
                      <a:round/>
                      <a:headEnd len="sm" w="sm" type="none"/>
                      <a:tailEnd len="sm" w="sm" type="none"/>
                    </a:lnL>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154</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77.0</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91</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77.1</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86</a:t>
                      </a:r>
                      <a:endParaRPr b="1" sz="2800"/>
                    </a:p>
                  </a:txBody>
                  <a:tcPr marT="91425" marB="91425" marR="91425" marL="91425">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37.2</a:t>
                      </a:r>
                      <a:endParaRPr b="1" sz="2800"/>
                    </a:p>
                  </a:txBody>
                  <a:tcPr marT="91425" marB="91425" marR="91425" marL="91425">
                    <a:lnR cap="flat" cmpd="sng" w="38100">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CDC092">
                        <a:alpha val="63919"/>
                      </a:srgbClr>
                    </a:solidFill>
                  </a:tcPr>
                </a:tc>
              </a:tr>
              <a:tr h="611475">
                <a:tc>
                  <a:txBody>
                    <a:bodyPr/>
                    <a:lstStyle/>
                    <a:p>
                      <a:pPr indent="0" lvl="0" marL="0" rtl="0" algn="l">
                        <a:spcBef>
                          <a:spcPts val="0"/>
                        </a:spcBef>
                        <a:spcAft>
                          <a:spcPts val="0"/>
                        </a:spcAft>
                        <a:buNone/>
                      </a:pPr>
                      <a:r>
                        <a:rPr b="1" lang="en-US" sz="2800"/>
                        <a:t> </a:t>
                      </a:r>
                      <a:endParaRPr b="1" sz="2800"/>
                    </a:p>
                  </a:txBody>
                  <a:tcPr marT="91425" marB="91425" marR="91425" marL="91425">
                    <a:lnL cap="flat" cmpd="sng" w="38100">
                      <a:solidFill>
                        <a:srgbClr val="000000"/>
                      </a:solidFill>
                      <a:prstDash val="solid"/>
                      <a:round/>
                      <a:headEnd len="sm" w="sm" type="none"/>
                      <a:tailEnd len="sm" w="sm" type="none"/>
                    </a:lnL>
                    <a:lnT cap="flat" cmpd="sng" w="952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i="1" lang="en-US" sz="2800"/>
                        <a:t>n</a:t>
                      </a:r>
                      <a:endParaRPr b="1" i="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a:t>
                      </a:r>
                      <a:endParaRPr b="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i="1" lang="en-US" sz="2800"/>
                        <a:t>n</a:t>
                      </a:r>
                      <a:endParaRPr b="1" i="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a:t>
                      </a:r>
                      <a:endParaRPr b="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i="1" lang="en-US" sz="2800"/>
                        <a:t>n</a:t>
                      </a:r>
                      <a:endParaRPr b="1" i="1" sz="2800"/>
                    </a:p>
                  </a:txBody>
                  <a:tcPr marT="91425" marB="91425" marR="91425" marL="91425">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a:t>
                      </a:r>
                      <a:endParaRPr b="1" sz="2800"/>
                    </a:p>
                  </a:txBody>
                  <a:tcPr marT="91425" marB="91425" marR="91425" marL="91425">
                    <a:lnR cap="flat" cmpd="sng" w="381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r>
              <a:tr h="611475">
                <a:tc gridSpan="3">
                  <a:txBody>
                    <a:bodyPr/>
                    <a:lstStyle/>
                    <a:p>
                      <a:pPr indent="0" lvl="0" marL="0" rtl="0" algn="l">
                        <a:spcBef>
                          <a:spcPts val="0"/>
                        </a:spcBef>
                        <a:spcAft>
                          <a:spcPts val="0"/>
                        </a:spcAft>
                        <a:buNone/>
                      </a:pPr>
                      <a:r>
                        <a:rPr b="1" lang="en-US" sz="2800"/>
                        <a:t>Parent Concerned</a:t>
                      </a:r>
                      <a:endParaRPr b="1" sz="2800"/>
                    </a:p>
                  </a:txBody>
                  <a:tcPr marT="91425" marB="91425" marR="91425" marL="91425">
                    <a:lnL cap="flat" cmpd="sng" w="38100">
                      <a:solidFill>
                        <a:srgbClr val="000000"/>
                      </a:solidFill>
                      <a:prstDash val="solid"/>
                      <a:round/>
                      <a:headEnd len="sm" w="sm" type="none"/>
                      <a:tailEnd len="sm" w="sm" type="none"/>
                    </a:lnL>
                    <a:lnB cap="flat" cmpd="sng" w="9525">
                      <a:solidFill>
                        <a:schemeClr val="dk1"/>
                      </a:solidFill>
                      <a:prstDash val="solid"/>
                      <a:round/>
                      <a:headEnd len="sm" w="sm" type="none"/>
                      <a:tailEnd len="sm" w="sm" type="none"/>
                    </a:lnB>
                    <a:solidFill>
                      <a:srgbClr val="CDC092">
                        <a:alpha val="63919"/>
                      </a:srgbClr>
                    </a:solidFill>
                  </a:tcPr>
                </a:tc>
                <a:tc hMerge="1"/>
                <a:tc hMerge="1"/>
                <a:tc>
                  <a:txBody>
                    <a:bodyPr/>
                    <a:lstStyle/>
                    <a:p>
                      <a:pPr indent="0" lvl="0" marL="0" rtl="0" algn="l">
                        <a:spcBef>
                          <a:spcPts val="0"/>
                        </a:spcBef>
                        <a:spcAft>
                          <a:spcPts val="0"/>
                        </a:spcAft>
                        <a:buNone/>
                      </a:pPr>
                      <a:r>
                        <a:t/>
                      </a:r>
                      <a:endParaRPr sz="2800"/>
                    </a:p>
                  </a:txBody>
                  <a:tcPr marT="91425" marB="91425" marR="91425" marL="9142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l">
                        <a:spcBef>
                          <a:spcPts val="0"/>
                        </a:spcBef>
                        <a:spcAft>
                          <a:spcPts val="0"/>
                        </a:spcAft>
                        <a:buNone/>
                      </a:pPr>
                      <a:r>
                        <a:t/>
                      </a:r>
                      <a:endParaRPr sz="2800"/>
                    </a:p>
                  </a:txBody>
                  <a:tcPr marT="91425" marB="91425" marR="91425" marL="9142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l">
                        <a:spcBef>
                          <a:spcPts val="0"/>
                        </a:spcBef>
                        <a:spcAft>
                          <a:spcPts val="0"/>
                        </a:spcAft>
                        <a:buNone/>
                      </a:pPr>
                      <a:r>
                        <a:t/>
                      </a:r>
                      <a:endParaRPr sz="2800"/>
                    </a:p>
                  </a:txBody>
                  <a:tcPr marT="91425" marB="91425" marR="91425" marL="9142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c>
                  <a:txBody>
                    <a:bodyPr/>
                    <a:lstStyle/>
                    <a:p>
                      <a:pPr indent="0" lvl="0" marL="0" rtl="0" algn="l">
                        <a:spcBef>
                          <a:spcPts val="0"/>
                        </a:spcBef>
                        <a:spcAft>
                          <a:spcPts val="0"/>
                        </a:spcAft>
                        <a:buNone/>
                      </a:pPr>
                      <a:r>
                        <a:t/>
                      </a:r>
                      <a:endParaRPr sz="2800"/>
                    </a:p>
                  </a:txBody>
                  <a:tcPr marT="91425" marB="91425" marR="91425" marL="91425">
                    <a:lnR cap="flat" cmpd="sng" w="38100">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C092">
                        <a:alpha val="63919"/>
                      </a:srgbClr>
                    </a:solidFill>
                  </a:tcPr>
                </a:tc>
              </a:tr>
              <a:tr h="611475">
                <a:tc>
                  <a:txBody>
                    <a:bodyPr/>
                    <a:lstStyle/>
                    <a:p>
                      <a:pPr indent="0" lvl="0" marL="0" rtl="0" algn="l">
                        <a:spcBef>
                          <a:spcPts val="0"/>
                        </a:spcBef>
                        <a:spcAft>
                          <a:spcPts val="0"/>
                        </a:spcAft>
                        <a:buNone/>
                      </a:pPr>
                      <a:r>
                        <a:rPr b="1" lang="en-US" sz="2800"/>
                        <a:t>No</a:t>
                      </a:r>
                      <a:endParaRPr b="1" sz="2800"/>
                    </a:p>
                  </a:txBody>
                  <a:tcPr marT="91425" marB="91425" marR="91425" marL="91425">
                    <a:lnL cap="flat" cmpd="sng" w="38100">
                      <a:solidFill>
                        <a:srgbClr val="000000"/>
                      </a:solidFill>
                      <a:prstDash val="solid"/>
                      <a:round/>
                      <a:headEnd len="sm" w="sm" type="none"/>
                      <a:tailEnd len="sm" w="sm" type="none"/>
                    </a:lnL>
                    <a:lnT cap="flat" cmpd="sng" w="952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lang="en-US" sz="2800"/>
                        <a:t>30</a:t>
                      </a:r>
                      <a:endParaRPr b="1" sz="2800"/>
                    </a:p>
                  </a:txBody>
                  <a:tcPr marT="91425" marB="91425" marR="91425" marL="91425">
                    <a:lnT cap="flat" cmpd="sng" w="952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lang="en-US" sz="2800"/>
                        <a:t>15.0</a:t>
                      </a:r>
                      <a:endParaRPr b="1" sz="2800"/>
                    </a:p>
                  </a:txBody>
                  <a:tcPr marT="91425" marB="91425" marR="91425" marL="91425">
                    <a:lnT cap="flat" cmpd="sng" w="952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lang="en-US" sz="2800"/>
                        <a:t>33</a:t>
                      </a:r>
                      <a:endParaRPr b="1" sz="2800"/>
                    </a:p>
                  </a:txBody>
                  <a:tcPr marT="91425" marB="91425" marR="91425" marL="91425">
                    <a:lnT cap="flat" cmpd="sng" w="952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lang="en-US" sz="2800"/>
                        <a:t>28.0</a:t>
                      </a:r>
                      <a:endParaRPr b="1" sz="2800"/>
                    </a:p>
                  </a:txBody>
                  <a:tcPr marT="91425" marB="91425" marR="91425" marL="91425">
                    <a:lnT cap="flat" cmpd="sng" w="952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lang="en-US" sz="2800"/>
                        <a:t>118</a:t>
                      </a:r>
                      <a:endParaRPr b="1" sz="2800"/>
                    </a:p>
                  </a:txBody>
                  <a:tcPr marT="91425" marB="91425" marR="91425" marL="91425">
                    <a:lnT cap="flat" cmpd="sng" w="9525">
                      <a:solidFill>
                        <a:schemeClr val="dk1"/>
                      </a:solidFill>
                      <a:prstDash val="solid"/>
                      <a:round/>
                      <a:headEnd len="sm" w="sm" type="none"/>
                      <a:tailEnd len="sm" w="sm" type="none"/>
                    </a:lnT>
                    <a:solidFill>
                      <a:srgbClr val="CDC092">
                        <a:alpha val="63919"/>
                      </a:srgbClr>
                    </a:solidFill>
                  </a:tcPr>
                </a:tc>
                <a:tc>
                  <a:txBody>
                    <a:bodyPr/>
                    <a:lstStyle/>
                    <a:p>
                      <a:pPr indent="0" lvl="0" marL="0" rtl="0" algn="ctr">
                        <a:spcBef>
                          <a:spcPts val="0"/>
                        </a:spcBef>
                        <a:spcAft>
                          <a:spcPts val="0"/>
                        </a:spcAft>
                        <a:buNone/>
                      </a:pPr>
                      <a:r>
                        <a:rPr b="1" lang="en-US" sz="2800"/>
                        <a:t>51.1</a:t>
                      </a:r>
                      <a:endParaRPr b="1" sz="2800"/>
                    </a:p>
                  </a:txBody>
                  <a:tcPr marT="91425" marB="91425" marR="91425" marL="91425">
                    <a:lnR cap="flat" cmpd="sng" w="38100">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solidFill>
                      <a:srgbClr val="CDC092">
                        <a:alpha val="63919"/>
                      </a:srgbClr>
                    </a:solidFill>
                  </a:tcPr>
                </a:tc>
              </a:tr>
              <a:tr h="611475">
                <a:tc>
                  <a:txBody>
                    <a:bodyPr/>
                    <a:lstStyle/>
                    <a:p>
                      <a:pPr indent="0" lvl="0" marL="0" rtl="0" algn="l">
                        <a:spcBef>
                          <a:spcPts val="0"/>
                        </a:spcBef>
                        <a:spcAft>
                          <a:spcPts val="0"/>
                        </a:spcAft>
                        <a:buNone/>
                      </a:pPr>
                      <a:r>
                        <a:rPr b="1" lang="en-US" sz="2800"/>
                        <a:t>Yes</a:t>
                      </a:r>
                      <a:endParaRPr b="1" sz="2800"/>
                    </a:p>
                  </a:txBody>
                  <a:tcPr marT="91425" marB="91425" marR="91425" marL="91425">
                    <a:lnL cap="flat" cmpd="sng" w="38100">
                      <a:solidFill>
                        <a:srgbClr val="000000"/>
                      </a:solidFill>
                      <a:prstDash val="solid"/>
                      <a:round/>
                      <a:headEnd len="sm" w="sm" type="none"/>
                      <a:tailEnd len="sm" w="sm" type="none"/>
                    </a:lnL>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170</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85.0</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85</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72.0</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113</a:t>
                      </a:r>
                      <a:endParaRPr b="1" sz="2800"/>
                    </a:p>
                  </a:txBody>
                  <a:tcPr marT="91425" marB="91425" marR="91425" marL="91425">
                    <a:lnB cap="flat" cmpd="sng" w="38100">
                      <a:solidFill>
                        <a:schemeClr val="dk1"/>
                      </a:solidFill>
                      <a:prstDash val="solid"/>
                      <a:round/>
                      <a:headEnd len="sm" w="sm" type="none"/>
                      <a:tailEnd len="sm" w="sm" type="none"/>
                    </a:lnB>
                    <a:solidFill>
                      <a:srgbClr val="CDC092">
                        <a:alpha val="63919"/>
                      </a:srgbClr>
                    </a:solidFill>
                  </a:tcPr>
                </a:tc>
                <a:tc>
                  <a:txBody>
                    <a:bodyPr/>
                    <a:lstStyle/>
                    <a:p>
                      <a:pPr indent="0" lvl="0" marL="0" rtl="0" algn="ctr">
                        <a:spcBef>
                          <a:spcPts val="0"/>
                        </a:spcBef>
                        <a:spcAft>
                          <a:spcPts val="0"/>
                        </a:spcAft>
                        <a:buNone/>
                      </a:pPr>
                      <a:r>
                        <a:rPr b="1" lang="en-US" sz="2800"/>
                        <a:t>48.9</a:t>
                      </a:r>
                      <a:endParaRPr b="1" sz="2800"/>
                    </a:p>
                  </a:txBody>
                  <a:tcPr marT="91425" marB="91425" marR="91425" marL="91425">
                    <a:lnR cap="flat" cmpd="sng" w="38100">
                      <a:solidFill>
                        <a:srgbClr val="000000"/>
                      </a:solidFill>
                      <a:prstDash val="solid"/>
                      <a:round/>
                      <a:headEnd len="sm" w="sm" type="none"/>
                      <a:tailEnd len="sm" w="sm" type="none"/>
                    </a:lnR>
                    <a:lnB cap="flat" cmpd="sng" w="38100">
                      <a:solidFill>
                        <a:schemeClr val="dk1"/>
                      </a:solidFill>
                      <a:prstDash val="solid"/>
                      <a:round/>
                      <a:headEnd len="sm" w="sm" type="none"/>
                      <a:tailEnd len="sm" w="sm" type="none"/>
                    </a:lnB>
                    <a:solidFill>
                      <a:srgbClr val="CDC092">
                        <a:alpha val="63919"/>
                      </a:srgbClr>
                    </a:solidFill>
                  </a:tcPr>
                </a:tc>
              </a:tr>
            </a:tbl>
          </a:graphicData>
        </a:graphic>
      </p:graphicFrame>
      <p:grpSp>
        <p:nvGrpSpPr>
          <p:cNvPr id="108" name="Google Shape;108;p1"/>
          <p:cNvGrpSpPr/>
          <p:nvPr/>
        </p:nvGrpSpPr>
        <p:grpSpPr>
          <a:xfrm>
            <a:off x="15198850" y="6006200"/>
            <a:ext cx="13716000" cy="7063800"/>
            <a:chOff x="15253575" y="6006200"/>
            <a:chExt cx="13716000" cy="7063800"/>
          </a:xfrm>
        </p:grpSpPr>
        <p:sp>
          <p:nvSpPr>
            <p:cNvPr id="109" name="Google Shape;109;p1"/>
            <p:cNvSpPr txBox="1"/>
            <p:nvPr/>
          </p:nvSpPr>
          <p:spPr>
            <a:xfrm>
              <a:off x="15253575" y="6006200"/>
              <a:ext cx="13716000" cy="7063800"/>
            </a:xfrm>
            <a:prstGeom prst="rect">
              <a:avLst/>
            </a:prstGeom>
            <a:noFill/>
            <a:ln cap="flat" cmpd="sng" w="38100">
              <a:solidFill>
                <a:srgbClr val="540115"/>
              </a:solidFill>
              <a:prstDash val="solid"/>
              <a:round/>
              <a:headEnd len="sm" w="sm" type="none"/>
              <a:tailEnd len="sm" w="sm" type="none"/>
            </a:ln>
          </p:spPr>
          <p:txBody>
            <a:bodyPr anchorCtr="0" anchor="t" bIns="91425" lIns="182875" spcFirstLastPara="1" rIns="182875" wrap="square" tIns="91425">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t/>
              </a:r>
              <a:endParaRPr sz="3500"/>
            </a:p>
            <a:p>
              <a:pPr indent="0" lvl="0" marL="0" rtl="0" algn="l">
                <a:spcBef>
                  <a:spcPts val="0"/>
                </a:spcBef>
                <a:spcAft>
                  <a:spcPts val="0"/>
                </a:spcAft>
                <a:buNone/>
              </a:pPr>
              <a:r>
                <a:rPr lang="en-US" sz="3000"/>
                <a:t>Parents of young children were invited to participate in this study during a primary care visit for their child. Parents completed the ESAC, a parent-report screener for autism and communication delays. Parents were also asked to report any concerns about their child’s development. As part of the larger screening study, children who received a positive screen or whose parents reported concerns were invited to complete follow-up evaluations. </a:t>
              </a:r>
              <a:endParaRPr sz="3000"/>
            </a:p>
            <a:p>
              <a:pPr indent="0" lvl="0" marL="0" rtl="0" algn="l">
                <a:spcBef>
                  <a:spcPts val="0"/>
                </a:spcBef>
                <a:spcAft>
                  <a:spcPts val="0"/>
                </a:spcAft>
                <a:buNone/>
              </a:pPr>
              <a:r>
                <a:t/>
              </a:r>
              <a:endParaRPr sz="3000"/>
            </a:p>
            <a:p>
              <a:pPr indent="0" lvl="0" marL="0" rtl="0" algn="l">
                <a:spcBef>
                  <a:spcPts val="0"/>
                </a:spcBef>
                <a:spcAft>
                  <a:spcPts val="0"/>
                </a:spcAft>
                <a:buClr>
                  <a:schemeClr val="dk1"/>
                </a:buClr>
                <a:buSzPts val="1100"/>
                <a:buFont typeface="Arial"/>
                <a:buNone/>
              </a:pPr>
              <a:r>
                <a:rPr b="1" lang="en-US" sz="3000">
                  <a:solidFill>
                    <a:schemeClr val="dk1"/>
                  </a:solidFill>
                </a:rPr>
                <a:t>Primary Outcome</a:t>
              </a:r>
              <a:r>
                <a:rPr b="1" lang="en-US" sz="3000">
                  <a:solidFill>
                    <a:schemeClr val="dk1"/>
                  </a:solidFill>
                </a:rPr>
                <a:t>: </a:t>
              </a:r>
              <a:endParaRPr b="1" sz="3000">
                <a:solidFill>
                  <a:schemeClr val="dk1"/>
                </a:solidFill>
              </a:endParaRPr>
            </a:p>
            <a:p>
              <a:pPr indent="457200" lvl="0" marL="0" rtl="0" algn="l">
                <a:spcBef>
                  <a:spcPts val="0"/>
                </a:spcBef>
                <a:spcAft>
                  <a:spcPts val="0"/>
                </a:spcAft>
                <a:buNone/>
              </a:pPr>
              <a:r>
                <a:rPr lang="en-US" sz="3000">
                  <a:solidFill>
                    <a:schemeClr val="dk1"/>
                  </a:solidFill>
                </a:rPr>
                <a:t>The primary outcome variable was parent-reported concern about their child’s development. </a:t>
              </a:r>
              <a:r>
                <a:rPr lang="en-US" sz="3000">
                  <a:solidFill>
                    <a:schemeClr val="dk1"/>
                  </a:solidFill>
                  <a:extLst>
                    <a:ext uri="http://customooxmlschemas.google.com/">
                      <go:slidesCustomData xmlns:go="http://customooxmlschemas.google.com/" textRoundtripDataId="5"/>
                    </a:ext>
                  </a:extLst>
                </a:rPr>
                <a:t>For</a:t>
              </a:r>
              <a:r>
                <a:rPr lang="en-US" sz="3000">
                  <a:solidFill>
                    <a:schemeClr val="dk1"/>
                  </a:solidFill>
                </a:rPr>
                <a:t> this study, parent-reported concern was coded for 16 types of concerns by undergraduate research assistant unaware of screening and evaluation results.</a:t>
              </a:r>
              <a:endParaRPr/>
            </a:p>
          </p:txBody>
        </p:sp>
        <p:sp>
          <p:nvSpPr>
            <p:cNvPr id="110" name="Google Shape;110;p1"/>
            <p:cNvSpPr/>
            <p:nvPr/>
          </p:nvSpPr>
          <p:spPr>
            <a:xfrm>
              <a:off x="15253575" y="6006200"/>
              <a:ext cx="13697700" cy="951000"/>
            </a:xfrm>
            <a:prstGeom prst="rect">
              <a:avLst/>
            </a:prstGeom>
            <a:solidFill>
              <a:srgbClr val="540115"/>
            </a:solidFill>
            <a:ln cap="flat" cmpd="sng" w="9525">
              <a:solidFill>
                <a:srgbClr val="540115"/>
              </a:solidFill>
              <a:prstDash val="solid"/>
              <a:miter lim="800000"/>
              <a:headEnd len="sm" w="sm" type="none"/>
              <a:tailEnd len="sm" w="sm" type="none"/>
            </a:ln>
          </p:spPr>
          <p:txBody>
            <a:bodyPr anchorCtr="0" anchor="ctr" bIns="137150" lIns="91425" spcFirstLastPara="1" rIns="91425" wrap="square" tIns="137150">
              <a:noAutofit/>
            </a:bodyPr>
            <a:lstStyle/>
            <a:p>
              <a:pPr indent="0" lvl="0" marL="0" marR="0" rtl="0" algn="ctr">
                <a:spcBef>
                  <a:spcPts val="0"/>
                </a:spcBef>
                <a:spcAft>
                  <a:spcPts val="0"/>
                </a:spcAft>
                <a:buNone/>
              </a:pPr>
              <a:r>
                <a:rPr b="1" lang="en-US" sz="7000">
                  <a:solidFill>
                    <a:schemeClr val="lt1"/>
                  </a:solidFill>
                </a:rPr>
                <a:t>Procedures</a:t>
              </a:r>
              <a:endParaRPr/>
            </a:p>
          </p:txBody>
        </p:sp>
      </p:grpSp>
      <p:pic>
        <p:nvPicPr>
          <p:cNvPr id="111" name="Google Shape;111;p1"/>
          <p:cNvPicPr preferRelativeResize="0"/>
          <p:nvPr/>
        </p:nvPicPr>
        <p:blipFill>
          <a:blip r:embed="rId6">
            <a:alphaModFix/>
          </a:blip>
          <a:stretch>
            <a:fillRect/>
          </a:stretch>
        </p:blipFill>
        <p:spPr>
          <a:xfrm>
            <a:off x="30191722" y="10815725"/>
            <a:ext cx="12640503" cy="7063799"/>
          </a:xfrm>
          <a:prstGeom prst="rect">
            <a:avLst/>
          </a:prstGeom>
          <a:noFill/>
          <a:ln>
            <a:noFill/>
          </a:ln>
        </p:spPr>
      </p:pic>
      <p:pic>
        <p:nvPicPr>
          <p:cNvPr id="112" name="Google Shape;112;p1"/>
          <p:cNvPicPr preferRelativeResize="0"/>
          <p:nvPr/>
        </p:nvPicPr>
        <p:blipFill>
          <a:blip r:embed="rId7">
            <a:alphaModFix/>
          </a:blip>
          <a:stretch>
            <a:fillRect/>
          </a:stretch>
        </p:blipFill>
        <p:spPr>
          <a:xfrm>
            <a:off x="14845750" y="15468500"/>
            <a:ext cx="15617760" cy="9743701"/>
          </a:xfrm>
          <a:prstGeom prst="rect">
            <a:avLst/>
          </a:prstGeom>
          <a:noFill/>
          <a:ln>
            <a:noFill/>
          </a:ln>
        </p:spPr>
      </p:pic>
      <p:sp>
        <p:nvSpPr>
          <p:cNvPr id="113" name="Google Shape;113;p1"/>
          <p:cNvSpPr/>
          <p:nvPr/>
        </p:nvSpPr>
        <p:spPr>
          <a:xfrm>
            <a:off x="1016817" y="21201219"/>
            <a:ext cx="13514700" cy="951000"/>
          </a:xfrm>
          <a:prstGeom prst="rect">
            <a:avLst/>
          </a:prstGeom>
          <a:solidFill>
            <a:srgbClr val="540115"/>
          </a:solidFill>
          <a:ln cap="flat" cmpd="sng" w="38100">
            <a:solidFill>
              <a:srgbClr val="540115"/>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i="0" lang="en-US" sz="7000" u="none" cap="none" strike="noStrike">
                <a:solidFill>
                  <a:schemeClr val="lt1"/>
                </a:solidFill>
                <a:latin typeface="Arial"/>
                <a:ea typeface="Arial"/>
                <a:cs typeface="Arial"/>
                <a:sym typeface="Arial"/>
              </a:rPr>
              <a:t>Research 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2015-10-13T15:14:51Z</dcterms:created>
  <dc:creator>College of Communication</dc:creator>
</cp:coreProperties>
</file>