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18A87-3CEE-217A-533B-1F93361C9B88}" v="1402" dt="2022-03-04T04:24:35.636"/>
    <p1510:client id="{8846D632-3223-5A8B-C304-3CA1BD5208B1}" v="428" dt="2022-03-08T04:24:03.598"/>
    <p1510:client id="{AF591373-3AE7-4166-9D00-16CD3EBBAAF4}" v="354" dt="2022-02-25T00:53:05.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1637"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81A5C-CE34-49C9-A9A4-620ED957B742}" type="doc">
      <dgm:prSet loTypeId="urn:microsoft.com/office/officeart/2005/8/layout/process2" loCatId="process" qsTypeId="urn:microsoft.com/office/officeart/2005/8/quickstyle/simple1" qsCatId="simple" csTypeId="urn:microsoft.com/office/officeart/2005/8/colors/colorful3" csCatId="colorful" phldr="1"/>
      <dgm:spPr/>
    </dgm:pt>
    <dgm:pt modelId="{45A73C69-7C60-44B7-81B5-6B891FC35F74}">
      <dgm:prSet phldrT="[Text]"/>
      <dgm:spPr/>
      <dgm:t>
        <a:bodyPr/>
        <a:lstStyle/>
        <a:p>
          <a:r>
            <a:rPr lang="en-US">
              <a:latin typeface="Times New Roman" panose="02020603050405020304" pitchFamily="18" charset="0"/>
              <a:cs typeface="Times New Roman" panose="02020603050405020304" pitchFamily="18" charset="0"/>
            </a:rPr>
            <a:t>Collect common themes from the articles to create an interview guide </a:t>
          </a:r>
        </a:p>
      </dgm:t>
    </dgm:pt>
    <dgm:pt modelId="{A33EFC36-BC7E-44A7-BBE2-413079A86B73}" type="parTrans" cxnId="{ADA189DC-FE28-4D68-98C2-D337525FDFE0}">
      <dgm:prSet/>
      <dgm:spPr/>
      <dgm:t>
        <a:bodyPr/>
        <a:lstStyle/>
        <a:p>
          <a:endParaRPr lang="en-US"/>
        </a:p>
      </dgm:t>
    </dgm:pt>
    <dgm:pt modelId="{248BE08A-B8DD-4B84-8563-B4F904FB559E}" type="sibTrans" cxnId="{ADA189DC-FE28-4D68-98C2-D337525FDFE0}">
      <dgm:prSet/>
      <dgm:spPr/>
      <dgm:t>
        <a:bodyPr/>
        <a:lstStyle/>
        <a:p>
          <a:endParaRPr lang="en-US"/>
        </a:p>
      </dgm:t>
    </dgm:pt>
    <dgm:pt modelId="{CDC7B744-0B99-4711-9568-CDC93A149E33}">
      <dgm:prSet phldrT="[Text]"/>
      <dgm:spPr/>
      <dgm:t>
        <a:bodyPr/>
        <a:lstStyle/>
        <a:p>
          <a:r>
            <a:rPr lang="en-US">
              <a:latin typeface="Times New Roman" panose="02020603050405020304" pitchFamily="18" charset="0"/>
              <a:cs typeface="Times New Roman" panose="02020603050405020304" pitchFamily="18" charset="0"/>
            </a:rPr>
            <a:t>Start to interview organizations and directors to understand the struggles faced  </a:t>
          </a:r>
        </a:p>
      </dgm:t>
    </dgm:pt>
    <dgm:pt modelId="{9D1DE75B-CAA7-450D-9792-F893686B1F4E}" type="parTrans" cxnId="{A100093A-20BD-498B-96CD-1510A44E815D}">
      <dgm:prSet/>
      <dgm:spPr/>
      <dgm:t>
        <a:bodyPr/>
        <a:lstStyle/>
        <a:p>
          <a:endParaRPr lang="en-US"/>
        </a:p>
      </dgm:t>
    </dgm:pt>
    <dgm:pt modelId="{3D48FFDA-A31D-4E6F-B1CE-BE61226F3B1C}" type="sibTrans" cxnId="{A100093A-20BD-498B-96CD-1510A44E815D}">
      <dgm:prSet/>
      <dgm:spPr/>
      <dgm:t>
        <a:bodyPr/>
        <a:lstStyle/>
        <a:p>
          <a:endParaRPr lang="en-US"/>
        </a:p>
      </dgm:t>
    </dgm:pt>
    <dgm:pt modelId="{4010A1CE-EAEA-44C6-954F-BD5BEFE64B0F}">
      <dgm:prSet/>
      <dgm:spPr/>
      <dgm:t>
        <a:bodyPr/>
        <a:lstStyle/>
        <a:p>
          <a:r>
            <a:rPr lang="en-US">
              <a:latin typeface="Times New Roman" panose="02020603050405020304" pitchFamily="18" charset="0"/>
              <a:cs typeface="Times New Roman" panose="02020603050405020304" pitchFamily="18" charset="0"/>
            </a:rPr>
            <a:t>Completion of  Literature Matrix consisting of 35 articles  </a:t>
          </a:r>
        </a:p>
        <a:p>
          <a:endParaRPr lang="en-US"/>
        </a:p>
      </dgm:t>
    </dgm:pt>
    <dgm:pt modelId="{59864B15-6B3D-47F9-9C34-8087CAA414DB}" type="parTrans" cxnId="{C19C9B51-CAD2-4C45-BF7B-7FC7A1E7CDA6}">
      <dgm:prSet/>
      <dgm:spPr/>
      <dgm:t>
        <a:bodyPr/>
        <a:lstStyle/>
        <a:p>
          <a:endParaRPr lang="en-US"/>
        </a:p>
      </dgm:t>
    </dgm:pt>
    <dgm:pt modelId="{91B80F59-9B2D-4F84-91C2-1E0107D3C883}" type="sibTrans" cxnId="{C19C9B51-CAD2-4C45-BF7B-7FC7A1E7CDA6}">
      <dgm:prSet/>
      <dgm:spPr/>
      <dgm:t>
        <a:bodyPr/>
        <a:lstStyle/>
        <a:p>
          <a:endParaRPr lang="en-US"/>
        </a:p>
      </dgm:t>
    </dgm:pt>
    <dgm:pt modelId="{6B0FFBD6-55C5-41D2-8721-5ACC0154C692}">
      <dgm:prSet/>
      <dgm:spPr/>
      <dgm:t>
        <a:bodyPr/>
        <a:lstStyle/>
        <a:p>
          <a:r>
            <a:rPr lang="en-US">
              <a:latin typeface="Times New Roman" panose="02020603050405020304" pitchFamily="18" charset="0"/>
              <a:cs typeface="Times New Roman" panose="02020603050405020304" pitchFamily="18" charset="0"/>
            </a:rPr>
            <a:t>Collect data from Matrix and Interviews to create policies to solve common problems </a:t>
          </a:r>
        </a:p>
      </dgm:t>
    </dgm:pt>
    <dgm:pt modelId="{8B38A179-92E6-45C4-AB0E-70A4A4B56D1D}" type="parTrans" cxnId="{8B45A6DD-2A41-4975-B6C7-3092C8F983EA}">
      <dgm:prSet/>
      <dgm:spPr/>
      <dgm:t>
        <a:bodyPr/>
        <a:lstStyle/>
        <a:p>
          <a:endParaRPr lang="en-US"/>
        </a:p>
      </dgm:t>
    </dgm:pt>
    <dgm:pt modelId="{0534B839-4756-49C8-AB42-289A1C493E18}" type="sibTrans" cxnId="{8B45A6DD-2A41-4975-B6C7-3092C8F983EA}">
      <dgm:prSet/>
      <dgm:spPr/>
      <dgm:t>
        <a:bodyPr/>
        <a:lstStyle/>
        <a:p>
          <a:endParaRPr lang="en-US"/>
        </a:p>
      </dgm:t>
    </dgm:pt>
    <dgm:pt modelId="{1079426B-E30A-4FBA-9463-EC61E23F2C53}" type="pres">
      <dgm:prSet presAssocID="{8E281A5C-CE34-49C9-A9A4-620ED957B742}" presName="linearFlow" presStyleCnt="0">
        <dgm:presLayoutVars>
          <dgm:resizeHandles val="exact"/>
        </dgm:presLayoutVars>
      </dgm:prSet>
      <dgm:spPr/>
    </dgm:pt>
    <dgm:pt modelId="{C7E14A70-BB08-4083-8551-3DABF31B6865}" type="pres">
      <dgm:prSet presAssocID="{4010A1CE-EAEA-44C6-954F-BD5BEFE64B0F}" presName="node" presStyleLbl="node1" presStyleIdx="0" presStyleCnt="4">
        <dgm:presLayoutVars>
          <dgm:bulletEnabled val="1"/>
        </dgm:presLayoutVars>
      </dgm:prSet>
      <dgm:spPr/>
    </dgm:pt>
    <dgm:pt modelId="{D854BC88-71EC-4BC2-9B05-CB9FC62243A4}" type="pres">
      <dgm:prSet presAssocID="{91B80F59-9B2D-4F84-91C2-1E0107D3C883}" presName="sibTrans" presStyleLbl="sibTrans2D1" presStyleIdx="0" presStyleCnt="3"/>
      <dgm:spPr/>
    </dgm:pt>
    <dgm:pt modelId="{C6BA6401-59E4-4F56-AF51-B374AC7264EF}" type="pres">
      <dgm:prSet presAssocID="{91B80F59-9B2D-4F84-91C2-1E0107D3C883}" presName="connectorText" presStyleLbl="sibTrans2D1" presStyleIdx="0" presStyleCnt="3"/>
      <dgm:spPr/>
    </dgm:pt>
    <dgm:pt modelId="{DA01ABD8-4654-42D0-B7E2-97F00A04D7DB}" type="pres">
      <dgm:prSet presAssocID="{45A73C69-7C60-44B7-81B5-6B891FC35F74}" presName="node" presStyleLbl="node1" presStyleIdx="1" presStyleCnt="4">
        <dgm:presLayoutVars>
          <dgm:bulletEnabled val="1"/>
        </dgm:presLayoutVars>
      </dgm:prSet>
      <dgm:spPr/>
    </dgm:pt>
    <dgm:pt modelId="{BE66B39B-053D-4256-9D8B-19AB8DCEF597}" type="pres">
      <dgm:prSet presAssocID="{248BE08A-B8DD-4B84-8563-B4F904FB559E}" presName="sibTrans" presStyleLbl="sibTrans2D1" presStyleIdx="1" presStyleCnt="3"/>
      <dgm:spPr/>
    </dgm:pt>
    <dgm:pt modelId="{7F940C92-F4C6-4EBB-9BB8-DA8CD3A2A5BE}" type="pres">
      <dgm:prSet presAssocID="{248BE08A-B8DD-4B84-8563-B4F904FB559E}" presName="connectorText" presStyleLbl="sibTrans2D1" presStyleIdx="1" presStyleCnt="3"/>
      <dgm:spPr/>
    </dgm:pt>
    <dgm:pt modelId="{84268FA0-4A51-4A33-84B6-CFE02CBF11F2}" type="pres">
      <dgm:prSet presAssocID="{CDC7B744-0B99-4711-9568-CDC93A149E33}" presName="node" presStyleLbl="node1" presStyleIdx="2" presStyleCnt="4">
        <dgm:presLayoutVars>
          <dgm:bulletEnabled val="1"/>
        </dgm:presLayoutVars>
      </dgm:prSet>
      <dgm:spPr/>
    </dgm:pt>
    <dgm:pt modelId="{8E2AB08A-E782-4E0B-B31D-7CBFEB570EFF}" type="pres">
      <dgm:prSet presAssocID="{3D48FFDA-A31D-4E6F-B1CE-BE61226F3B1C}" presName="sibTrans" presStyleLbl="sibTrans2D1" presStyleIdx="2" presStyleCnt="3"/>
      <dgm:spPr/>
    </dgm:pt>
    <dgm:pt modelId="{6C09CC0B-8E64-4594-8E17-06284E106CE5}" type="pres">
      <dgm:prSet presAssocID="{3D48FFDA-A31D-4E6F-B1CE-BE61226F3B1C}" presName="connectorText" presStyleLbl="sibTrans2D1" presStyleIdx="2" presStyleCnt="3"/>
      <dgm:spPr/>
    </dgm:pt>
    <dgm:pt modelId="{C74159C1-99A3-40EC-BDFA-707B3A9265E2}" type="pres">
      <dgm:prSet presAssocID="{6B0FFBD6-55C5-41D2-8721-5ACC0154C692}" presName="node" presStyleLbl="node1" presStyleIdx="3" presStyleCnt="4">
        <dgm:presLayoutVars>
          <dgm:bulletEnabled val="1"/>
        </dgm:presLayoutVars>
      </dgm:prSet>
      <dgm:spPr/>
    </dgm:pt>
  </dgm:ptLst>
  <dgm:cxnLst>
    <dgm:cxn modelId="{FD481537-B8E1-400E-A67C-7764BB60793E}" type="presOf" srcId="{8E281A5C-CE34-49C9-A9A4-620ED957B742}" destId="{1079426B-E30A-4FBA-9463-EC61E23F2C53}" srcOrd="0" destOrd="0" presId="urn:microsoft.com/office/officeart/2005/8/layout/process2"/>
    <dgm:cxn modelId="{A100093A-20BD-498B-96CD-1510A44E815D}" srcId="{8E281A5C-CE34-49C9-A9A4-620ED957B742}" destId="{CDC7B744-0B99-4711-9568-CDC93A149E33}" srcOrd="2" destOrd="0" parTransId="{9D1DE75B-CAA7-450D-9792-F893686B1F4E}" sibTransId="{3D48FFDA-A31D-4E6F-B1CE-BE61226F3B1C}"/>
    <dgm:cxn modelId="{FF07E162-5EC5-4769-AB42-59B3F7EC2255}" type="presOf" srcId="{3D48FFDA-A31D-4E6F-B1CE-BE61226F3B1C}" destId="{8E2AB08A-E782-4E0B-B31D-7CBFEB570EFF}" srcOrd="0" destOrd="0" presId="urn:microsoft.com/office/officeart/2005/8/layout/process2"/>
    <dgm:cxn modelId="{5B550F6C-C1C6-464D-9F64-4ED4996B0CBC}" type="presOf" srcId="{91B80F59-9B2D-4F84-91C2-1E0107D3C883}" destId="{D854BC88-71EC-4BC2-9B05-CB9FC62243A4}" srcOrd="0" destOrd="0" presId="urn:microsoft.com/office/officeart/2005/8/layout/process2"/>
    <dgm:cxn modelId="{ECDED36E-835A-4AD6-AB1B-857CA09FA1C1}" type="presOf" srcId="{4010A1CE-EAEA-44C6-954F-BD5BEFE64B0F}" destId="{C7E14A70-BB08-4083-8551-3DABF31B6865}" srcOrd="0" destOrd="0" presId="urn:microsoft.com/office/officeart/2005/8/layout/process2"/>
    <dgm:cxn modelId="{C19C9B51-CAD2-4C45-BF7B-7FC7A1E7CDA6}" srcId="{8E281A5C-CE34-49C9-A9A4-620ED957B742}" destId="{4010A1CE-EAEA-44C6-954F-BD5BEFE64B0F}" srcOrd="0" destOrd="0" parTransId="{59864B15-6B3D-47F9-9C34-8087CAA414DB}" sibTransId="{91B80F59-9B2D-4F84-91C2-1E0107D3C883}"/>
    <dgm:cxn modelId="{8D052055-28AE-4706-80D9-3B5309CCC182}" type="presOf" srcId="{45A73C69-7C60-44B7-81B5-6B891FC35F74}" destId="{DA01ABD8-4654-42D0-B7E2-97F00A04D7DB}" srcOrd="0" destOrd="0" presId="urn:microsoft.com/office/officeart/2005/8/layout/process2"/>
    <dgm:cxn modelId="{8E0E4375-4FDA-42E5-A2BB-78A43357571C}" type="presOf" srcId="{6B0FFBD6-55C5-41D2-8721-5ACC0154C692}" destId="{C74159C1-99A3-40EC-BDFA-707B3A9265E2}" srcOrd="0" destOrd="0" presId="urn:microsoft.com/office/officeart/2005/8/layout/process2"/>
    <dgm:cxn modelId="{0750EA7D-4023-4A99-A235-F7B56D98FD49}" type="presOf" srcId="{CDC7B744-0B99-4711-9568-CDC93A149E33}" destId="{84268FA0-4A51-4A33-84B6-CFE02CBF11F2}" srcOrd="0" destOrd="0" presId="urn:microsoft.com/office/officeart/2005/8/layout/process2"/>
    <dgm:cxn modelId="{02F666AA-DAF4-4A20-A502-AD7614C6A751}" type="presOf" srcId="{91B80F59-9B2D-4F84-91C2-1E0107D3C883}" destId="{C6BA6401-59E4-4F56-AF51-B374AC7264EF}" srcOrd="1" destOrd="0" presId="urn:microsoft.com/office/officeart/2005/8/layout/process2"/>
    <dgm:cxn modelId="{B7B2E8B9-6BC2-480F-9F5E-0273DB02CC19}" type="presOf" srcId="{248BE08A-B8DD-4B84-8563-B4F904FB559E}" destId="{7F940C92-F4C6-4EBB-9BB8-DA8CD3A2A5BE}" srcOrd="1" destOrd="0" presId="urn:microsoft.com/office/officeart/2005/8/layout/process2"/>
    <dgm:cxn modelId="{8839C4C2-9E65-4F95-B480-DB112BE6C0FF}" type="presOf" srcId="{3D48FFDA-A31D-4E6F-B1CE-BE61226F3B1C}" destId="{6C09CC0B-8E64-4594-8E17-06284E106CE5}" srcOrd="1" destOrd="0" presId="urn:microsoft.com/office/officeart/2005/8/layout/process2"/>
    <dgm:cxn modelId="{ADA189DC-FE28-4D68-98C2-D337525FDFE0}" srcId="{8E281A5C-CE34-49C9-A9A4-620ED957B742}" destId="{45A73C69-7C60-44B7-81B5-6B891FC35F74}" srcOrd="1" destOrd="0" parTransId="{A33EFC36-BC7E-44A7-BBE2-413079A86B73}" sibTransId="{248BE08A-B8DD-4B84-8563-B4F904FB559E}"/>
    <dgm:cxn modelId="{8B45A6DD-2A41-4975-B6C7-3092C8F983EA}" srcId="{8E281A5C-CE34-49C9-A9A4-620ED957B742}" destId="{6B0FFBD6-55C5-41D2-8721-5ACC0154C692}" srcOrd="3" destOrd="0" parTransId="{8B38A179-92E6-45C4-AB0E-70A4A4B56D1D}" sibTransId="{0534B839-4756-49C8-AB42-289A1C493E18}"/>
    <dgm:cxn modelId="{0B96B5FB-B1AA-4DBB-A921-745A0822E483}" type="presOf" srcId="{248BE08A-B8DD-4B84-8563-B4F904FB559E}" destId="{BE66B39B-053D-4256-9D8B-19AB8DCEF597}" srcOrd="0" destOrd="0" presId="urn:microsoft.com/office/officeart/2005/8/layout/process2"/>
    <dgm:cxn modelId="{59FFA2CA-35C5-49F0-99DE-A0039FA2CFE1}" type="presParOf" srcId="{1079426B-E30A-4FBA-9463-EC61E23F2C53}" destId="{C7E14A70-BB08-4083-8551-3DABF31B6865}" srcOrd="0" destOrd="0" presId="urn:microsoft.com/office/officeart/2005/8/layout/process2"/>
    <dgm:cxn modelId="{153862E7-4736-4A9F-BD26-C1E63A0FC247}" type="presParOf" srcId="{1079426B-E30A-4FBA-9463-EC61E23F2C53}" destId="{D854BC88-71EC-4BC2-9B05-CB9FC62243A4}" srcOrd="1" destOrd="0" presId="urn:microsoft.com/office/officeart/2005/8/layout/process2"/>
    <dgm:cxn modelId="{C9FDA1CC-5A5F-4D5E-B1BE-20653B1D2D9F}" type="presParOf" srcId="{D854BC88-71EC-4BC2-9B05-CB9FC62243A4}" destId="{C6BA6401-59E4-4F56-AF51-B374AC7264EF}" srcOrd="0" destOrd="0" presId="urn:microsoft.com/office/officeart/2005/8/layout/process2"/>
    <dgm:cxn modelId="{A1A3071B-464A-4BF8-B29D-DDA9C1B99CD2}" type="presParOf" srcId="{1079426B-E30A-4FBA-9463-EC61E23F2C53}" destId="{DA01ABD8-4654-42D0-B7E2-97F00A04D7DB}" srcOrd="2" destOrd="0" presId="urn:microsoft.com/office/officeart/2005/8/layout/process2"/>
    <dgm:cxn modelId="{E8EEF019-6E7F-4357-8846-5CC1FA976422}" type="presParOf" srcId="{1079426B-E30A-4FBA-9463-EC61E23F2C53}" destId="{BE66B39B-053D-4256-9D8B-19AB8DCEF597}" srcOrd="3" destOrd="0" presId="urn:microsoft.com/office/officeart/2005/8/layout/process2"/>
    <dgm:cxn modelId="{D6485486-7752-424E-B029-58B29679FE1E}" type="presParOf" srcId="{BE66B39B-053D-4256-9D8B-19AB8DCEF597}" destId="{7F940C92-F4C6-4EBB-9BB8-DA8CD3A2A5BE}" srcOrd="0" destOrd="0" presId="urn:microsoft.com/office/officeart/2005/8/layout/process2"/>
    <dgm:cxn modelId="{E00AB894-89BC-4B96-BAC5-D27FD5012DA2}" type="presParOf" srcId="{1079426B-E30A-4FBA-9463-EC61E23F2C53}" destId="{84268FA0-4A51-4A33-84B6-CFE02CBF11F2}" srcOrd="4" destOrd="0" presId="urn:microsoft.com/office/officeart/2005/8/layout/process2"/>
    <dgm:cxn modelId="{4B65459D-8E7A-452E-B168-40ABF6CF77D1}" type="presParOf" srcId="{1079426B-E30A-4FBA-9463-EC61E23F2C53}" destId="{8E2AB08A-E782-4E0B-B31D-7CBFEB570EFF}" srcOrd="5" destOrd="0" presId="urn:microsoft.com/office/officeart/2005/8/layout/process2"/>
    <dgm:cxn modelId="{C1F70833-ED50-4EA2-B5FD-95C9BC33E15C}" type="presParOf" srcId="{8E2AB08A-E782-4E0B-B31D-7CBFEB570EFF}" destId="{6C09CC0B-8E64-4594-8E17-06284E106CE5}" srcOrd="0" destOrd="0" presId="urn:microsoft.com/office/officeart/2005/8/layout/process2"/>
    <dgm:cxn modelId="{2D1EFE77-D86B-459C-9E9E-67AFF55F3689}" type="presParOf" srcId="{1079426B-E30A-4FBA-9463-EC61E23F2C53}" destId="{C74159C1-99A3-40EC-BDFA-707B3A9265E2}"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14A70-BB08-4083-8551-3DABF31B6865}">
      <dsp:nvSpPr>
        <dsp:cNvPr id="0" name=""/>
        <dsp:cNvSpPr/>
      </dsp:nvSpPr>
      <dsp:spPr>
        <a:xfrm>
          <a:off x="7593144" y="9603"/>
          <a:ext cx="6430591" cy="35725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latin typeface="Times New Roman" panose="02020603050405020304" pitchFamily="18" charset="0"/>
              <a:cs typeface="Times New Roman" panose="02020603050405020304" pitchFamily="18" charset="0"/>
            </a:rPr>
            <a:t>Completion of  Literature Matrix consisting of 35 articles  </a:t>
          </a:r>
        </a:p>
        <a:p>
          <a:pPr marL="0" lvl="0" indent="0" algn="ctr" defTabSz="2044700">
            <a:lnSpc>
              <a:spcPct val="90000"/>
            </a:lnSpc>
            <a:spcBef>
              <a:spcPct val="0"/>
            </a:spcBef>
            <a:spcAft>
              <a:spcPct val="35000"/>
            </a:spcAft>
            <a:buNone/>
          </a:pPr>
          <a:endParaRPr lang="en-US" sz="4600" kern="1200"/>
        </a:p>
      </dsp:txBody>
      <dsp:txXfrm>
        <a:off x="7697780" y="114239"/>
        <a:ext cx="6221319" cy="3363278"/>
      </dsp:txXfrm>
    </dsp:sp>
    <dsp:sp modelId="{D854BC88-71EC-4BC2-9B05-CB9FC62243A4}">
      <dsp:nvSpPr>
        <dsp:cNvPr id="0" name=""/>
        <dsp:cNvSpPr/>
      </dsp:nvSpPr>
      <dsp:spPr>
        <a:xfrm rot="5400000">
          <a:off x="10138586" y="3671468"/>
          <a:ext cx="1339706" cy="160764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rot="-5400000">
        <a:off x="10326145" y="3805438"/>
        <a:ext cx="964589" cy="937794"/>
      </dsp:txXfrm>
    </dsp:sp>
    <dsp:sp modelId="{DA01ABD8-4654-42D0-B7E2-97F00A04D7DB}">
      <dsp:nvSpPr>
        <dsp:cNvPr id="0" name=""/>
        <dsp:cNvSpPr/>
      </dsp:nvSpPr>
      <dsp:spPr>
        <a:xfrm>
          <a:off x="7593144" y="5368429"/>
          <a:ext cx="6430591" cy="3572550"/>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latin typeface="Times New Roman" panose="02020603050405020304" pitchFamily="18" charset="0"/>
              <a:cs typeface="Times New Roman" panose="02020603050405020304" pitchFamily="18" charset="0"/>
            </a:rPr>
            <a:t>Collect common themes from the articles to create an interview guide </a:t>
          </a:r>
        </a:p>
      </dsp:txBody>
      <dsp:txXfrm>
        <a:off x="7697780" y="5473065"/>
        <a:ext cx="6221319" cy="3363278"/>
      </dsp:txXfrm>
    </dsp:sp>
    <dsp:sp modelId="{BE66B39B-053D-4256-9D8B-19AB8DCEF597}">
      <dsp:nvSpPr>
        <dsp:cNvPr id="0" name=""/>
        <dsp:cNvSpPr/>
      </dsp:nvSpPr>
      <dsp:spPr>
        <a:xfrm rot="5400000">
          <a:off x="10138586" y="9030294"/>
          <a:ext cx="1339706" cy="1607647"/>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rot="-5400000">
        <a:off x="10326145" y="9164264"/>
        <a:ext cx="964589" cy="937794"/>
      </dsp:txXfrm>
    </dsp:sp>
    <dsp:sp modelId="{84268FA0-4A51-4A33-84B6-CFE02CBF11F2}">
      <dsp:nvSpPr>
        <dsp:cNvPr id="0" name=""/>
        <dsp:cNvSpPr/>
      </dsp:nvSpPr>
      <dsp:spPr>
        <a:xfrm>
          <a:off x="7593144" y="10727256"/>
          <a:ext cx="6430591" cy="3572550"/>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latin typeface="Times New Roman" panose="02020603050405020304" pitchFamily="18" charset="0"/>
              <a:cs typeface="Times New Roman" panose="02020603050405020304" pitchFamily="18" charset="0"/>
            </a:rPr>
            <a:t>Start to interview organizations and directors to understand the struggles faced  </a:t>
          </a:r>
        </a:p>
      </dsp:txBody>
      <dsp:txXfrm>
        <a:off x="7697780" y="10831892"/>
        <a:ext cx="6221319" cy="3363278"/>
      </dsp:txXfrm>
    </dsp:sp>
    <dsp:sp modelId="{8E2AB08A-E782-4E0B-B31D-7CBFEB570EFF}">
      <dsp:nvSpPr>
        <dsp:cNvPr id="0" name=""/>
        <dsp:cNvSpPr/>
      </dsp:nvSpPr>
      <dsp:spPr>
        <a:xfrm rot="5400000">
          <a:off x="10138586" y="14389120"/>
          <a:ext cx="1339706" cy="1607647"/>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rot="-5400000">
        <a:off x="10326145" y="14523090"/>
        <a:ext cx="964589" cy="937794"/>
      </dsp:txXfrm>
    </dsp:sp>
    <dsp:sp modelId="{C74159C1-99A3-40EC-BDFA-707B3A9265E2}">
      <dsp:nvSpPr>
        <dsp:cNvPr id="0" name=""/>
        <dsp:cNvSpPr/>
      </dsp:nvSpPr>
      <dsp:spPr>
        <a:xfrm>
          <a:off x="7593144" y="16086082"/>
          <a:ext cx="6430591" cy="3572550"/>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latin typeface="Times New Roman" panose="02020603050405020304" pitchFamily="18" charset="0"/>
              <a:cs typeface="Times New Roman" panose="02020603050405020304" pitchFamily="18" charset="0"/>
            </a:rPr>
            <a:t>Collect data from Matrix and Interviews to create policies to solve common problems </a:t>
          </a:r>
        </a:p>
      </dsp:txBody>
      <dsp:txXfrm>
        <a:off x="7697780" y="16190718"/>
        <a:ext cx="6221319" cy="33632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7A211-FD6E-4FBD-905F-11DAF2B7489E}" type="datetimeFigureOut">
              <a:rPr lang="en-US" smtClean="0"/>
              <a:t>3/28/2022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F17C2-A4A1-4714-97B6-FC614EB9BCED}" type="slidenum">
              <a:rPr lang="en-US" smtClean="0"/>
              <a:t>‹#›</a:t>
            </a:fld>
            <a:endParaRPr lang="en-US"/>
          </a:p>
        </p:txBody>
      </p:sp>
    </p:spTree>
    <p:extLst>
      <p:ext uri="{BB962C8B-B14F-4D97-AF65-F5344CB8AC3E}">
        <p14:creationId xmlns:p14="http://schemas.microsoft.com/office/powerpoint/2010/main" val="211184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30819E9F-67D7-4858-9F21-70BCD2C41235}"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407856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19E9F-67D7-4858-9F21-70BCD2C41235}"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57341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19E9F-67D7-4858-9F21-70BCD2C41235}"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345204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19E9F-67D7-4858-9F21-70BCD2C41235}"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216652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819E9F-67D7-4858-9F21-70BCD2C41235}"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16253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819E9F-67D7-4858-9F21-70BCD2C41235}"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99341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819E9F-67D7-4858-9F21-70BCD2C41235}"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81491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819E9F-67D7-4858-9F21-70BCD2C41235}"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398228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19E9F-67D7-4858-9F21-70BCD2C41235}"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312419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0819E9F-67D7-4858-9F21-70BCD2C41235}"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28190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0819E9F-67D7-4858-9F21-70BCD2C41235}"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188278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0819E9F-67D7-4858-9F21-70BCD2C41235}" type="datetimeFigureOut">
              <a:rPr lang="en-US" smtClean="0"/>
              <a:t>3/28/2022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80404596-6219-4094-B3D3-94E0EB4254B4}" type="slidenum">
              <a:rPr lang="en-US" smtClean="0"/>
              <a:t>‹#›</a:t>
            </a:fld>
            <a:endParaRPr lang="en-US"/>
          </a:p>
        </p:txBody>
      </p:sp>
    </p:spTree>
    <p:extLst>
      <p:ext uri="{BB962C8B-B14F-4D97-AF65-F5344CB8AC3E}">
        <p14:creationId xmlns:p14="http://schemas.microsoft.com/office/powerpoint/2010/main" val="1344497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png"/><Relationship Id="rId18" Type="http://schemas.openxmlformats.org/officeDocument/2006/relationships/image" Target="../media/image12.svg"/><Relationship Id="rId26" Type="http://schemas.openxmlformats.org/officeDocument/2006/relationships/image" Target="../media/image20.svg"/><Relationship Id="rId3" Type="http://schemas.openxmlformats.org/officeDocument/2006/relationships/image" Target="../media/image2.png"/><Relationship Id="rId21" Type="http://schemas.openxmlformats.org/officeDocument/2006/relationships/image" Target="../media/image15.png"/><Relationship Id="rId7" Type="http://schemas.openxmlformats.org/officeDocument/2006/relationships/diagramColors" Target="../diagrams/colors1.xml"/><Relationship Id="rId12" Type="http://schemas.openxmlformats.org/officeDocument/2006/relationships/image" Target="../media/image6.svg"/><Relationship Id="rId17" Type="http://schemas.openxmlformats.org/officeDocument/2006/relationships/image" Target="../media/image11.png"/><Relationship Id="rId25"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10.svg"/><Relationship Id="rId20" Type="http://schemas.openxmlformats.org/officeDocument/2006/relationships/image" Target="../media/image14.svg"/><Relationship Id="rId29"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5.png"/><Relationship Id="rId24" Type="http://schemas.openxmlformats.org/officeDocument/2006/relationships/image" Target="../media/image18.svg"/><Relationship Id="rId5" Type="http://schemas.openxmlformats.org/officeDocument/2006/relationships/diagramLayout" Target="../diagrams/layout1.xml"/><Relationship Id="rId15" Type="http://schemas.openxmlformats.org/officeDocument/2006/relationships/image" Target="../media/image9.png"/><Relationship Id="rId23" Type="http://schemas.openxmlformats.org/officeDocument/2006/relationships/image" Target="../media/image17.png"/><Relationship Id="rId28" Type="http://schemas.openxmlformats.org/officeDocument/2006/relationships/image" Target="../media/image22.svg"/><Relationship Id="rId10" Type="http://schemas.openxmlformats.org/officeDocument/2006/relationships/image" Target="../media/image4.png"/><Relationship Id="rId19"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3.png"/><Relationship Id="rId14" Type="http://schemas.openxmlformats.org/officeDocument/2006/relationships/image" Target="../media/image8.svg"/><Relationship Id="rId22" Type="http://schemas.openxmlformats.org/officeDocument/2006/relationships/image" Target="../media/image16.svg"/><Relationship Id="rId27" Type="http://schemas.openxmlformats.org/officeDocument/2006/relationships/image" Target="../media/image21.png"/><Relationship Id="rId30"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3657DC-A4F4-44B2-B308-D3EC90FD0AA9}"/>
              </a:ext>
            </a:extLst>
          </p:cNvPr>
          <p:cNvPicPr>
            <a:picLocks noChangeAspect="1"/>
          </p:cNvPicPr>
          <p:nvPr/>
        </p:nvPicPr>
        <p:blipFill>
          <a:blip r:embed="rId2"/>
          <a:stretch>
            <a:fillRect/>
          </a:stretch>
        </p:blipFill>
        <p:spPr>
          <a:xfrm>
            <a:off x="33832800" y="-2183130"/>
            <a:ext cx="11430000" cy="8572500"/>
          </a:xfrm>
          <a:prstGeom prst="rect">
            <a:avLst/>
          </a:prstGeom>
        </p:spPr>
      </p:pic>
      <p:pic>
        <p:nvPicPr>
          <p:cNvPr id="8" name="Picture 7">
            <a:extLst>
              <a:ext uri="{FF2B5EF4-FFF2-40B4-BE49-F238E27FC236}">
                <a16:creationId xmlns:a16="http://schemas.microsoft.com/office/drawing/2014/main" id="{1074A44C-0BBA-4C26-8A30-7F4DF51B589E}"/>
              </a:ext>
            </a:extLst>
          </p:cNvPr>
          <p:cNvPicPr>
            <a:picLocks noChangeAspect="1"/>
          </p:cNvPicPr>
          <p:nvPr/>
        </p:nvPicPr>
        <p:blipFill>
          <a:blip r:embed="rId3"/>
          <a:stretch>
            <a:fillRect/>
          </a:stretch>
        </p:blipFill>
        <p:spPr>
          <a:xfrm>
            <a:off x="0" y="0"/>
            <a:ext cx="5623560" cy="5623560"/>
          </a:xfrm>
          <a:prstGeom prst="rect">
            <a:avLst/>
          </a:prstGeom>
        </p:spPr>
      </p:pic>
      <p:sp>
        <p:nvSpPr>
          <p:cNvPr id="10" name="TextBox 9">
            <a:extLst>
              <a:ext uri="{FF2B5EF4-FFF2-40B4-BE49-F238E27FC236}">
                <a16:creationId xmlns:a16="http://schemas.microsoft.com/office/drawing/2014/main" id="{B02829F3-2CA3-439E-A8D8-5469F6D339EA}"/>
              </a:ext>
            </a:extLst>
          </p:cNvPr>
          <p:cNvSpPr txBox="1"/>
          <p:nvPr/>
        </p:nvSpPr>
        <p:spPr>
          <a:xfrm>
            <a:off x="7269480" y="731520"/>
            <a:ext cx="27889200" cy="2339102"/>
          </a:xfrm>
          <a:prstGeom prst="rect">
            <a:avLst/>
          </a:prstGeom>
          <a:noFill/>
        </p:spPr>
        <p:txBody>
          <a:bodyPr wrap="square" lIns="91440" tIns="45720" rIns="91440" bIns="45720" rtlCol="0" anchor="t">
            <a:spAutoFit/>
          </a:bodyPr>
          <a:lstStyle/>
          <a:p>
            <a:pPr algn="ctr"/>
            <a:r>
              <a:rPr lang="en-US" sz="10200" b="1">
                <a:latin typeface="Times New Roman"/>
                <a:cs typeface="Times New Roman"/>
              </a:rPr>
              <a:t>PREPARING FOR THE NEXT PANDEMIC </a:t>
            </a:r>
            <a:endParaRPr lang="en-US" sz="10200">
              <a:latin typeface="Times New Roman" panose="02020603050405020304" pitchFamily="18" charset="0"/>
              <a:cs typeface="Times New Roman" panose="02020603050405020304" pitchFamily="18" charset="0"/>
            </a:endParaRPr>
          </a:p>
          <a:p>
            <a:pPr algn="ctr"/>
            <a:r>
              <a:rPr lang="en-US" sz="4400">
                <a:latin typeface="Times New Roman"/>
                <a:cs typeface="Times New Roman"/>
              </a:rPr>
              <a:t>By: </a:t>
            </a:r>
            <a:r>
              <a:rPr lang="en-US" sz="4400" u="sng">
                <a:latin typeface="Times New Roman"/>
                <a:cs typeface="Times New Roman"/>
              </a:rPr>
              <a:t>Joseph Grzywacz, Anisa Gonzalez, Alexander Sarmiento, Audrey Brenner, Fiona Giardino and Ellie Giardino</a:t>
            </a:r>
            <a:r>
              <a:rPr lang="en-US" sz="4400">
                <a:latin typeface="Times New Roman"/>
                <a:cs typeface="Times New Roman"/>
              </a:rPr>
              <a:t> </a:t>
            </a:r>
            <a:endParaRPr lang="en-US" sz="44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8C5BC3D-EE31-47F5-9132-A4FD14389473}"/>
              </a:ext>
            </a:extLst>
          </p:cNvPr>
          <p:cNvSpPr txBox="1"/>
          <p:nvPr/>
        </p:nvSpPr>
        <p:spPr>
          <a:xfrm>
            <a:off x="317275" y="5948720"/>
            <a:ext cx="10668000" cy="13265170"/>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6000" b="1">
                <a:latin typeface="Times New Roman"/>
                <a:cs typeface="Times New Roman"/>
              </a:rPr>
              <a:t>Introduction </a:t>
            </a:r>
            <a:endParaRPr lang="en-US" sz="6000">
              <a:latin typeface="Times New Roman" panose="02020603050405020304" pitchFamily="18" charset="0"/>
              <a:cs typeface="Times New Roman" panose="02020603050405020304" pitchFamily="18" charset="0"/>
            </a:endParaRPr>
          </a:p>
          <a:p>
            <a:r>
              <a:rPr lang="en-US" sz="4200">
                <a:latin typeface="Times New Roman"/>
                <a:cs typeface="Times New Roman"/>
              </a:rPr>
              <a:t>This project is in collaboration with the National Center for Farmworker Health and the U.S Centers for Disease Control. The purpose of this project is to help prepare organizations and agencies serving the farmworker community for the next pandemic by creating new policies intended to solve prevalent problems for Community Health Care workers. This project is specifically evaluating the Latino farmworker community in efforts to minimize the spread of disease in the community as well as attempt to decrease the death rate of farmworkers. This project started with a Literature Matrix to gain relevant background information to provide a clear understanding of problems that are occurring in these organizations that are affecting the successes of the Community Health Workers</a:t>
            </a:r>
            <a:r>
              <a:rPr lang="en-US" sz="4000">
                <a:latin typeface="Times New Roman"/>
                <a:cs typeface="Times New Roman"/>
              </a:rPr>
              <a:t>.</a:t>
            </a:r>
            <a:endParaRPr lang="en-US" sz="4000">
              <a:latin typeface="Times New Roman" panose="02020603050405020304" pitchFamily="18" charset="0"/>
              <a:cs typeface="Times New Roman" panose="02020603050405020304" pitchFamily="18" charset="0"/>
            </a:endParaRPr>
          </a:p>
          <a:p>
            <a:endParaRPr lang="en-US" sz="40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A974BE6-4B2B-4701-A1F8-A10EE6C3D478}"/>
              </a:ext>
            </a:extLst>
          </p:cNvPr>
          <p:cNvSpPr txBox="1"/>
          <p:nvPr/>
        </p:nvSpPr>
        <p:spPr>
          <a:xfrm>
            <a:off x="317275" y="19428366"/>
            <a:ext cx="10570845" cy="9417963"/>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6000" b="1">
                <a:latin typeface="Times New Roman"/>
                <a:cs typeface="Times New Roman"/>
              </a:rPr>
              <a:t>Background</a:t>
            </a:r>
            <a:endParaRPr lang="en-US" sz="2800" b="1">
              <a:latin typeface="Times New Roman"/>
              <a:cs typeface="Times New Roman"/>
            </a:endParaRPr>
          </a:p>
          <a:p>
            <a:pPr algn="ctr"/>
            <a:r>
              <a:rPr lang="en-US" sz="4200">
                <a:latin typeface="Times New Roman"/>
                <a:cs typeface="Times New Roman"/>
              </a:rPr>
              <a:t>During the Covid-19 pandemic and years prior to the pandemic, Community Health Workers have been a quiet helping hand to clinics and hospitals. The recent pandemic has highlighted the lack of resources provided to these workers which decrease their effectiveness. Through a rapid evidence synthesis, the authors concluded, “Lack of funding for drug and equipment supplies was common.”( Bhaumik et al.,2020). Community Health Workers are expected to aid their community but are not provided the proper funding to perform to the best of their abilities</a:t>
            </a:r>
            <a:endParaRPr lang="en-US" sz="4200">
              <a:latin typeface="Times New Roman" panose="02020603050405020304" pitchFamily="18" charset="0"/>
              <a:cs typeface="Times New Roman" panose="02020603050405020304" pitchFamily="18" charset="0"/>
            </a:endParaRPr>
          </a:p>
          <a:p>
            <a:pPr algn="ctr"/>
            <a:r>
              <a:rPr lang="en-US" sz="4200">
                <a:latin typeface="Times New Roman"/>
                <a:cs typeface="Times New Roman"/>
              </a:rPr>
              <a:t>. </a:t>
            </a:r>
            <a:endParaRPr lang="en-US" sz="4200">
              <a:latin typeface="Times New Roman" panose="02020603050405020304" pitchFamily="18" charset="0"/>
              <a:cs typeface="Times New Roman" panose="02020603050405020304" pitchFamily="18" charset="0"/>
            </a:endParaRPr>
          </a:p>
        </p:txBody>
      </p:sp>
      <p:graphicFrame>
        <p:nvGraphicFramePr>
          <p:cNvPr id="18" name="Diagram 17">
            <a:extLst>
              <a:ext uri="{FF2B5EF4-FFF2-40B4-BE49-F238E27FC236}">
                <a16:creationId xmlns:a16="http://schemas.microsoft.com/office/drawing/2014/main" id="{20117599-D0AD-4F5D-8C7B-2B90ECA7F66D}"/>
              </a:ext>
            </a:extLst>
          </p:cNvPr>
          <p:cNvGraphicFramePr/>
          <p:nvPr>
            <p:extLst>
              <p:ext uri="{D42A27DB-BD31-4B8C-83A1-F6EECF244321}">
                <p14:modId xmlns:p14="http://schemas.microsoft.com/office/powerpoint/2010/main" val="298154508"/>
              </p:ext>
            </p:extLst>
          </p:nvPr>
        </p:nvGraphicFramePr>
        <p:xfrm>
          <a:off x="3766448" y="6641922"/>
          <a:ext cx="21616880" cy="19668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TextBox 21">
            <a:extLst>
              <a:ext uri="{FF2B5EF4-FFF2-40B4-BE49-F238E27FC236}">
                <a16:creationId xmlns:a16="http://schemas.microsoft.com/office/drawing/2014/main" id="{3BB40AEA-1CDF-47C4-ACAB-F6AA64943462}"/>
              </a:ext>
            </a:extLst>
          </p:cNvPr>
          <p:cNvSpPr txBox="1"/>
          <p:nvPr/>
        </p:nvSpPr>
        <p:spPr>
          <a:xfrm>
            <a:off x="9094094" y="5518880"/>
            <a:ext cx="11430000" cy="1107996"/>
          </a:xfrm>
          <a:prstGeom prst="rect">
            <a:avLst/>
          </a:prstGeom>
          <a:noFill/>
        </p:spPr>
        <p:txBody>
          <a:bodyPr wrap="square" lIns="91440" tIns="45720" rIns="91440" bIns="45720" rtlCol="0" anchor="t">
            <a:spAutoFit/>
          </a:bodyPr>
          <a:lstStyle/>
          <a:p>
            <a:pPr algn="ctr"/>
            <a:r>
              <a:rPr lang="en-US" sz="6600" b="1">
                <a:latin typeface="Times New Roman"/>
                <a:cs typeface="Times New Roman"/>
              </a:rPr>
              <a:t>Methods</a:t>
            </a:r>
            <a:r>
              <a:rPr lang="en-US" sz="6600">
                <a:latin typeface="Times New Roman"/>
                <a:cs typeface="Times New Roman"/>
              </a:rPr>
              <a:t> </a:t>
            </a:r>
            <a:endParaRPr lang="en-US"/>
          </a:p>
        </p:txBody>
      </p:sp>
      <p:sp>
        <p:nvSpPr>
          <p:cNvPr id="3" name="TextBox 2">
            <a:extLst>
              <a:ext uri="{FF2B5EF4-FFF2-40B4-BE49-F238E27FC236}">
                <a16:creationId xmlns:a16="http://schemas.microsoft.com/office/drawing/2014/main" id="{D7D5A814-E757-4E28-8CEE-032A7B31C135}"/>
              </a:ext>
            </a:extLst>
          </p:cNvPr>
          <p:cNvSpPr txBox="1"/>
          <p:nvPr/>
        </p:nvSpPr>
        <p:spPr>
          <a:xfrm>
            <a:off x="29509445" y="5633912"/>
            <a:ext cx="14006946" cy="11295995"/>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6000" b="1">
                <a:latin typeface="Times New Roman"/>
                <a:cs typeface="Times New Roman"/>
              </a:rPr>
              <a:t>Results</a:t>
            </a:r>
            <a:r>
              <a:rPr lang="en-US" sz="4800" b="1">
                <a:latin typeface="Times New Roman"/>
                <a:cs typeface="Times New Roman"/>
              </a:rPr>
              <a:t> </a:t>
            </a:r>
            <a:endParaRPr lang="en-US" sz="4800">
              <a:latin typeface="Times New Roman" panose="02020603050405020304" pitchFamily="18" charset="0"/>
              <a:cs typeface="Times New Roman" panose="02020603050405020304" pitchFamily="18" charset="0"/>
            </a:endParaRPr>
          </a:p>
          <a:p>
            <a:r>
              <a:rPr lang="en-US" sz="4800">
                <a:latin typeface="Times New Roman"/>
                <a:cs typeface="Times New Roman"/>
              </a:rPr>
              <a:t>We expect that, through interviews conducted by our research team, a common theme in the farmworker community to be an insufficient amount of provided resources. We expect to find that:</a:t>
            </a:r>
            <a:endParaRPr lang="en-US" sz="480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800">
                <a:latin typeface="Times New Roman"/>
                <a:cs typeface="Times New Roman"/>
              </a:rPr>
              <a:t>Lack of funding has resulted in the ignorance of health concerns within the farm worker community.</a:t>
            </a:r>
          </a:p>
          <a:p>
            <a:pPr marL="571500" indent="-571500">
              <a:buFont typeface="Arial" panose="020B0604020202020204" pitchFamily="34" charset="0"/>
              <a:buChar char="•"/>
            </a:pPr>
            <a:r>
              <a:rPr lang="en-US" sz="4800">
                <a:latin typeface="Times New Roman"/>
                <a:cs typeface="Times New Roman"/>
              </a:rPr>
              <a:t> Community Health Workers were not provided with up-to-date information when  changes in health guidelines from the Center of Disease Control were implemented elsewhere.</a:t>
            </a:r>
            <a:endParaRPr lang="en-US" sz="480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800">
                <a:latin typeface="Times New Roman"/>
                <a:cs typeface="Times New Roman"/>
              </a:rPr>
              <a:t>“ lack of resources hindered pandemic response through inaccurate public health information, lack of community resources, no social support or financial support.” (Mayfield-Johnson et al. 2020)</a:t>
            </a:r>
          </a:p>
        </p:txBody>
      </p:sp>
      <p:sp>
        <p:nvSpPr>
          <p:cNvPr id="17" name="TextBox 16">
            <a:extLst>
              <a:ext uri="{FF2B5EF4-FFF2-40B4-BE49-F238E27FC236}">
                <a16:creationId xmlns:a16="http://schemas.microsoft.com/office/drawing/2014/main" id="{811EBC3C-746E-4D78-98ED-032EFCA1DADC}"/>
              </a:ext>
            </a:extLst>
          </p:cNvPr>
          <p:cNvSpPr txBox="1"/>
          <p:nvPr/>
        </p:nvSpPr>
        <p:spPr>
          <a:xfrm>
            <a:off x="29509495" y="17149007"/>
            <a:ext cx="14022186" cy="8402300"/>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6000" b="1">
                <a:latin typeface="Times New Roman"/>
                <a:cs typeface="Times New Roman"/>
              </a:rPr>
              <a:t>Future Discussions</a:t>
            </a:r>
          </a:p>
          <a:p>
            <a:pPr marL="685800" indent="-685800">
              <a:buFont typeface="Arial"/>
              <a:buChar char="•"/>
            </a:pPr>
            <a:r>
              <a:rPr lang="en-US" sz="4800">
                <a:latin typeface="Times New Roman"/>
                <a:cs typeface="Times New Roman"/>
              </a:rPr>
              <a:t>In the future we intend to interview leaders within farmworker health organizations.</a:t>
            </a:r>
          </a:p>
          <a:p>
            <a:pPr marL="685800" indent="-685800">
              <a:buFont typeface="Arial" panose="020B0604020202020204" pitchFamily="34" charset="0"/>
              <a:buChar char="•"/>
            </a:pPr>
            <a:r>
              <a:rPr lang="en-US" sz="4800">
                <a:latin typeface="Times New Roman"/>
                <a:cs typeface="Times New Roman"/>
              </a:rPr>
              <a:t> From the interviews we are seeking to gain insider knowledge about the training, maintenance and organization strategies used to help the Community Health Workers in farming communities. </a:t>
            </a:r>
          </a:p>
          <a:p>
            <a:pPr marL="685800" indent="-685800">
              <a:buFont typeface="Arial"/>
              <a:buChar char="•"/>
            </a:pPr>
            <a:r>
              <a:rPr lang="en-US" sz="4800">
                <a:latin typeface="Times New Roman"/>
                <a:cs typeface="Times New Roman"/>
              </a:rPr>
              <a:t>We intend to pinpoint the specific hardships faced by these organization workers based on their experience and discuss ways to improve these conflicts as well as discuss the lack of attempt to solve these issues.</a:t>
            </a:r>
          </a:p>
        </p:txBody>
      </p:sp>
      <p:sp>
        <p:nvSpPr>
          <p:cNvPr id="19" name="TextBox 18">
            <a:extLst>
              <a:ext uri="{FF2B5EF4-FFF2-40B4-BE49-F238E27FC236}">
                <a16:creationId xmlns:a16="http://schemas.microsoft.com/office/drawing/2014/main" id="{C7886B20-E04C-4854-A928-D146A3474FCB}"/>
              </a:ext>
            </a:extLst>
          </p:cNvPr>
          <p:cNvSpPr txBox="1"/>
          <p:nvPr/>
        </p:nvSpPr>
        <p:spPr>
          <a:xfrm>
            <a:off x="318143" y="29030093"/>
            <a:ext cx="27664843" cy="3600986"/>
          </a:xfrm>
          <a:prstGeom prst="rect">
            <a:avLst/>
          </a:prstGeom>
          <a:noFill/>
          <a:ln w="28575">
            <a:solidFill>
              <a:schemeClr val="accent5">
                <a:lumMod val="60000"/>
                <a:lumOff val="40000"/>
              </a:schemeClr>
            </a:solidFill>
          </a:ln>
        </p:spPr>
        <p:txBody>
          <a:bodyPr wrap="square" lIns="91440" tIns="45720" rIns="91440" bIns="45720" rtlCol="0" anchor="t">
            <a:spAutoFit/>
          </a:bodyPr>
          <a:lstStyle/>
          <a:p>
            <a:pPr algn="ctr"/>
            <a:r>
              <a:rPr lang="en-US" sz="6000" b="1">
                <a:latin typeface="Times New Roman"/>
                <a:cs typeface="Times New Roman"/>
              </a:rPr>
              <a:t>References</a:t>
            </a:r>
          </a:p>
          <a:p>
            <a:pPr marL="342900" indent="-342900">
              <a:buFont typeface="Arial" panose="020B0604020202020204" pitchFamily="34" charset="0"/>
              <a:buChar char="•"/>
            </a:pPr>
            <a:r>
              <a:rPr lang="en-US" sz="2400">
                <a:latin typeface="Times New Roman"/>
                <a:cs typeface="Times New Roman"/>
              </a:rPr>
              <a:t>Bhaumik </a:t>
            </a:r>
            <a:r>
              <a:rPr lang="en-US" sz="2400" err="1">
                <a:latin typeface="Times New Roman"/>
                <a:cs typeface="Times New Roman"/>
              </a:rPr>
              <a:t>S;Moola</a:t>
            </a:r>
            <a:r>
              <a:rPr lang="en-US" sz="2400">
                <a:latin typeface="Times New Roman"/>
                <a:cs typeface="Times New Roman"/>
              </a:rPr>
              <a:t> </a:t>
            </a:r>
            <a:r>
              <a:rPr lang="en-US" sz="2400" err="1">
                <a:latin typeface="Times New Roman"/>
                <a:cs typeface="Times New Roman"/>
              </a:rPr>
              <a:t>S;Tyagi</a:t>
            </a:r>
            <a:r>
              <a:rPr lang="en-US" sz="2400">
                <a:latin typeface="Times New Roman"/>
                <a:cs typeface="Times New Roman"/>
              </a:rPr>
              <a:t> </a:t>
            </a:r>
            <a:r>
              <a:rPr lang="en-US" sz="2400" err="1">
                <a:latin typeface="Times New Roman"/>
                <a:cs typeface="Times New Roman"/>
              </a:rPr>
              <a:t>J;Nambiar</a:t>
            </a:r>
            <a:r>
              <a:rPr lang="en-US" sz="2400">
                <a:latin typeface="Times New Roman"/>
                <a:cs typeface="Times New Roman"/>
              </a:rPr>
              <a:t> </a:t>
            </a:r>
            <a:r>
              <a:rPr lang="en-US" sz="2400" err="1">
                <a:latin typeface="Times New Roman"/>
                <a:cs typeface="Times New Roman"/>
              </a:rPr>
              <a:t>D;Kakoti</a:t>
            </a:r>
            <a:r>
              <a:rPr lang="en-US" sz="2400">
                <a:latin typeface="Times New Roman"/>
                <a:cs typeface="Times New Roman"/>
              </a:rPr>
              <a:t> M; (2020). Community Health Workers for Pandemic Response: A Rapid Evidence Synthesis. BMJ global health. Retrieved November 7,2021</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Mayfield-Johnson </a:t>
            </a:r>
            <a:r>
              <a:rPr lang="en-US" sz="2400" err="1">
                <a:latin typeface="Times New Roman" panose="02020603050405020304" pitchFamily="18" charset="0"/>
                <a:cs typeface="Times New Roman" panose="02020603050405020304" pitchFamily="18" charset="0"/>
              </a:rPr>
              <a:t>S;Smith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DO;Crosby</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SA;Haywood</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CG;Castillo</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J;Bryant-Williams</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D;Jay</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K;Seguinot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M;Smith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T;Moore</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N;Wennerstrom</a:t>
            </a:r>
            <a:r>
              <a:rPr lang="en-US" sz="2400">
                <a:latin typeface="Times New Roman" panose="02020603050405020304" pitchFamily="18" charset="0"/>
                <a:cs typeface="Times New Roman" panose="02020603050405020304" pitchFamily="18" charset="0"/>
              </a:rPr>
              <a:t> A; (2020). Insights on COVID-19 from Community Health Worker State leaders. The Journal of ambulatory care management. Retrieved January 27, 2022</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Renwick , M. (2020). A study urged better standards for migrant workers’ housing. Nothing was done. Now COVID-19 has struck. Toronto Star File Photo. Retrieved from https://www.thestar.com/business/2020/05/11/a-study-urged-better-standards-for-migrant-workers-housing-nothing-was-done-now-covid-19-has-struck.html. </a:t>
            </a:r>
          </a:p>
          <a:p>
            <a:pPr marL="457200" indent="-457200">
              <a:buFont typeface="Arial" panose="020B0604020202020204" pitchFamily="34" charset="0"/>
              <a:buChar char="•"/>
            </a:pPr>
            <a:r>
              <a:rPr lang="en-US" sz="2400">
                <a:effectLst/>
                <a:latin typeface="Times New Roman"/>
                <a:cs typeface="Times New Roman"/>
              </a:rPr>
              <a:t>Stirton, B. (2020). </a:t>
            </a:r>
            <a:r>
              <a:rPr lang="en-US" sz="2400" i="1">
                <a:effectLst/>
                <a:latin typeface="Times New Roman"/>
                <a:cs typeface="Times New Roman"/>
              </a:rPr>
              <a:t>Farmworkers in Greenfield </a:t>
            </a:r>
            <a:r>
              <a:rPr lang="en-US" sz="2400">
                <a:effectLst/>
                <a:latin typeface="Times New Roman"/>
                <a:cs typeface="Times New Roman"/>
              </a:rPr>
              <a:t>. Without Federal Protections, Farm Workers Risk Coronavirus Infection to Harvest Crops . Getty Images . Retrieved from https://khn.org/news/as-crisis-grows-farms-try-to-balance-health-of-field-workers-and-food-supply/.</a:t>
            </a:r>
            <a:r>
              <a:rPr lang="en-US" sz="2400">
                <a:latin typeface="Times New Roman"/>
                <a:cs typeface="Times New Roman"/>
              </a:rPr>
              <a:t> </a:t>
            </a:r>
            <a:endParaRPr lang="en-US" sz="2400">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C108A38-5330-437B-B4CA-1593AEC983FE}"/>
              </a:ext>
            </a:extLst>
          </p:cNvPr>
          <p:cNvSpPr txBox="1"/>
          <p:nvPr/>
        </p:nvSpPr>
        <p:spPr>
          <a:xfrm>
            <a:off x="29538496" y="25719702"/>
            <a:ext cx="14070763" cy="7109639"/>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6000" b="1">
                <a:latin typeface="Times New Roman"/>
                <a:ea typeface="+mn-lt"/>
                <a:cs typeface="+mn-lt"/>
              </a:rPr>
              <a:t>Recommendations </a:t>
            </a:r>
            <a:endParaRPr lang="en-US" sz="6000" b="1">
              <a:latin typeface="Times New Roman"/>
              <a:cs typeface="Calibri"/>
            </a:endParaRPr>
          </a:p>
          <a:p>
            <a:pPr marL="742950" indent="-742950">
              <a:buAutoNum type="arabicPeriod"/>
            </a:pPr>
            <a:r>
              <a:rPr lang="en-US" sz="4400">
                <a:latin typeface="Times New Roman"/>
                <a:cs typeface="Times New Roman"/>
              </a:rPr>
              <a:t>Create a yearly course that Community Health Workers must attend/ pass to make sure that their training is still up to date </a:t>
            </a:r>
            <a:endParaRPr lang="en-US" sz="4400">
              <a:latin typeface="Times New Roman" panose="02020603050405020304" pitchFamily="18" charset="0"/>
              <a:cs typeface="Times New Roman" panose="02020603050405020304" pitchFamily="18" charset="0"/>
            </a:endParaRPr>
          </a:p>
          <a:p>
            <a:pPr marL="742950" indent="-742950">
              <a:buAutoNum type="arabicPeriod"/>
            </a:pPr>
            <a:r>
              <a:rPr lang="en-US" sz="4400">
                <a:latin typeface="Times New Roman"/>
                <a:cs typeface="Times New Roman"/>
              </a:rPr>
              <a:t>Creating mandatory inspections of farmworkers living conditions in addition to working conditions.</a:t>
            </a:r>
            <a:endParaRPr lang="en-US" sz="4400">
              <a:latin typeface="Times New Roman" panose="02020603050405020304" pitchFamily="18" charset="0"/>
              <a:cs typeface="Times New Roman" panose="02020603050405020304" pitchFamily="18" charset="0"/>
            </a:endParaRPr>
          </a:p>
          <a:p>
            <a:pPr marL="742950" indent="-742950">
              <a:buAutoNum type="arabicPeriod"/>
            </a:pPr>
            <a:r>
              <a:rPr lang="en-US" sz="4400">
                <a:latin typeface="Times New Roman"/>
                <a:cs typeface="Times New Roman"/>
              </a:rPr>
              <a:t>Provide more funding to the organizations working with Community Health Workers so they have increased medical and communicative resources.</a:t>
            </a:r>
            <a:endParaRPr lang="en-US" sz="4400">
              <a:latin typeface="Times New Roman" panose="02020603050405020304" pitchFamily="18" charset="0"/>
              <a:cs typeface="Times New Roman" panose="02020603050405020304" pitchFamily="18" charset="0"/>
            </a:endParaRPr>
          </a:p>
          <a:p>
            <a:pPr marL="742950" indent="-742950">
              <a:buAutoNum type="arabicPeriod"/>
            </a:pPr>
            <a:r>
              <a:rPr lang="en-US" sz="4400">
                <a:latin typeface="Times New Roman"/>
                <a:cs typeface="Times New Roman"/>
              </a:rPr>
              <a:t>Educate illegal immigrants about their human rights.</a:t>
            </a:r>
            <a:endParaRPr lang="en-US" sz="44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B4F4AD1-516D-48F7-811D-69DFFB7AF236}"/>
              </a:ext>
            </a:extLst>
          </p:cNvPr>
          <p:cNvSpPr txBox="1"/>
          <p:nvPr/>
        </p:nvSpPr>
        <p:spPr>
          <a:xfrm>
            <a:off x="45864379" y="25791923"/>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5F7991A8-6DBD-454E-8E7E-FB80262AE1CB}"/>
              </a:ext>
            </a:extLst>
          </p:cNvPr>
          <p:cNvPicPr>
            <a:picLocks noChangeAspect="1"/>
          </p:cNvPicPr>
          <p:nvPr/>
        </p:nvPicPr>
        <p:blipFill>
          <a:blip r:embed="rId9"/>
          <a:stretch>
            <a:fillRect/>
          </a:stretch>
        </p:blipFill>
        <p:spPr>
          <a:xfrm>
            <a:off x="18345510" y="17391157"/>
            <a:ext cx="10644346" cy="7100405"/>
          </a:xfrm>
          <a:prstGeom prst="rect">
            <a:avLst/>
          </a:prstGeom>
          <a:ln>
            <a:solidFill>
              <a:schemeClr val="accent5">
                <a:lumMod val="60000"/>
                <a:lumOff val="40000"/>
              </a:schemeClr>
            </a:solidFill>
          </a:ln>
        </p:spPr>
      </p:pic>
      <p:pic>
        <p:nvPicPr>
          <p:cNvPr id="6" name="Picture 5">
            <a:extLst>
              <a:ext uri="{FF2B5EF4-FFF2-40B4-BE49-F238E27FC236}">
                <a16:creationId xmlns:a16="http://schemas.microsoft.com/office/drawing/2014/main" id="{BDDD7663-C338-4ADD-9CE6-87FA174E503F}"/>
              </a:ext>
            </a:extLst>
          </p:cNvPr>
          <p:cNvPicPr>
            <a:picLocks noChangeAspect="1"/>
          </p:cNvPicPr>
          <p:nvPr/>
        </p:nvPicPr>
        <p:blipFill>
          <a:blip r:embed="rId10"/>
          <a:stretch>
            <a:fillRect/>
          </a:stretch>
        </p:blipFill>
        <p:spPr>
          <a:xfrm>
            <a:off x="18343440" y="8217062"/>
            <a:ext cx="10646416" cy="7100405"/>
          </a:xfrm>
          <a:prstGeom prst="rect">
            <a:avLst/>
          </a:prstGeom>
          <a:ln>
            <a:solidFill>
              <a:schemeClr val="accent5">
                <a:lumMod val="60000"/>
                <a:lumOff val="40000"/>
              </a:schemeClr>
            </a:solidFill>
          </a:ln>
        </p:spPr>
      </p:pic>
      <p:grpSp>
        <p:nvGrpSpPr>
          <p:cNvPr id="257" name="Group 256">
            <a:extLst>
              <a:ext uri="{FF2B5EF4-FFF2-40B4-BE49-F238E27FC236}">
                <a16:creationId xmlns:a16="http://schemas.microsoft.com/office/drawing/2014/main" id="{BA36457A-3D70-476B-B556-EE7FC3385682}"/>
              </a:ext>
            </a:extLst>
          </p:cNvPr>
          <p:cNvGrpSpPr/>
          <p:nvPr/>
        </p:nvGrpSpPr>
        <p:grpSpPr>
          <a:xfrm>
            <a:off x="6431280" y="3200400"/>
            <a:ext cx="28265120" cy="2682240"/>
            <a:chOff x="5943600" y="3200400"/>
            <a:chExt cx="28265120" cy="2682240"/>
          </a:xfrm>
        </p:grpSpPr>
        <p:pic>
          <p:nvPicPr>
            <p:cNvPr id="135" name="Graphic 135" descr="Surgical mask with solid fill">
              <a:extLst>
                <a:ext uri="{FF2B5EF4-FFF2-40B4-BE49-F238E27FC236}">
                  <a16:creationId xmlns:a16="http://schemas.microsoft.com/office/drawing/2014/main" id="{80932C5A-8098-4B4C-ABF1-F302B93B165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465040" y="3200400"/>
              <a:ext cx="2377440" cy="2682240"/>
            </a:xfrm>
            <a:prstGeom prst="rect">
              <a:avLst/>
            </a:prstGeom>
          </p:spPr>
        </p:pic>
        <p:pic>
          <p:nvPicPr>
            <p:cNvPr id="136" name="Graphic 136" descr="Crops with solid fill">
              <a:extLst>
                <a:ext uri="{FF2B5EF4-FFF2-40B4-BE49-F238E27FC236}">
                  <a16:creationId xmlns:a16="http://schemas.microsoft.com/office/drawing/2014/main" id="{4EF40BFE-ABA7-4235-A97F-EC1AF0E85C7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43600" y="3261360"/>
              <a:ext cx="1828800" cy="2072640"/>
            </a:xfrm>
            <a:prstGeom prst="rect">
              <a:avLst/>
            </a:prstGeom>
          </p:spPr>
        </p:pic>
        <p:pic>
          <p:nvPicPr>
            <p:cNvPr id="141" name="Graphic 141" descr="Eye dropper with solid fill">
              <a:extLst>
                <a:ext uri="{FF2B5EF4-FFF2-40B4-BE49-F238E27FC236}">
                  <a16:creationId xmlns:a16="http://schemas.microsoft.com/office/drawing/2014/main" id="{D6DA39BA-8174-4BDF-B662-F1DC3E54AF4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147280" y="3566160"/>
              <a:ext cx="2072640" cy="1950720"/>
            </a:xfrm>
            <a:prstGeom prst="rect">
              <a:avLst/>
            </a:prstGeom>
          </p:spPr>
        </p:pic>
        <p:pic>
          <p:nvPicPr>
            <p:cNvPr id="142" name="Graphic 142" descr="Care with solid fill">
              <a:extLst>
                <a:ext uri="{FF2B5EF4-FFF2-40B4-BE49-F238E27FC236}">
                  <a16:creationId xmlns:a16="http://schemas.microsoft.com/office/drawing/2014/main" id="{2A454089-4B60-48B3-82AE-FA205F169CE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8986480" y="3322320"/>
              <a:ext cx="2133600" cy="2072640"/>
            </a:xfrm>
            <a:prstGeom prst="rect">
              <a:avLst/>
            </a:prstGeom>
          </p:spPr>
        </p:pic>
        <p:pic>
          <p:nvPicPr>
            <p:cNvPr id="145" name="Graphic 145" descr="Covid-19 with solid fill">
              <a:extLst>
                <a:ext uri="{FF2B5EF4-FFF2-40B4-BE49-F238E27FC236}">
                  <a16:creationId xmlns:a16="http://schemas.microsoft.com/office/drawing/2014/main" id="{F2F7E1DF-A307-49ED-9CB9-494E3EF64BF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686800" y="3444240"/>
              <a:ext cx="2011680" cy="2072640"/>
            </a:xfrm>
            <a:prstGeom prst="rect">
              <a:avLst/>
            </a:prstGeom>
          </p:spPr>
        </p:pic>
        <p:pic>
          <p:nvPicPr>
            <p:cNvPr id="147" name="Graphic 147" descr="Social distancing with solid fill">
              <a:extLst>
                <a:ext uri="{FF2B5EF4-FFF2-40B4-BE49-F238E27FC236}">
                  <a16:creationId xmlns:a16="http://schemas.microsoft.com/office/drawing/2014/main" id="{B90E87F7-AF04-4C1C-8B71-713A68A1C27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4538960" y="3383280"/>
              <a:ext cx="2011680" cy="2072640"/>
            </a:xfrm>
            <a:prstGeom prst="rect">
              <a:avLst/>
            </a:prstGeom>
          </p:spPr>
        </p:pic>
        <p:pic>
          <p:nvPicPr>
            <p:cNvPr id="148" name="Graphic 148" descr="Handwashing with solid fill">
              <a:extLst>
                <a:ext uri="{FF2B5EF4-FFF2-40B4-BE49-F238E27FC236}">
                  <a16:creationId xmlns:a16="http://schemas.microsoft.com/office/drawing/2014/main" id="{84D12E49-A0C4-47EF-A4DD-6F18EAD536C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2890480" y="3627120"/>
              <a:ext cx="2072640" cy="2011680"/>
            </a:xfrm>
            <a:prstGeom prst="rect">
              <a:avLst/>
            </a:prstGeom>
          </p:spPr>
        </p:pic>
        <p:pic>
          <p:nvPicPr>
            <p:cNvPr id="149" name="Graphic 149" descr="Pandemic exponential curve line graph with solid fill">
              <a:extLst>
                <a:ext uri="{FF2B5EF4-FFF2-40B4-BE49-F238E27FC236}">
                  <a16:creationId xmlns:a16="http://schemas.microsoft.com/office/drawing/2014/main" id="{D88B1FCC-0EF2-41E5-B6F0-0D91358B3A9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430000" y="3383280"/>
              <a:ext cx="2011680" cy="2072640"/>
            </a:xfrm>
            <a:prstGeom prst="rect">
              <a:avLst/>
            </a:prstGeom>
          </p:spPr>
        </p:pic>
        <p:pic>
          <p:nvPicPr>
            <p:cNvPr id="150" name="Graphic 150" descr="Online meeting with solid fill">
              <a:extLst>
                <a:ext uri="{FF2B5EF4-FFF2-40B4-BE49-F238E27FC236}">
                  <a16:creationId xmlns:a16="http://schemas.microsoft.com/office/drawing/2014/main" id="{59055B73-0AE3-4658-8D21-4C1526021D4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5816560" y="3444240"/>
              <a:ext cx="2499360" cy="2316480"/>
            </a:xfrm>
            <a:prstGeom prst="rect">
              <a:avLst/>
            </a:prstGeom>
          </p:spPr>
        </p:pic>
        <p:pic>
          <p:nvPicPr>
            <p:cNvPr id="151" name="Graphic 151" descr="Group of men with solid fill">
              <a:extLst>
                <a:ext uri="{FF2B5EF4-FFF2-40B4-BE49-F238E27FC236}">
                  <a16:creationId xmlns:a16="http://schemas.microsoft.com/office/drawing/2014/main" id="{11E65182-553C-4B2F-807E-5A5BAC05D32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1709360" y="3297936"/>
              <a:ext cx="2499360" cy="2316480"/>
            </a:xfrm>
            <a:prstGeom prst="rect">
              <a:avLst/>
            </a:prstGeom>
          </p:spPr>
        </p:pic>
      </p:grpSp>
    </p:spTree>
    <p:extLst>
      <p:ext uri="{BB962C8B-B14F-4D97-AF65-F5344CB8AC3E}">
        <p14:creationId xmlns:p14="http://schemas.microsoft.com/office/powerpoint/2010/main" val="35487650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C00026FDA3394983D0315567EBF74B" ma:contentTypeVersion="7" ma:contentTypeDescription="Create a new document." ma:contentTypeScope="" ma:versionID="ad305333e9c1f71b238f0df449b2f69a">
  <xsd:schema xmlns:xsd="http://www.w3.org/2001/XMLSchema" xmlns:xs="http://www.w3.org/2001/XMLSchema" xmlns:p="http://schemas.microsoft.com/office/2006/metadata/properties" xmlns:ns3="1d3c3215-f73b-436f-9e2a-61f31707d9b3" xmlns:ns4="29503620-6cdf-47cb-b770-f5d5d44f22d4" targetNamespace="http://schemas.microsoft.com/office/2006/metadata/properties" ma:root="true" ma:fieldsID="e01b318a5fc7d18c930531d4cfb9e569" ns3:_="" ns4:_="">
    <xsd:import namespace="1d3c3215-f73b-436f-9e2a-61f31707d9b3"/>
    <xsd:import namespace="29503620-6cdf-47cb-b770-f5d5d44f22d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c3215-f73b-436f-9e2a-61f31707d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503620-6cdf-47cb-b770-f5d5d44f22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42FF20-D35B-42D4-9A11-FD6DCB6E2ECE}">
  <ds:schemaRefs>
    <ds:schemaRef ds:uri="1d3c3215-f73b-436f-9e2a-61f31707d9b3"/>
    <ds:schemaRef ds:uri="29503620-6cdf-47cb-b770-f5d5d44f22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1B6D5AE-CBA0-4306-BFDF-584A8EF45C09}">
  <ds:schemaRefs>
    <ds:schemaRef ds:uri="1d3c3215-f73b-436f-9e2a-61f31707d9b3"/>
    <ds:schemaRef ds:uri="29503620-6cdf-47cb-b770-f5d5d44f22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8F26FE-6C5E-4A14-937D-B53E9D062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731</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Anisa Gonzalez</dc:creator>
  <cp:lastModifiedBy>Fiona Giardino</cp:lastModifiedBy>
  <cp:revision>2</cp:revision>
  <dcterms:created xsi:type="dcterms:W3CDTF">2022-02-24T22:35:31Z</dcterms:created>
  <dcterms:modified xsi:type="dcterms:W3CDTF">2022-03-28T18:52:44Z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0x01010037C00026FDA3394983D0315567EBF74B</vt:lpwstr>
  </property>
</Properties>
</file>