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embeddedFontLst>
    <p:embeddedFont>
      <p:font typeface="Garamond" panose="02020404030301010803" pitchFamily="18" charset="0"/>
      <p:regular r:id="rId4"/>
      <p:bold r:id="rId5"/>
      <p:italic r:id="rId6"/>
      <p:boldItalic r:id="rId7"/>
    </p:embeddedFont>
    <p:embeddedFont>
      <p:font typeface="Georgia" panose="02040502050405020303" pitchFamily="18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850" y="-36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2194570" y="1310640"/>
            <a:ext cx="14439900" cy="55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84"/>
              <a:buFont typeface="Garamond"/>
              <a:buNone/>
              <a:defRPr sz="15284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17160240" y="1310645"/>
            <a:ext cx="24536400" cy="28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1776984" algn="l">
              <a:lnSpc>
                <a:spcPct val="100000"/>
              </a:lnSpc>
              <a:spcBef>
                <a:spcPts val="4877"/>
              </a:spcBef>
              <a:spcAft>
                <a:spcPts val="0"/>
              </a:spcAft>
              <a:buClr>
                <a:schemeClr val="dk1"/>
              </a:buClr>
              <a:buSzPts val="24384"/>
              <a:buChar char="•"/>
              <a:defRPr sz="24384"/>
            </a:lvl1pPr>
            <a:lvl2pPr marL="914400" lvl="1" indent="-1584388" algn="l">
              <a:lnSpc>
                <a:spcPct val="100000"/>
              </a:lnSpc>
              <a:spcBef>
                <a:spcPts val="4270"/>
              </a:spcBef>
              <a:spcAft>
                <a:spcPts val="0"/>
              </a:spcAft>
              <a:buClr>
                <a:schemeClr val="dk1"/>
              </a:buClr>
              <a:buSzPts val="21351"/>
              <a:buChar char="–"/>
              <a:defRPr sz="21351"/>
            </a:lvl2pPr>
            <a:lvl3pPr marL="1371600" lvl="2" indent="-1391729" algn="l">
              <a:lnSpc>
                <a:spcPct val="100000"/>
              </a:lnSpc>
              <a:spcBef>
                <a:spcPts val="3663"/>
              </a:spcBef>
              <a:spcAft>
                <a:spcPts val="0"/>
              </a:spcAft>
              <a:buClr>
                <a:schemeClr val="dk1"/>
              </a:buClr>
              <a:buSzPts val="18317"/>
              <a:buChar char="•"/>
              <a:defRPr sz="18317"/>
            </a:lvl3pPr>
            <a:lvl4pPr marL="1828800" lvl="3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–"/>
              <a:defRPr sz="15284"/>
            </a:lvl4pPr>
            <a:lvl5pPr marL="2286000" lvl="4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»"/>
              <a:defRPr sz="15284"/>
            </a:lvl5pPr>
            <a:lvl6pPr marL="2743200" lvl="5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•"/>
              <a:defRPr sz="15284"/>
            </a:lvl6pPr>
            <a:lvl7pPr marL="3200400" lvl="6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•"/>
              <a:defRPr sz="15284"/>
            </a:lvl7pPr>
            <a:lvl8pPr marL="3657600" lvl="7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•"/>
              <a:defRPr sz="15284"/>
            </a:lvl8pPr>
            <a:lvl9pPr marL="4114800" lvl="8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•"/>
              <a:defRPr sz="15284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2194570" y="6888485"/>
            <a:ext cx="14439900" cy="225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Clr>
                <a:schemeClr val="dk1"/>
              </a:buClr>
              <a:buSzPts val="10617"/>
              <a:buNone/>
              <a:defRPr sz="10617"/>
            </a:lvl1pPr>
            <a:lvl2pPr marL="914400" lvl="1" indent="-228600" algn="l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>
                <a:schemeClr val="dk1"/>
              </a:buClr>
              <a:buSzPts val="9217"/>
              <a:buNone/>
              <a:defRPr sz="9217"/>
            </a:lvl2pPr>
            <a:lvl3pPr marL="1371600" lvl="2" indent="-228600" algn="l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>
                <a:schemeClr val="dk1"/>
              </a:buClr>
              <a:buSzPts val="7467"/>
              <a:buNone/>
              <a:defRPr sz="7467"/>
            </a:lvl3pPr>
            <a:lvl4pPr marL="1828800" lvl="3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4pPr>
            <a:lvl5pPr marL="2286000" lvl="4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5pPr>
            <a:lvl6pPr marL="2743200" lvl="5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6pPr>
            <a:lvl7pPr marL="3200400" lvl="6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7pPr>
            <a:lvl8pPr marL="3657600" lvl="7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8pPr>
            <a:lvl9pPr marL="4114800" lvl="8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2194560" y="1318265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1083290" y="-1207881"/>
            <a:ext cx="21724500" cy="39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127208317" y="58376739"/>
            <a:ext cx="157284300" cy="552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6238261" y="3436539"/>
            <a:ext cx="157284300" cy="165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3291840" y="10226048"/>
            <a:ext cx="37307400" cy="70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583680" y="18653760"/>
            <a:ext cx="30723900" cy="84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77"/>
              </a:spcBef>
              <a:spcAft>
                <a:spcPts val="0"/>
              </a:spcAft>
              <a:buClr>
                <a:srgbClr val="888888"/>
              </a:buClr>
              <a:buSzPts val="24384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270"/>
              </a:spcBef>
              <a:spcAft>
                <a:spcPts val="0"/>
              </a:spcAft>
              <a:buClr>
                <a:srgbClr val="888888"/>
              </a:buClr>
              <a:buSzPts val="21351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63"/>
              </a:spcBef>
              <a:spcAft>
                <a:spcPts val="0"/>
              </a:spcAft>
              <a:buClr>
                <a:srgbClr val="888888"/>
              </a:buClr>
              <a:buSzPts val="18317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rgbClr val="888888"/>
              </a:buClr>
              <a:buSzPts val="1528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rgbClr val="888888"/>
              </a:buClr>
              <a:buSzPts val="1528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rgbClr val="888888"/>
              </a:buClr>
              <a:buSzPts val="1528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rgbClr val="888888"/>
              </a:buClr>
              <a:buSzPts val="1528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rgbClr val="888888"/>
              </a:buClr>
              <a:buSzPts val="1528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rgbClr val="888888"/>
              </a:buClr>
              <a:buSzPts val="1528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194560" y="1318265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194560" y="7680969"/>
            <a:ext cx="39502200" cy="21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3467103" y="21153125"/>
            <a:ext cx="37307400" cy="6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451"/>
              <a:buFont typeface="Garamond"/>
              <a:buNone/>
              <a:defRPr sz="30451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3467103" y="13952231"/>
            <a:ext cx="37307400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rgbClr val="888888"/>
              </a:buClr>
              <a:buSzPts val="15284"/>
              <a:buNone/>
              <a:defRPr sz="15284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rgbClr val="888888"/>
              </a:buClr>
              <a:buSzPts val="13884"/>
              <a:buNone/>
              <a:defRPr sz="1388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rgbClr val="888888"/>
              </a:buClr>
              <a:buSzPts val="12134"/>
              <a:buNone/>
              <a:defRPr sz="12134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Clr>
                <a:srgbClr val="888888"/>
              </a:buClr>
              <a:buSzPts val="10617"/>
              <a:buNone/>
              <a:defRPr sz="1061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Clr>
                <a:srgbClr val="888888"/>
              </a:buClr>
              <a:buSzPts val="10617"/>
              <a:buNone/>
              <a:defRPr sz="1061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Clr>
                <a:srgbClr val="888888"/>
              </a:buClr>
              <a:buSzPts val="10617"/>
              <a:buNone/>
              <a:defRPr sz="1061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Clr>
                <a:srgbClr val="888888"/>
              </a:buClr>
              <a:buSzPts val="10617"/>
              <a:buNone/>
              <a:defRPr sz="1061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Clr>
                <a:srgbClr val="888888"/>
              </a:buClr>
              <a:buSzPts val="10617"/>
              <a:buNone/>
              <a:defRPr sz="1061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Clr>
                <a:srgbClr val="888888"/>
              </a:buClr>
              <a:buSzPts val="10617"/>
              <a:buNone/>
              <a:defRPr sz="1061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2194560" y="1318265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2291066" y="43014909"/>
            <a:ext cx="110238600" cy="12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1584388" algn="l">
              <a:lnSpc>
                <a:spcPct val="100000"/>
              </a:lnSpc>
              <a:spcBef>
                <a:spcPts val="4270"/>
              </a:spcBef>
              <a:spcAft>
                <a:spcPts val="0"/>
              </a:spcAft>
              <a:buClr>
                <a:schemeClr val="dk1"/>
              </a:buClr>
              <a:buSzPts val="21351"/>
              <a:buChar char="•"/>
              <a:defRPr sz="21351"/>
            </a:lvl1pPr>
            <a:lvl2pPr marL="914400" lvl="1" indent="-1391729" algn="l">
              <a:lnSpc>
                <a:spcPct val="100000"/>
              </a:lnSpc>
              <a:spcBef>
                <a:spcPts val="3663"/>
              </a:spcBef>
              <a:spcAft>
                <a:spcPts val="0"/>
              </a:spcAft>
              <a:buClr>
                <a:schemeClr val="dk1"/>
              </a:buClr>
              <a:buSzPts val="18317"/>
              <a:buChar char="–"/>
              <a:defRPr sz="18317"/>
            </a:lvl2pPr>
            <a:lvl3pPr marL="1371600" lvl="2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•"/>
              <a:defRPr sz="15284"/>
            </a:lvl3pPr>
            <a:lvl4pPr marL="1828800" lvl="3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–"/>
              <a:defRPr sz="13884"/>
            </a:lvl4pPr>
            <a:lvl5pPr marL="2286000" lvl="4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»"/>
              <a:defRPr sz="13884"/>
            </a:lvl5pPr>
            <a:lvl6pPr marL="2743200" lvl="5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6pPr>
            <a:lvl7pPr marL="3200400" lvl="6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7pPr>
            <a:lvl8pPr marL="3657600" lvl="7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8pPr>
            <a:lvl9pPr marL="4114800" lvl="8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23261130" y="43014909"/>
            <a:ext cx="110238600" cy="12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1584388" algn="l">
              <a:lnSpc>
                <a:spcPct val="100000"/>
              </a:lnSpc>
              <a:spcBef>
                <a:spcPts val="4270"/>
              </a:spcBef>
              <a:spcAft>
                <a:spcPts val="0"/>
              </a:spcAft>
              <a:buClr>
                <a:schemeClr val="dk1"/>
              </a:buClr>
              <a:buSzPts val="21351"/>
              <a:buChar char="•"/>
              <a:defRPr sz="21351"/>
            </a:lvl1pPr>
            <a:lvl2pPr marL="914400" lvl="1" indent="-1391729" algn="l">
              <a:lnSpc>
                <a:spcPct val="100000"/>
              </a:lnSpc>
              <a:spcBef>
                <a:spcPts val="3663"/>
              </a:spcBef>
              <a:spcAft>
                <a:spcPts val="0"/>
              </a:spcAft>
              <a:buClr>
                <a:schemeClr val="dk1"/>
              </a:buClr>
              <a:buSzPts val="18317"/>
              <a:buChar char="–"/>
              <a:defRPr sz="18317"/>
            </a:lvl2pPr>
            <a:lvl3pPr marL="1371600" lvl="2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•"/>
              <a:defRPr sz="15284"/>
            </a:lvl3pPr>
            <a:lvl4pPr marL="1828800" lvl="3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–"/>
              <a:defRPr sz="13884"/>
            </a:lvl4pPr>
            <a:lvl5pPr marL="2286000" lvl="4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»"/>
              <a:defRPr sz="13884"/>
            </a:lvl5pPr>
            <a:lvl6pPr marL="2743200" lvl="5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6pPr>
            <a:lvl7pPr marL="3200400" lvl="6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7pPr>
            <a:lvl8pPr marL="3657600" lvl="7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8pPr>
            <a:lvl9pPr marL="4114800" lvl="8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2194560" y="1318265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1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2194563" y="7368544"/>
            <a:ext cx="19392900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63"/>
              </a:spcBef>
              <a:spcAft>
                <a:spcPts val="0"/>
              </a:spcAft>
              <a:buClr>
                <a:schemeClr val="dk1"/>
              </a:buClr>
              <a:buSzPts val="18317"/>
              <a:buNone/>
              <a:defRPr sz="18317" b="1"/>
            </a:lvl1pPr>
            <a:lvl2pPr marL="914400" lvl="1" indent="-228600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None/>
              <a:defRPr sz="15284" b="1"/>
            </a:lvl2pPr>
            <a:lvl3pPr marL="1371600" lvl="2" indent="-228600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None/>
              <a:defRPr sz="13884" b="1"/>
            </a:lvl3pPr>
            <a:lvl4pPr marL="1828800" lvl="3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4pPr>
            <a:lvl5pPr marL="2286000" lvl="4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5pPr>
            <a:lvl6pPr marL="2743200" lvl="5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6pPr>
            <a:lvl7pPr marL="3200400" lvl="6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7pPr>
            <a:lvl8pPr marL="3657600" lvl="7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8pPr>
            <a:lvl9pPr marL="4114800" lvl="8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2194563" y="10439405"/>
            <a:ext cx="19392900" cy="18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1391729" algn="l">
              <a:lnSpc>
                <a:spcPct val="100000"/>
              </a:lnSpc>
              <a:spcBef>
                <a:spcPts val="3663"/>
              </a:spcBef>
              <a:spcAft>
                <a:spcPts val="0"/>
              </a:spcAft>
              <a:buClr>
                <a:schemeClr val="dk1"/>
              </a:buClr>
              <a:buSzPts val="18317"/>
              <a:buChar char="•"/>
              <a:defRPr sz="18317"/>
            </a:lvl1pPr>
            <a:lvl2pPr marL="914400" lvl="1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–"/>
              <a:defRPr sz="15284"/>
            </a:lvl2pPr>
            <a:lvl3pPr marL="1371600" lvl="2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3pPr>
            <a:lvl4pPr marL="1828800" lvl="3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–"/>
              <a:defRPr sz="12134"/>
            </a:lvl4pPr>
            <a:lvl5pPr marL="2286000" lvl="4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»"/>
              <a:defRPr sz="12134"/>
            </a:lvl5pPr>
            <a:lvl6pPr marL="2743200" lvl="5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•"/>
              <a:defRPr sz="12134"/>
            </a:lvl6pPr>
            <a:lvl7pPr marL="3200400" lvl="6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•"/>
              <a:defRPr sz="12134"/>
            </a:lvl7pPr>
            <a:lvl8pPr marL="3657600" lvl="7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•"/>
              <a:defRPr sz="12134"/>
            </a:lvl8pPr>
            <a:lvl9pPr marL="4114800" lvl="8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•"/>
              <a:defRPr sz="12134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3"/>
          </p:nvPr>
        </p:nvSpPr>
        <p:spPr>
          <a:xfrm>
            <a:off x="22296127" y="7368544"/>
            <a:ext cx="19400400" cy="30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63"/>
              </a:spcBef>
              <a:spcAft>
                <a:spcPts val="0"/>
              </a:spcAft>
              <a:buClr>
                <a:schemeClr val="dk1"/>
              </a:buClr>
              <a:buSzPts val="18317"/>
              <a:buNone/>
              <a:defRPr sz="18317" b="1"/>
            </a:lvl1pPr>
            <a:lvl2pPr marL="914400" lvl="1" indent="-228600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None/>
              <a:defRPr sz="15284" b="1"/>
            </a:lvl2pPr>
            <a:lvl3pPr marL="1371600" lvl="2" indent="-228600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None/>
              <a:defRPr sz="13884" b="1"/>
            </a:lvl3pPr>
            <a:lvl4pPr marL="1828800" lvl="3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4pPr>
            <a:lvl5pPr marL="2286000" lvl="4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5pPr>
            <a:lvl6pPr marL="2743200" lvl="5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6pPr>
            <a:lvl7pPr marL="3200400" lvl="6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7pPr>
            <a:lvl8pPr marL="3657600" lvl="7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8pPr>
            <a:lvl9pPr marL="4114800" lvl="8" indent="-228600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None/>
              <a:defRPr sz="12134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4"/>
          </p:nvPr>
        </p:nvSpPr>
        <p:spPr>
          <a:xfrm>
            <a:off x="22296127" y="10439405"/>
            <a:ext cx="19400400" cy="189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1391729" algn="l">
              <a:lnSpc>
                <a:spcPct val="100000"/>
              </a:lnSpc>
              <a:spcBef>
                <a:spcPts val="3663"/>
              </a:spcBef>
              <a:spcAft>
                <a:spcPts val="0"/>
              </a:spcAft>
              <a:buClr>
                <a:schemeClr val="dk1"/>
              </a:buClr>
              <a:buSzPts val="18317"/>
              <a:buChar char="•"/>
              <a:defRPr sz="18317"/>
            </a:lvl1pPr>
            <a:lvl2pPr marL="914400" lvl="1" indent="-1199134" algn="l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Char char="–"/>
              <a:defRPr sz="15284"/>
            </a:lvl2pPr>
            <a:lvl3pPr marL="1371600" lvl="2" indent="-1110234" algn="l">
              <a:lnSpc>
                <a:spcPct val="100000"/>
              </a:lnSpc>
              <a:spcBef>
                <a:spcPts val="2777"/>
              </a:spcBef>
              <a:spcAft>
                <a:spcPts val="0"/>
              </a:spcAft>
              <a:buClr>
                <a:schemeClr val="dk1"/>
              </a:buClr>
              <a:buSzPts val="13884"/>
              <a:buChar char="•"/>
              <a:defRPr sz="13884"/>
            </a:lvl3pPr>
            <a:lvl4pPr marL="1828800" lvl="3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–"/>
              <a:defRPr sz="12134"/>
            </a:lvl4pPr>
            <a:lvl5pPr marL="2286000" lvl="4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»"/>
              <a:defRPr sz="12134"/>
            </a:lvl5pPr>
            <a:lvl6pPr marL="2743200" lvl="5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•"/>
              <a:defRPr sz="12134"/>
            </a:lvl6pPr>
            <a:lvl7pPr marL="3200400" lvl="6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•"/>
              <a:defRPr sz="12134"/>
            </a:lvl7pPr>
            <a:lvl8pPr marL="3657600" lvl="7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•"/>
              <a:defRPr sz="12134"/>
            </a:lvl8pPr>
            <a:lvl9pPr marL="4114800" lvl="8" indent="-999109" algn="l">
              <a:lnSpc>
                <a:spcPct val="100000"/>
              </a:lnSpc>
              <a:spcBef>
                <a:spcPts val="2427"/>
              </a:spcBef>
              <a:spcAft>
                <a:spcPts val="0"/>
              </a:spcAft>
              <a:buClr>
                <a:schemeClr val="dk1"/>
              </a:buClr>
              <a:buSzPts val="12134"/>
              <a:buChar char="•"/>
              <a:defRPr sz="12134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2194560" y="1318265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602983" y="23042881"/>
            <a:ext cx="263346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284"/>
              <a:buFont typeface="Garamond"/>
              <a:buNone/>
              <a:defRPr sz="15284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8602983" y="2941320"/>
            <a:ext cx="26334600" cy="19751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602983" y="25763227"/>
            <a:ext cx="26334600" cy="3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Clr>
                <a:schemeClr val="dk1"/>
              </a:buClr>
              <a:buSzPts val="10617"/>
              <a:buNone/>
              <a:defRPr sz="10617"/>
            </a:lvl1pPr>
            <a:lvl2pPr marL="914400" lvl="1" indent="-228600" algn="l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>
                <a:schemeClr val="dk1"/>
              </a:buClr>
              <a:buSzPts val="9217"/>
              <a:buNone/>
              <a:defRPr sz="9217"/>
            </a:lvl2pPr>
            <a:lvl3pPr marL="1371600" lvl="2" indent="-228600" algn="l">
              <a:lnSpc>
                <a:spcPct val="100000"/>
              </a:lnSpc>
              <a:spcBef>
                <a:spcPts val="1493"/>
              </a:spcBef>
              <a:spcAft>
                <a:spcPts val="0"/>
              </a:spcAft>
              <a:buClr>
                <a:schemeClr val="dk1"/>
              </a:buClr>
              <a:buSzPts val="7467"/>
              <a:buNone/>
              <a:defRPr sz="7467"/>
            </a:lvl3pPr>
            <a:lvl4pPr marL="1828800" lvl="3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4pPr>
            <a:lvl5pPr marL="2286000" lvl="4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5pPr>
            <a:lvl6pPr marL="2743200" lvl="5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6pPr>
            <a:lvl7pPr marL="3200400" lvl="6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7pPr>
            <a:lvl8pPr marL="3657600" lvl="7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8pPr>
            <a:lvl9pPr marL="4114800" lvl="8" indent="-228600" algn="l">
              <a:lnSpc>
                <a:spcPct val="100000"/>
              </a:lnSpc>
              <a:spcBef>
                <a:spcPts val="1377"/>
              </a:spcBef>
              <a:spcAft>
                <a:spcPts val="0"/>
              </a:spcAft>
              <a:buClr>
                <a:schemeClr val="dk1"/>
              </a:buClr>
              <a:buSzPts val="6884"/>
              <a:buNone/>
              <a:defRPr sz="6883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194560" y="1318265"/>
            <a:ext cx="395022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1"/>
              <a:buFont typeface="Garamond"/>
              <a:buNone/>
              <a:defRPr sz="33601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194560" y="7680969"/>
            <a:ext cx="39502200" cy="217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t" anchorCtr="0">
            <a:normAutofit/>
          </a:bodyPr>
          <a:lstStyle>
            <a:lvl1pPr marL="457200" marR="0" lvl="0" indent="-1776984" algn="l" rtl="0">
              <a:lnSpc>
                <a:spcPct val="100000"/>
              </a:lnSpc>
              <a:spcBef>
                <a:spcPts val="4877"/>
              </a:spcBef>
              <a:spcAft>
                <a:spcPts val="0"/>
              </a:spcAft>
              <a:buClr>
                <a:schemeClr val="dk1"/>
              </a:buClr>
              <a:buSzPts val="24384"/>
              <a:buFont typeface="Arial"/>
              <a:buChar char="•"/>
              <a:defRPr sz="243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1584388" algn="l" rtl="0">
              <a:lnSpc>
                <a:spcPct val="100000"/>
              </a:lnSpc>
              <a:spcBef>
                <a:spcPts val="4270"/>
              </a:spcBef>
              <a:spcAft>
                <a:spcPts val="0"/>
              </a:spcAft>
              <a:buClr>
                <a:schemeClr val="dk1"/>
              </a:buClr>
              <a:buSzPts val="21351"/>
              <a:buFont typeface="Arial"/>
              <a:buChar char="–"/>
              <a:defRPr sz="213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1391729" algn="l" rtl="0">
              <a:lnSpc>
                <a:spcPct val="100000"/>
              </a:lnSpc>
              <a:spcBef>
                <a:spcPts val="3663"/>
              </a:spcBef>
              <a:spcAft>
                <a:spcPts val="0"/>
              </a:spcAft>
              <a:buClr>
                <a:schemeClr val="dk1"/>
              </a:buClr>
              <a:buSzPts val="18317"/>
              <a:buFont typeface="Arial"/>
              <a:buChar char="•"/>
              <a:defRPr sz="1831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1199134" algn="l" rtl="0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Font typeface="Arial"/>
              <a:buChar char="–"/>
              <a:defRPr sz="152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1199134" algn="l" rtl="0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Font typeface="Arial"/>
              <a:buChar char="»"/>
              <a:defRPr sz="152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1199134" algn="l" rtl="0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Font typeface="Arial"/>
              <a:buChar char="•"/>
              <a:defRPr sz="152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1199134" algn="l" rtl="0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Font typeface="Arial"/>
              <a:buChar char="•"/>
              <a:defRPr sz="152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1199134" algn="l" rtl="0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Font typeface="Arial"/>
              <a:buChar char="•"/>
              <a:defRPr sz="152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1199134" algn="l" rtl="0">
              <a:lnSpc>
                <a:spcPct val="100000"/>
              </a:lnSpc>
              <a:spcBef>
                <a:spcPts val="3057"/>
              </a:spcBef>
              <a:spcAft>
                <a:spcPts val="0"/>
              </a:spcAft>
              <a:buClr>
                <a:schemeClr val="dk1"/>
              </a:buClr>
              <a:buSzPts val="15284"/>
              <a:buFont typeface="Arial"/>
              <a:buChar char="•"/>
              <a:defRPr sz="15284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1945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4996160" y="30510490"/>
            <a:ext cx="13899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31455360" y="30510490"/>
            <a:ext cx="10241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7025" tIns="298500" rIns="597025" bIns="2985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17"/>
              <a:buFont typeface="Arial"/>
              <a:buNone/>
              <a:defRPr sz="921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0025" y="26694375"/>
            <a:ext cx="10132040" cy="5912100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13"/>
          <p:cNvSpPr/>
          <p:nvPr/>
        </p:nvSpPr>
        <p:spPr>
          <a:xfrm>
            <a:off x="27636825" y="9013900"/>
            <a:ext cx="15432600" cy="12233700"/>
          </a:xfrm>
          <a:prstGeom prst="rect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00"/>
              <a:buFont typeface="Arial"/>
              <a:buNone/>
            </a:pPr>
            <a:endParaRPr sz="1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920550" y="397250"/>
            <a:ext cx="6533400" cy="7707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3000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12221225" y="9013900"/>
            <a:ext cx="15036000" cy="23587500"/>
          </a:xfrm>
          <a:prstGeom prst="rect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00"/>
              <a:buFont typeface="Arial"/>
              <a:buNone/>
            </a:pPr>
            <a:endParaRPr sz="1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832725" y="9013900"/>
            <a:ext cx="10883100" cy="7707000"/>
          </a:xfrm>
          <a:prstGeom prst="rect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00"/>
              <a:buFont typeface="Arial"/>
              <a:buNone/>
            </a:pPr>
            <a:endParaRPr sz="1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27626725" y="21943788"/>
            <a:ext cx="15432600" cy="4194600"/>
          </a:xfrm>
          <a:prstGeom prst="rect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00"/>
              <a:buFont typeface="Arial"/>
              <a:buNone/>
            </a:pPr>
            <a:endParaRPr sz="1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832725" y="17350900"/>
            <a:ext cx="10883100" cy="2704500"/>
          </a:xfrm>
          <a:prstGeom prst="rect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00"/>
              <a:buFont typeface="Arial"/>
              <a:buNone/>
            </a:pPr>
            <a:endParaRPr sz="1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948723" y="9655693"/>
            <a:ext cx="107772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66750" marR="0" lvl="0" indent="-654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Reactive oxygen species (ROS) are highly reactive molecules produced by cellular metabolism.</a:t>
            </a: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66750" marR="0" lvl="0" indent="-654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Chronically elevated levels of ROS have been shown to increase risk for cardiovascular disease.</a:t>
            </a: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66750" marR="0" lvl="0" indent="-6540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Consumption of high-carbohydrate (HC) or high-fat (HF) meals are known to increase concentrations of ROS.</a:t>
            </a:r>
            <a:endParaRPr sz="2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666750" marR="0" lvl="0" indent="-476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594500" y="397250"/>
            <a:ext cx="41358900" cy="7707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4375" tIns="62175" rIns="124375" bIns="621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NADPH Oxidase Effects on Skeletal Muscle Blood Flow and </a:t>
            </a:r>
            <a:r>
              <a:rPr lang="en-US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en-US" sz="9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actate Following the Administration of a High Carbohydrate Meal in Older Individuals with Overweight/Obesity</a:t>
            </a:r>
            <a:endParaRPr sz="96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John C. Decaro</a:t>
            </a:r>
            <a:r>
              <a:rPr lang="en-US" sz="6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6600" b="0" i="0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Sequoia D. Ernst</a:t>
            </a:r>
            <a:r>
              <a:rPr lang="en-US" sz="6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Connor </a:t>
            </a:r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J.</a:t>
            </a:r>
            <a:r>
              <a:rPr lang="en-US" sz="6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Krassel,</a:t>
            </a:r>
            <a:endParaRPr sz="66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Paul A. Baker </a:t>
            </a:r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Ph.D</a:t>
            </a:r>
            <a:r>
              <a:rPr lang="en-US" sz="6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Riley K. Hart, </a:t>
            </a:r>
            <a:r>
              <a:rPr lang="en-US" sz="6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Robert C. Hickner Ph.D</a:t>
            </a:r>
            <a:endParaRPr sz="66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Department of Health, Nutrition, &amp; Food Sciences, College of Education, Health &amp; Human Sciences, Florida State University, Tallahassee, FL 32306</a:t>
            </a:r>
            <a:endParaRPr sz="3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1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967285" y="18988316"/>
            <a:ext cx="10695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b.)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To determine if NOX-derived ROS affects lactate concentrations in the skeletal muscle.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2251570" y="16977748"/>
            <a:ext cx="7822500" cy="944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3150" tIns="101575" rIns="203150" bIns="1015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Purpose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2411978" y="8407920"/>
            <a:ext cx="7822500" cy="944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3150" tIns="101575" rIns="203150" bIns="1015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Background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922930" y="13029152"/>
            <a:ext cx="108030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66769" marR="0" lvl="0" indent="-6540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NADPH Oxidase </a:t>
            </a: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(NOX)</a:t>
            </a:r>
            <a:r>
              <a:rPr lang="en-US" sz="2800" b="0" i="0" u="none" strike="noStrike" cap="none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is a protein in the human vasculature that prior research has shown to be a potent producer of ROS. A drug called </a:t>
            </a:r>
            <a:r>
              <a:rPr lang="en-US" sz="2800">
                <a:latin typeface="Georgia"/>
                <a:ea typeface="Georgia"/>
                <a:cs typeface="Georgia"/>
                <a:sym typeface="Georgia"/>
              </a:rPr>
              <a:t>apocynin can eliminate ROS produced by NOX in a small area.</a:t>
            </a: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992275" y="12106436"/>
            <a:ext cx="4359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500" b="1" i="0" u="none" strike="noStrike" cap="none" baseline="-25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N</a:t>
            </a:r>
            <a:r>
              <a:rPr lang="en-US" sz="4500" b="1" baseline="-25000">
                <a:latin typeface="Georgia"/>
                <a:ea typeface="Georgia"/>
                <a:cs typeface="Georgia"/>
                <a:sym typeface="Georgia"/>
              </a:rPr>
              <a:t>ADPH Oxidase</a:t>
            </a:r>
            <a:endParaRPr sz="4500" b="1" i="0" u="none" strike="noStrike" cap="none" baseline="-25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2465372" y="24819898"/>
            <a:ext cx="14421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Images show a schematic illustration of the microdialysis technique (left) and microdialysis probes inserted into skeletal muscle (right). </a:t>
            </a: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27626725" y="22604585"/>
            <a:ext cx="15263700" cy="43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Apocynin is a potent NOX-inhibitor, consistent with literature.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Following HC meal consumption, there was no significant change in SMBF between CON and APO groups.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Thus, SMBF may not be as negatively affected by NOX-produced ROS as previously thought.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However, there was a strong positive correlation between NOX-produced H</a:t>
            </a:r>
            <a:r>
              <a:rPr lang="en-US" sz="2800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en-US" sz="2800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(ROS) and increases in lactate following HC meal consumption suggesting a link between the two molecules may exist.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1303864" y="21424013"/>
            <a:ext cx="7812900" cy="944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3150" tIns="101575" rIns="203150" bIns="1015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Conclusions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832725" y="20769150"/>
            <a:ext cx="10883100" cy="11837400"/>
          </a:xfrm>
          <a:prstGeom prst="rect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00"/>
              <a:buFont typeface="Arial"/>
              <a:buNone/>
            </a:pPr>
            <a:endParaRPr sz="1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2251569" y="20303661"/>
            <a:ext cx="7822500" cy="944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3150" tIns="101575" rIns="203150" bIns="1015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Methods 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08" name="Google Shape;108;p13"/>
          <p:cNvCxnSpPr/>
          <p:nvPr/>
        </p:nvCxnSpPr>
        <p:spPr>
          <a:xfrm>
            <a:off x="12158333" y="17000024"/>
            <a:ext cx="150360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13"/>
          <p:cNvSpPr txBox="1"/>
          <p:nvPr/>
        </p:nvSpPr>
        <p:spPr>
          <a:xfrm>
            <a:off x="1021925" y="31118100"/>
            <a:ext cx="107802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Skeletal Muscle Lactate</a:t>
            </a:r>
            <a:endParaRPr sz="2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eorgia"/>
              <a:buChar char="●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Skeletal muscle lactate concentrations were measured using the CMA 600 Microdialysis Analyzer.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76500" y="17731375"/>
            <a:ext cx="6533375" cy="6719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5">
            <a:alphaModFix/>
          </a:blip>
          <a:srcRect l="20422" r="-697" b="17521"/>
          <a:stretch/>
        </p:blipFill>
        <p:spPr>
          <a:xfrm>
            <a:off x="20684275" y="17550225"/>
            <a:ext cx="5365351" cy="671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 txBox="1"/>
          <p:nvPr/>
        </p:nvSpPr>
        <p:spPr>
          <a:xfrm>
            <a:off x="1021916" y="9318478"/>
            <a:ext cx="1378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ROS</a:t>
            </a: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27636825" y="18354462"/>
            <a:ext cx="150360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Figure 2A</a:t>
            </a:r>
            <a:r>
              <a:rPr lang="en-US" sz="2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Dialysate H</a:t>
            </a:r>
            <a:r>
              <a:rPr lang="en-US" sz="2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en-US" sz="2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concentrations from APO compared to CON probe following a high carbohydrate meal. *Significance marked as a P-value ≤ 0.05.</a:t>
            </a:r>
            <a:endParaRPr sz="26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920523" y="22467129"/>
            <a:ext cx="10805400" cy="14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Participants</a:t>
            </a: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Nine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participants (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females,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males,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67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±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6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years,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30.9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±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2.9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kg/m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3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9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±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7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% body fat percentage). </a:t>
            </a: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15708655" y="8552175"/>
            <a:ext cx="7812900" cy="944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3150" tIns="101575" rIns="203150" bIns="1015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Methods Continued</a:t>
            </a:r>
            <a:endParaRPr sz="14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6" name="Google Shape;116;p13"/>
          <p:cNvSpPr txBox="1"/>
          <p:nvPr/>
        </p:nvSpPr>
        <p:spPr>
          <a:xfrm>
            <a:off x="12240020" y="15364532"/>
            <a:ext cx="149598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Image shows the testing visit in which microdialysis probes were inserted. Microdialysis and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cardiovascular measures were taken at rest and continued for four hours after consuming a  high-carbohydrate meal..</a:t>
            </a: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27636825" y="26689125"/>
            <a:ext cx="15432600" cy="5912100"/>
          </a:xfrm>
          <a:prstGeom prst="rect">
            <a:avLst/>
          </a:prstGeom>
          <a:noFill/>
          <a:ln w="508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00"/>
              <a:buFont typeface="Arial"/>
              <a:buNone/>
            </a:pPr>
            <a:endParaRPr sz="1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3"/>
          <p:cNvSpPr txBox="1"/>
          <p:nvPr/>
        </p:nvSpPr>
        <p:spPr>
          <a:xfrm>
            <a:off x="27709725" y="27448824"/>
            <a:ext cx="150360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Georgia"/>
              <a:buChar char="•"/>
            </a:pP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La Favor, J. D., Dubis, G. S., Yan, H., White, J. D., Nelson, M. A., Anderson, E. J., &amp; Hickner, R. C. (2016). Microvascular endothelial dysfunction in sedentary, obese humans is mediated by NADPH oxidase: influence of exercise training. </a:t>
            </a:r>
            <a:r>
              <a:rPr lang="en-US" sz="2400" b="0" i="1" u="none" strike="noStrike" cap="non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Arteriosclerosis, thrombosis, and vascular biology</a:t>
            </a: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2400" b="0" i="1" u="none" strike="noStrike" cap="non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36</a:t>
            </a: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(12), 2412-2420.</a:t>
            </a:r>
            <a:endParaRPr sz="24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Georgia"/>
              <a:buChar char="•"/>
            </a:pP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Hickner, R. C., Rosdahl, H., Borg, I., Ungerstedt, U., Jorfeldt, L., &amp; Henriksson, J. (1992). The ethanol technique of monitoring local blood flow changes in rat skeletal muscle: implications for microdialysis. </a:t>
            </a:r>
            <a:r>
              <a:rPr lang="en-US" sz="2400" b="0" i="1" u="none" strike="noStrike" cap="non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Acta physiologica scandinavica</a:t>
            </a: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2400" b="0" i="1" u="none" strike="noStrike" cap="none">
                <a:solidFill>
                  <a:srgbClr val="222222"/>
                </a:solidFill>
                <a:latin typeface="Georgia"/>
                <a:ea typeface="Georgia"/>
                <a:cs typeface="Georgia"/>
                <a:sym typeface="Georgia"/>
              </a:rPr>
              <a:t>146</a:t>
            </a:r>
            <a:r>
              <a:rPr lang="en-US" sz="2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(1), 87-97.</a:t>
            </a:r>
            <a:endParaRPr sz="2400" b="0" i="0" u="none" strike="noStrike" cap="none">
              <a:solidFill>
                <a:srgbClr val="22222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Kerckhoffs DAJM, Arner P, Bolinder J. Lipolysis and Lactate Production in Human Skeletal Muscle and Adipose Tissue following Glucose Ingestion. Clin Sci. 1998 Jan 1;94(1):71–7.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Huang YF, Wang G, Ding L, Bai ZR, Leng Y, Tian JW, et al. Lactate-upregulated NADPH-dependent NOX4 expression via HCAR1/PI3K pathway contributes to ROS-induced osteoarthritis chondrocyte damage. Redox Biol. 2023 Nov 1;67:102867.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Font typeface="Georgia"/>
              <a:buChar char="•"/>
            </a:pPr>
            <a:r>
              <a:rPr lang="en-US" sz="240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Bedard K, Krause KH. The NOX Family of ROS-Generating NADPH Oxidases: Physiology and Pathophysiology. Physiol Rev. 2007 Jan;87(1):245–313.</a:t>
            </a:r>
            <a:endParaRPr sz="2400">
              <a:solidFill>
                <a:srgbClr val="222222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9" name="Google Shape;119;p13"/>
          <p:cNvSpPr txBox="1"/>
          <p:nvPr/>
        </p:nvSpPr>
        <p:spPr>
          <a:xfrm>
            <a:off x="31367589" y="26274500"/>
            <a:ext cx="7812900" cy="944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3150" tIns="101575" rIns="203150" bIns="1015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References</a:t>
            </a:r>
            <a:endParaRPr sz="48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0" name="Google Shape;120;p13" descr="A white text on a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86225" y="3392422"/>
            <a:ext cx="6939877" cy="4148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7">
            <a:alphaModFix/>
          </a:blip>
          <a:srcRect l="34706" t="5732" r="40182" b="8833"/>
          <a:stretch/>
        </p:blipFill>
        <p:spPr>
          <a:xfrm rot="5400000">
            <a:off x="24531769" y="11618725"/>
            <a:ext cx="875765" cy="297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7">
            <a:alphaModFix/>
          </a:blip>
          <a:srcRect l="29491" t="5732" r="33159" b="8833"/>
          <a:stretch/>
        </p:blipFill>
        <p:spPr>
          <a:xfrm rot="5400000">
            <a:off x="20604567" y="13561066"/>
            <a:ext cx="958576" cy="20051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3"/>
          <p:cNvCxnSpPr/>
          <p:nvPr/>
        </p:nvCxnSpPr>
        <p:spPr>
          <a:xfrm>
            <a:off x="12892835" y="12072307"/>
            <a:ext cx="9796800" cy="19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13"/>
          <p:cNvCxnSpPr/>
          <p:nvPr/>
        </p:nvCxnSpPr>
        <p:spPr>
          <a:xfrm>
            <a:off x="19273182" y="11820591"/>
            <a:ext cx="0" cy="125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13"/>
          <p:cNvSpPr txBox="1"/>
          <p:nvPr/>
        </p:nvSpPr>
        <p:spPr>
          <a:xfrm>
            <a:off x="14164082" y="12149506"/>
            <a:ext cx="1477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Equilibrium period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15880443" y="12149506"/>
            <a:ext cx="928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Hour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17134011" y="12145196"/>
            <a:ext cx="87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Hour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20490379" y="12115320"/>
            <a:ext cx="930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Hour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21656090" y="12120264"/>
            <a:ext cx="895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Hour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21918225" y="14318779"/>
            <a:ext cx="1967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Microdialysis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p13"/>
          <p:cNvCxnSpPr/>
          <p:nvPr/>
        </p:nvCxnSpPr>
        <p:spPr>
          <a:xfrm>
            <a:off x="20378280" y="11820588"/>
            <a:ext cx="0" cy="125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13"/>
          <p:cNvCxnSpPr/>
          <p:nvPr/>
        </p:nvCxnSpPr>
        <p:spPr>
          <a:xfrm>
            <a:off x="22686572" y="11820707"/>
            <a:ext cx="0" cy="125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13"/>
          <p:cNvCxnSpPr/>
          <p:nvPr/>
        </p:nvCxnSpPr>
        <p:spPr>
          <a:xfrm>
            <a:off x="21485709" y="11819878"/>
            <a:ext cx="0" cy="125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13"/>
          <p:cNvCxnSpPr/>
          <p:nvPr/>
        </p:nvCxnSpPr>
        <p:spPr>
          <a:xfrm>
            <a:off x="18138080" y="11820045"/>
            <a:ext cx="0" cy="125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5" name="Google Shape;135;p13"/>
          <p:cNvCxnSpPr/>
          <p:nvPr/>
        </p:nvCxnSpPr>
        <p:spPr>
          <a:xfrm>
            <a:off x="16931635" y="11818996"/>
            <a:ext cx="0" cy="125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p13"/>
          <p:cNvCxnSpPr/>
          <p:nvPr/>
        </p:nvCxnSpPr>
        <p:spPr>
          <a:xfrm>
            <a:off x="14107476" y="11818996"/>
            <a:ext cx="0" cy="125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7" name="Google Shape;137;p13"/>
          <p:cNvSpPr txBox="1"/>
          <p:nvPr/>
        </p:nvSpPr>
        <p:spPr>
          <a:xfrm>
            <a:off x="12407200" y="13013541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07:00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15361380" y="13016508"/>
            <a:ext cx="84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08:10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17684217" y="13012813"/>
            <a:ext cx="87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09:30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18879271" y="13015126"/>
            <a:ext cx="90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10:30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19993970" y="13013296"/>
            <a:ext cx="84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11:30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21084705" y="13015233"/>
            <a:ext cx="86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12:30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22229384" y="13014483"/>
            <a:ext cx="84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13:30</a:t>
            </a:r>
            <a:endParaRPr/>
          </a:p>
        </p:txBody>
      </p:sp>
      <p:cxnSp>
        <p:nvCxnSpPr>
          <p:cNvPr id="144" name="Google Shape;144;p13"/>
          <p:cNvCxnSpPr/>
          <p:nvPr/>
        </p:nvCxnSpPr>
        <p:spPr>
          <a:xfrm>
            <a:off x="12920970" y="11817325"/>
            <a:ext cx="0" cy="125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" name="Google Shape;145;p13"/>
          <p:cNvCxnSpPr/>
          <p:nvPr/>
        </p:nvCxnSpPr>
        <p:spPr>
          <a:xfrm>
            <a:off x="15776546" y="11819766"/>
            <a:ext cx="0" cy="12552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6" name="Google Shape;146;p13" descr="Weight Loss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476003" y="10764645"/>
            <a:ext cx="918120" cy="105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 descr="Ruler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47844" y="9947284"/>
            <a:ext cx="760047" cy="876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 rotWithShape="1">
          <a:blip r:embed="rId7">
            <a:alphaModFix/>
          </a:blip>
          <a:srcRect l="29491" t="5732" r="33159" b="8833"/>
          <a:stretch/>
        </p:blipFill>
        <p:spPr>
          <a:xfrm>
            <a:off x="13632970" y="9181200"/>
            <a:ext cx="918114" cy="255290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3"/>
          <p:cNvSpPr txBox="1"/>
          <p:nvPr/>
        </p:nvSpPr>
        <p:spPr>
          <a:xfrm>
            <a:off x="13561557" y="13014264"/>
            <a:ext cx="104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07:10</a:t>
            </a:r>
            <a:endParaRPr/>
          </a:p>
        </p:txBody>
      </p:sp>
      <p:pic>
        <p:nvPicPr>
          <p:cNvPr id="150" name="Google Shape;150;p13" descr="Pasta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053301" y="10748439"/>
            <a:ext cx="972027" cy="112070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3"/>
          <p:cNvSpPr txBox="1"/>
          <p:nvPr/>
        </p:nvSpPr>
        <p:spPr>
          <a:xfrm>
            <a:off x="16529859" y="13016552"/>
            <a:ext cx="87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09:10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18311434" y="12138159"/>
            <a:ext cx="87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Hour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19399548" y="12132654"/>
            <a:ext cx="878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Hour 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pic>
        <p:nvPicPr>
          <p:cNvPr id="154" name="Google Shape;154;p13" descr="Weight Loss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702178" y="14008724"/>
            <a:ext cx="918120" cy="105855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3"/>
          <p:cNvSpPr txBox="1"/>
          <p:nvPr/>
        </p:nvSpPr>
        <p:spPr>
          <a:xfrm>
            <a:off x="13470857" y="14317237"/>
            <a:ext cx="1668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Bodyweight</a:t>
            </a:r>
            <a:endParaRPr/>
          </a:p>
        </p:txBody>
      </p:sp>
      <p:pic>
        <p:nvPicPr>
          <p:cNvPr id="156" name="Google Shape;156;p13" descr="Ruler with solid fill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142396" y="14092649"/>
            <a:ext cx="760047" cy="8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3"/>
          <p:cNvSpPr txBox="1"/>
          <p:nvPr/>
        </p:nvSpPr>
        <p:spPr>
          <a:xfrm>
            <a:off x="15766843" y="14327906"/>
            <a:ext cx="114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Height</a:t>
            </a:r>
            <a:endParaRPr/>
          </a:p>
        </p:txBody>
      </p:sp>
      <p:pic>
        <p:nvPicPr>
          <p:cNvPr id="158" name="Google Shape;158;p13" descr="Pasta with solid fill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7099959" y="13923850"/>
            <a:ext cx="972027" cy="112070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3"/>
          <p:cNvSpPr txBox="1"/>
          <p:nvPr/>
        </p:nvSpPr>
        <p:spPr>
          <a:xfrm>
            <a:off x="18047250" y="14326218"/>
            <a:ext cx="201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 Carb Meal</a:t>
            </a:r>
            <a:endParaRPr/>
          </a:p>
        </p:txBody>
      </p:sp>
      <p:pic>
        <p:nvPicPr>
          <p:cNvPr id="160" name="Google Shape;160;p13"/>
          <p:cNvPicPr preferRelativeResize="0"/>
          <p:nvPr/>
        </p:nvPicPr>
        <p:blipFill rotWithShape="1">
          <a:blip r:embed="rId7">
            <a:alphaModFix/>
          </a:blip>
          <a:srcRect l="36487" t="5732" r="41124" b="8833"/>
          <a:stretch/>
        </p:blipFill>
        <p:spPr>
          <a:xfrm rot="5400000">
            <a:off x="24573635" y="10342671"/>
            <a:ext cx="780803" cy="297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 txBox="1"/>
          <p:nvPr/>
        </p:nvSpPr>
        <p:spPr>
          <a:xfrm>
            <a:off x="23072727" y="9944208"/>
            <a:ext cx="3756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Microdialysis Probes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23433265" y="12372071"/>
            <a:ext cx="2935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Probe Two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Apocynin </a:t>
            </a:r>
            <a:endParaRPr/>
          </a:p>
        </p:txBody>
      </p:sp>
      <p:sp>
        <p:nvSpPr>
          <p:cNvPr id="163" name="Google Shape;163;p13"/>
          <p:cNvSpPr txBox="1"/>
          <p:nvPr/>
        </p:nvSpPr>
        <p:spPr>
          <a:xfrm>
            <a:off x="23616559" y="11160676"/>
            <a:ext cx="2823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Probe One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Control </a:t>
            </a: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12703998" y="13954661"/>
            <a:ext cx="11099400" cy="1170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 rot="5400000">
            <a:off x="23109793" y="9973510"/>
            <a:ext cx="3588000" cy="35862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752525" y="9496275"/>
            <a:ext cx="7337375" cy="39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3"/>
          <p:cNvSpPr txBox="1"/>
          <p:nvPr/>
        </p:nvSpPr>
        <p:spPr>
          <a:xfrm>
            <a:off x="23205463" y="10614721"/>
            <a:ext cx="256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Muscle probes:</a:t>
            </a:r>
            <a:endParaRPr/>
          </a:p>
        </p:txBody>
      </p:sp>
      <p:sp>
        <p:nvSpPr>
          <p:cNvPr id="168" name="Google Shape;168;p13"/>
          <p:cNvSpPr txBox="1"/>
          <p:nvPr/>
        </p:nvSpPr>
        <p:spPr>
          <a:xfrm>
            <a:off x="27912650" y="9704388"/>
            <a:ext cx="1378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2A</a:t>
            </a:r>
            <a:endParaRPr sz="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31547088" y="8566845"/>
            <a:ext cx="7812900" cy="9441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3150" tIns="101575" rIns="203150" bIns="10157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Results</a:t>
            </a:r>
            <a:endParaRPr sz="4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0" name="Google Shape;170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6013400" y="9799575"/>
            <a:ext cx="6939875" cy="3588000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1" name="Google Shape;171;p13"/>
          <p:cNvSpPr txBox="1"/>
          <p:nvPr/>
        </p:nvSpPr>
        <p:spPr>
          <a:xfrm>
            <a:off x="35089900" y="9704388"/>
            <a:ext cx="1047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</a:rPr>
              <a:t>2B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27636825" y="19247238"/>
            <a:ext cx="1495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Figure 2B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Ethanol outflow/inflow ratio from APO compared to CON probe following a high carbohydrate meal. *Significance marked as a P-value ≤ 0.05.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1885725" y="13951400"/>
            <a:ext cx="7135626" cy="4368675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4" name="Google Shape;174;p13"/>
          <p:cNvSpPr txBox="1"/>
          <p:nvPr/>
        </p:nvSpPr>
        <p:spPr>
          <a:xfrm>
            <a:off x="31547088" y="13902738"/>
            <a:ext cx="84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</a:rPr>
              <a:t>2C</a:t>
            </a:r>
            <a:endParaRPr sz="4000" b="1">
              <a:solidFill>
                <a:schemeClr val="dk1"/>
              </a:solidFill>
            </a:endParaRPr>
          </a:p>
        </p:txBody>
      </p:sp>
      <p:sp>
        <p:nvSpPr>
          <p:cNvPr id="175" name="Google Shape;175;p13"/>
          <p:cNvSpPr txBox="1"/>
          <p:nvPr/>
        </p:nvSpPr>
        <p:spPr>
          <a:xfrm>
            <a:off x="27912350" y="13254150"/>
            <a:ext cx="84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 b="1">
              <a:solidFill>
                <a:schemeClr val="dk1"/>
              </a:solidFill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27636825" y="20213275"/>
            <a:ext cx="1495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Figure 2C</a:t>
            </a:r>
            <a:r>
              <a:rPr lang="en-US" sz="2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: </a:t>
            </a:r>
            <a:r>
              <a:rPr lang="en-US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Dialysate lactate concentrations from APO compared to CON probe following a high carbohydrate meal. *Significance marked as a P-value ≤ 0.05.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14">
            <a:alphaModFix/>
          </a:blip>
          <a:srcRect r="49323"/>
          <a:stretch/>
        </p:blipFill>
        <p:spPr>
          <a:xfrm>
            <a:off x="23072725" y="29688150"/>
            <a:ext cx="2567700" cy="2552899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78" name="Google Shape;178;p13"/>
          <p:cNvCxnSpPr/>
          <p:nvPr/>
        </p:nvCxnSpPr>
        <p:spPr>
          <a:xfrm>
            <a:off x="12234533" y="26067824"/>
            <a:ext cx="15036000" cy="0"/>
          </a:xfrm>
          <a:prstGeom prst="straightConnector1">
            <a:avLst/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9" name="Google Shape;179;p13"/>
          <p:cNvSpPr txBox="1"/>
          <p:nvPr/>
        </p:nvSpPr>
        <p:spPr>
          <a:xfrm>
            <a:off x="1072923" y="21324129"/>
            <a:ext cx="108054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Study Design</a:t>
            </a: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marR="0" lvl="0" indent="-444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Double blind crossover study design. </a:t>
            </a:r>
            <a:endParaRPr sz="2800" b="0" i="0" u="none" strike="noStrike" cap="none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1072923" y="23991129"/>
            <a:ext cx="10805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Microdialysis Procedures</a:t>
            </a:r>
            <a:endParaRPr sz="2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Microdialysis was used to monitor </a:t>
            </a:r>
            <a:r>
              <a:rPr lang="en-US" sz="28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in-vivo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ROS production, lactate concentration, and microvascular blood flow within skeletal muscle.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1072923" y="25819929"/>
            <a:ext cx="108054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ROS measurements (Hydrogen Peroxide (H</a:t>
            </a:r>
            <a:r>
              <a:rPr lang="en-US" sz="2800" b="1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en-US" sz="2800" b="1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 and Superoxide (O</a:t>
            </a:r>
            <a:r>
              <a:rPr lang="en-US" sz="2800" b="1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)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control and apocynin microdialysis probes were perfused with Amplex UltraRed, horseradish peroxidase, and superoxide dismutase to determine levels of ROS. The apocynin probe was additionally perfused with apocynin.  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Because SOD converts H</a:t>
            </a:r>
            <a:r>
              <a:rPr lang="en-US" sz="2800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en-US" sz="2800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 b="1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into O</a:t>
            </a:r>
            <a:r>
              <a:rPr lang="en-US" sz="2800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, ROS was analyzed as the combination of H</a:t>
            </a:r>
            <a:r>
              <a:rPr lang="en-US" sz="2800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</a:t>
            </a:r>
            <a:r>
              <a:rPr lang="en-US" sz="2800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 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and O</a:t>
            </a:r>
            <a:r>
              <a:rPr lang="en-US" sz="2800" baseline="-25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concentrations.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1072923" y="29325129"/>
            <a:ext cx="10805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Skeletal muscle microvascular blood flow 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Microvascular blood flow was assessed by perfusing both microdialysis probes with ethanol. The ethanol outflow-to-inflow ratio is </a:t>
            </a:r>
            <a:r>
              <a:rPr lang="en-US" sz="280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inversely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related to blood flow.</a:t>
            </a:r>
            <a:endParaRPr sz="2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3" name="Google Shape;183;p13"/>
          <p:cNvPicPr preferRelativeResize="0"/>
          <p:nvPr/>
        </p:nvPicPr>
        <p:blipFill rotWithShape="1">
          <a:blip r:embed="rId15">
            <a:alphaModFix/>
          </a:blip>
          <a:srcRect l="52162"/>
          <a:stretch/>
        </p:blipFill>
        <p:spPr>
          <a:xfrm>
            <a:off x="23072725" y="26694375"/>
            <a:ext cx="2567700" cy="2704342"/>
          </a:xfrm>
          <a:prstGeom prst="rect">
            <a:avLst/>
          </a:prstGeom>
          <a:noFill/>
          <a:ln w="508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p13"/>
          <p:cNvSpPr txBox="1"/>
          <p:nvPr/>
        </p:nvSpPr>
        <p:spPr>
          <a:xfrm>
            <a:off x="967285" y="18073916"/>
            <a:ext cx="10695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a.)</a:t>
            </a: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determine if NOX-derived ROS impairs skeletal muscle microvascular blood flow at rest and in response to a HC meal.</a:t>
            </a: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5" name="Google Shape;185;p13"/>
          <p:cNvSpPr txBox="1"/>
          <p:nvPr/>
        </p:nvSpPr>
        <p:spPr>
          <a:xfrm>
            <a:off x="992275" y="14435286"/>
            <a:ext cx="43593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4500" b="1" baseline="-25000">
                <a:latin typeface="Georgia"/>
                <a:ea typeface="Georgia"/>
                <a:cs typeface="Georgia"/>
                <a:sym typeface="Georgia"/>
              </a:rPr>
              <a:t>Lactate</a:t>
            </a:r>
            <a:endParaRPr sz="4500" b="1" i="0" u="none" strike="noStrike" cap="none" baseline="-25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6" name="Google Shape;186;p13"/>
          <p:cNvSpPr txBox="1"/>
          <p:nvPr/>
        </p:nvSpPr>
        <p:spPr>
          <a:xfrm>
            <a:off x="1000030" y="15434402"/>
            <a:ext cx="10803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Char char="•"/>
            </a:pPr>
            <a:r>
              <a:rPr lang="en-US" sz="2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Lactate is a byproduct of normal metabolism that may be       harmful in high concentrations.</a:t>
            </a:r>
            <a:endParaRPr sz="2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SU Poste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40115"/>
      </a:accent1>
      <a:accent2>
        <a:srgbClr val="CDC092"/>
      </a:accent2>
      <a:accent3>
        <a:srgbClr val="2B0007"/>
      </a:accent3>
      <a:accent4>
        <a:srgbClr val="A71930"/>
      </a:accent4>
      <a:accent5>
        <a:srgbClr val="728574"/>
      </a:accent5>
      <a:accent6>
        <a:srgbClr val="86AECA"/>
      </a:accent6>
      <a:hlink>
        <a:srgbClr val="A6A2C6"/>
      </a:hlink>
      <a:folHlink>
        <a:srgbClr val="EFE8B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908</Words>
  <Application>Microsoft Office PowerPoint</Application>
  <PresentationFormat>Custom</PresentationFormat>
  <Paragraphs>78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Garamond</vt:lpstr>
      <vt:lpstr>Arial</vt:lpstr>
      <vt:lpstr>Georgia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connor krassel</dc:creator>
  <cp:lastModifiedBy>connor krassel</cp:lastModifiedBy>
  <cp:revision>1</cp:revision>
  <dcterms:modified xsi:type="dcterms:W3CDTF">2024-08-26T23:00:16Z</dcterms:modified>
</cp:coreProperties>
</file>