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Garamond" panose="02020404030301010803" pitchFamily="18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65" d="100"/>
          <a:sy n="165" d="100"/>
        </p:scale>
        <p:origin x="66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9c2b1d50dd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9c2b1d50dd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c2b1d50dd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c2b1d50dd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c2b1d50dd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c2b1d50dd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c2b1d50dd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9c2b1d50dd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9c2b1d50dd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9c2b1d50dd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9c2b1d50d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9c2b1d50dd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c2b1d50d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9c2b1d50dd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f1c3d8ffb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f1c3d8ffb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f1c3d8ffb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f1c3d8ffb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f1c3d8ffb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f1c3d8ffb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9c2b1d50d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9c2b1d50d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9c2b1d50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9c2b1d50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9c2b1d50dd_0_2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g9c2b1d50dd_0_228:notes"/>
          <p:cNvSpPr txBox="1"/>
          <p:nvPr/>
        </p:nvSpPr>
        <p:spPr>
          <a:xfrm>
            <a:off x="3962400" y="87630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9c2b1d50dd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783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" name="Google Shape;224;g9c2b1d50dd_0_2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9c2b1d50dd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9c2b1d50dd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c2b1d50d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c2b1d50d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9c2b1d50dd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9c2b1d50dd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9c2b1d50dd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9c2b1d50dd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c2b1d50dd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c2b1d50dd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c2b1d50dd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9c2b1d50dd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9c2b1d50d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9c2b1d50dd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b="1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Google Shape;68;p11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" name="Google Shape;69;p11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" name="Google Shape;70;p11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rtl="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873672"/>
            <a:ext cx="8229600" cy="7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b="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760481"/>
            <a:ext cx="8229600" cy="27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D0B884"/>
              </a:buClr>
              <a:buSzPts val="2000"/>
              <a:buNone/>
              <a:defRPr sz="2000">
                <a:solidFill>
                  <a:srgbClr val="D0B884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876010"/>
            <a:ext cx="8229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b="1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42238"/>
            <a:ext cx="4038600" cy="29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42238"/>
            <a:ext cx="4038600" cy="29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457200" y="932789"/>
            <a:ext cx="40401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2"/>
          </p:nvPr>
        </p:nvSpPr>
        <p:spPr>
          <a:xfrm>
            <a:off x="457200" y="1655375"/>
            <a:ext cx="4040100" cy="29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3"/>
          </p:nvPr>
        </p:nvSpPr>
        <p:spPr>
          <a:xfrm>
            <a:off x="4645026" y="932789"/>
            <a:ext cx="40419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4"/>
          </p:nvPr>
        </p:nvSpPr>
        <p:spPr>
          <a:xfrm>
            <a:off x="4645026" y="1655375"/>
            <a:ext cx="4041900" cy="29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87600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b="1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457201" y="873674"/>
            <a:ext cx="3008400" cy="9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3575050" y="873673"/>
            <a:ext cx="5111700" cy="4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57201" y="1825187"/>
            <a:ext cx="3008400" cy="3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410134" y="3928241"/>
            <a:ext cx="7260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>
            <a:spLocks noGrp="1"/>
          </p:cNvSpPr>
          <p:nvPr>
            <p:ph type="pic" idx="2"/>
          </p:nvPr>
        </p:nvSpPr>
        <p:spPr>
          <a:xfrm>
            <a:off x="1410134" y="348156"/>
            <a:ext cx="7260900" cy="3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1410134" y="4216292"/>
            <a:ext cx="72609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87600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865581"/>
            <a:ext cx="8229600" cy="27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thecenter.fsu.edu/service/engagetlh" TargetMode="External"/><Relationship Id="rId3" Type="http://schemas.openxmlformats.org/officeDocument/2006/relationships/hyperlink" Target="https://union.fsu.edu/sac/involvement" TargetMode="External"/><Relationship Id="rId7" Type="http://schemas.openxmlformats.org/officeDocument/2006/relationships/hyperlink" Target="https://cies.fsu.edu/conversation-partner-program-term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cge.fsu.edu/intercultural-programs/english-conversation-club" TargetMode="External"/><Relationship Id="rId5" Type="http://schemas.openxmlformats.org/officeDocument/2006/relationships/hyperlink" Target="https://cge.fsu.edu/intercultural-programs/global-cafe" TargetMode="External"/><Relationship Id="rId10" Type="http://schemas.openxmlformats.org/officeDocument/2006/relationships/hyperlink" Target="https://www.thesca.org/" TargetMode="External"/><Relationship Id="rId4" Type="http://schemas.openxmlformats.org/officeDocument/2006/relationships/hyperlink" Target="https://international.fsu.edu/" TargetMode="External"/><Relationship Id="rId9" Type="http://schemas.openxmlformats.org/officeDocument/2006/relationships/hyperlink" Target="https://www.nationalservice.gov/programs/americorps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healthscienceconsulting.com/clinical-assistant-prep-program/" TargetMode="External"/><Relationship Id="rId3" Type="http://schemas.openxmlformats.org/officeDocument/2006/relationships/hyperlink" Target="https://med.fsu.edu/researchDivision/SRO_Undergrad" TargetMode="External"/><Relationship Id="rId7" Type="http://schemas.openxmlformats.org/officeDocument/2006/relationships/hyperlink" Target="https://cies.fsu.edu/programs/tefl-certificat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oof.net/" TargetMode="External"/><Relationship Id="rId11" Type="http://schemas.openxmlformats.org/officeDocument/2006/relationships/hyperlink" Target="https://www.career.fsu.edu/resources/career-center-library" TargetMode="External"/><Relationship Id="rId5" Type="http://schemas.openxmlformats.org/officeDocument/2006/relationships/hyperlink" Target="https://onf.fsu.edu/" TargetMode="External"/><Relationship Id="rId10" Type="http://schemas.openxmlformats.org/officeDocument/2006/relationships/hyperlink" Target="https://www.career.fsu.edu/students/gain-experience" TargetMode="External"/><Relationship Id="rId4" Type="http://schemas.openxmlformats.org/officeDocument/2006/relationships/hyperlink" Target="https://cre.fsu.edu/undergradresearch/ideagrants" TargetMode="External"/><Relationship Id="rId9" Type="http://schemas.openxmlformats.org/officeDocument/2006/relationships/hyperlink" Target="https://www.tcc.fl.edu/academics/programs/b312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https://www.omprakash.org/blog/final-capstone-draft-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omprakash.org/blog/final-capstone-project-2" TargetMode="External"/><Relationship Id="rId5" Type="http://schemas.openxmlformats.org/officeDocument/2006/relationships/hyperlink" Target="https://www.omprakash.org/blog/capstone-project-4" TargetMode="External"/><Relationship Id="rId4" Type="http://schemas.openxmlformats.org/officeDocument/2006/relationships/hyperlink" Target="https://www.omprakash.org/blog/technology-vs--humanity-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su-cre.smapply.us/prog/global_scholars_2022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nf.fsu.edu/" TargetMode="External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career.fsu.edu/students/gain-experience/career-center-internship-fund" TargetMode="External"/><Relationship Id="rId5" Type="http://schemas.openxmlformats.org/officeDocument/2006/relationships/hyperlink" Target="https://cre.fsu.edu/undergradresearch/ideagrants" TargetMode="External"/><Relationship Id="rId4" Type="http://schemas.openxmlformats.org/officeDocument/2006/relationships/hyperlink" Target="http://thecenter.fsu.edu/Programs/Moellership-Progra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su.campus.eab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hyperlink" Target="https://cre.fsu.edu/global/globalscholars" TargetMode="External"/><Relationship Id="rId4" Type="http://schemas.openxmlformats.org/officeDocument/2006/relationships/hyperlink" Target="mailto:boliver@fsu.edu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://www.cre.fsu.edu/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mprakash.org/blog/group/2020-fsu-global-scholar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hyperlink" Target="https://www.career.fsu.edu/ER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ctrTitle"/>
          </p:nvPr>
        </p:nvSpPr>
        <p:spPr>
          <a:xfrm>
            <a:off x="685800" y="235324"/>
            <a:ext cx="7772400" cy="1512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Scholars</a:t>
            </a:r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ubTitle" idx="1"/>
          </p:nvPr>
        </p:nvSpPr>
        <p:spPr>
          <a:xfrm>
            <a:off x="1371600" y="1748225"/>
            <a:ext cx="6400800" cy="82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2022 Info Session</a:t>
            </a:r>
            <a:endParaRPr/>
          </a:p>
        </p:txBody>
      </p:sp>
      <p:pic>
        <p:nvPicPr>
          <p:cNvPr id="80" name="Google Shape;8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4125" y="2571725"/>
            <a:ext cx="2515750" cy="25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>
            <a:spLocks noGrp="1"/>
          </p:cNvSpPr>
          <p:nvPr>
            <p:ph type="title"/>
          </p:nvPr>
        </p:nvSpPr>
        <p:spPr>
          <a:xfrm>
            <a:off x="355000" y="575950"/>
            <a:ext cx="8366700" cy="63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Developing Your Experience</a:t>
            </a:r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body" idx="1"/>
          </p:nvPr>
        </p:nvSpPr>
        <p:spPr>
          <a:xfrm>
            <a:off x="364996" y="1595775"/>
            <a:ext cx="8366700" cy="30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640"/>
              </a:spcBef>
              <a:spcAft>
                <a:spcPts val="0"/>
              </a:spcAft>
              <a:buSzPts val="2600"/>
              <a:buChar char="•"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Part of the Theory Course </a:t>
            </a:r>
            <a:br>
              <a:rPr lang="en" sz="2600">
                <a:latin typeface="Arial"/>
                <a:ea typeface="Arial"/>
                <a:cs typeface="Arial"/>
                <a:sym typeface="Arial"/>
              </a:rPr>
            </a:br>
            <a:r>
              <a:rPr lang="en" sz="2600">
                <a:latin typeface="Arial"/>
                <a:ea typeface="Arial"/>
                <a:cs typeface="Arial"/>
                <a:sym typeface="Arial"/>
              </a:rPr>
              <a:t>(don’t worry if you do not know now)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Should be relevant to your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Interests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Abilities/Skills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–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Budget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6400" y="1727600"/>
            <a:ext cx="2539424" cy="168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>
            <a:spLocks noGrp="1"/>
          </p:cNvSpPr>
          <p:nvPr>
            <p:ph type="title"/>
          </p:nvPr>
        </p:nvSpPr>
        <p:spPr>
          <a:xfrm>
            <a:off x="412800" y="575950"/>
            <a:ext cx="8309100" cy="1405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Experiences</a:t>
            </a:r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body" idx="1"/>
          </p:nvPr>
        </p:nvSpPr>
        <p:spPr>
          <a:xfrm>
            <a:off x="422600" y="1981450"/>
            <a:ext cx="8309100" cy="261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A29"/>
              </a:buClr>
              <a:buSzPts val="1700"/>
              <a:buChar char="●"/>
            </a:pPr>
            <a:r>
              <a:rPr lang="en" sz="16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 project with one of</a:t>
            </a:r>
            <a:r>
              <a:rPr lang="en" sz="1600">
                <a:highlight>
                  <a:schemeClr val="lt1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en" sz="16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FSU’s RSOs </a:t>
            </a:r>
            <a:r>
              <a:rPr lang="en" sz="16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focused on social impact work</a:t>
            </a:r>
            <a:endParaRPr sz="16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A29"/>
              </a:buClr>
              <a:buSzPts val="1700"/>
              <a:buChar char="●"/>
            </a:pPr>
            <a:r>
              <a:rPr lang="en" sz="16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Opportunities provided through</a:t>
            </a:r>
            <a:r>
              <a:rPr lang="en" sz="1600">
                <a:highlight>
                  <a:schemeClr val="lt1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 </a:t>
            </a:r>
            <a:r>
              <a:rPr lang="en" sz="16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FSU’s International Programs</a:t>
            </a:r>
            <a:r>
              <a:rPr lang="en" sz="16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(such as study abroad opportunities or independent internships) which have been given explicit approval for Summer 2022</a:t>
            </a:r>
            <a:endParaRPr sz="16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A29"/>
              </a:buClr>
              <a:buSzPts val="1600"/>
              <a:buChar char="●"/>
            </a:pPr>
            <a:r>
              <a:rPr lang="en" sz="16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Volunteering at Intercultural/Global FSU programing (such as</a:t>
            </a:r>
            <a:r>
              <a:rPr lang="en" sz="1600">
                <a:highlight>
                  <a:schemeClr val="lt1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r>
              <a:rPr lang="en" sz="16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International Cafe</a:t>
            </a:r>
            <a:r>
              <a:rPr lang="en" sz="16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" sz="1600">
                <a:highlight>
                  <a:schemeClr val="lt1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/>
              </a:rPr>
              <a:t> </a:t>
            </a:r>
            <a:r>
              <a:rPr lang="en" sz="16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6"/>
              </a:rPr>
              <a:t>English Conversation Clubs</a:t>
            </a:r>
            <a:r>
              <a:rPr lang="en" sz="16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, or</a:t>
            </a:r>
            <a:r>
              <a:rPr lang="en" sz="1600">
                <a:highlight>
                  <a:schemeClr val="lt1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7"/>
              </a:rPr>
              <a:t> </a:t>
            </a:r>
            <a:r>
              <a:rPr lang="en" sz="16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7"/>
              </a:rPr>
              <a:t>English Conversation Partners</a:t>
            </a:r>
            <a:r>
              <a:rPr lang="en" sz="16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16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A29"/>
              </a:buClr>
              <a:buSzPts val="1600"/>
              <a:buChar char="●"/>
            </a:pPr>
            <a:r>
              <a:rPr lang="en" sz="16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Opportunities found through </a:t>
            </a:r>
            <a:r>
              <a:rPr lang="en" sz="16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8"/>
              </a:rPr>
              <a:t>the Center for Leadership and Social Change</a:t>
            </a:r>
            <a:endParaRPr sz="3000">
              <a:highlight>
                <a:schemeClr val="lt1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A29"/>
              </a:buClr>
              <a:buSzPts val="1600"/>
              <a:buChar char="●"/>
            </a:pPr>
            <a:r>
              <a:rPr lang="en" sz="16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9"/>
              </a:rPr>
              <a:t>Americorps</a:t>
            </a:r>
            <a:endParaRPr sz="3000">
              <a:highlight>
                <a:schemeClr val="lt1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A29"/>
              </a:buClr>
              <a:buSzPts val="1600"/>
              <a:buChar char="●"/>
            </a:pPr>
            <a:r>
              <a:rPr lang="en" sz="16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10"/>
              </a:rPr>
              <a:t>Student Conservation Association</a:t>
            </a:r>
            <a:endParaRPr sz="16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313725" y="575950"/>
            <a:ext cx="8408100" cy="1232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Experiences (cont.)</a:t>
            </a:r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body" idx="1"/>
          </p:nvPr>
        </p:nvSpPr>
        <p:spPr>
          <a:xfrm>
            <a:off x="323600" y="1997950"/>
            <a:ext cx="8408100" cy="260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A29"/>
              </a:buClr>
              <a:buSzPts val="1500"/>
              <a:buChar char="●"/>
            </a:pPr>
            <a:r>
              <a:rPr lang="en" sz="14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Independent projects (such as those granted by</a:t>
            </a:r>
            <a:r>
              <a:rPr lang="en" sz="1400">
                <a:highlight>
                  <a:schemeClr val="lt1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en" sz="14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Summer Research</a:t>
            </a:r>
            <a:r>
              <a:rPr lang="en" sz="14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" sz="1400">
                <a:highlight>
                  <a:schemeClr val="lt1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 </a:t>
            </a:r>
            <a:r>
              <a:rPr lang="en" sz="14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IDEA Grants,</a:t>
            </a:r>
            <a:r>
              <a:rPr lang="en" sz="14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or those found through FSU’s </a:t>
            </a:r>
            <a:r>
              <a:rPr lang="en" sz="14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Office of National Fellowships</a:t>
            </a:r>
            <a:r>
              <a:rPr lang="en" sz="14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) which have been given explicit approval for Summer 2021</a:t>
            </a:r>
            <a:endParaRPr sz="14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A29"/>
              </a:buClr>
              <a:buSzPts val="1500"/>
              <a:buChar char="●"/>
            </a:pPr>
            <a:r>
              <a:rPr lang="en" sz="14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An organic farming experience through </a:t>
            </a:r>
            <a:r>
              <a:rPr lang="en" sz="14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6"/>
              </a:rPr>
              <a:t>WWOOF</a:t>
            </a:r>
            <a:r>
              <a:rPr lang="en" sz="14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(domestic opportunities only for Summer 2021)</a:t>
            </a:r>
            <a:endParaRPr sz="14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A29"/>
              </a:buClr>
              <a:buSzPts val="1500"/>
              <a:buChar char="●"/>
            </a:pPr>
            <a:r>
              <a:rPr lang="en" sz="14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Relevant professional training (such as</a:t>
            </a:r>
            <a:r>
              <a:rPr lang="en" sz="1400">
                <a:highlight>
                  <a:schemeClr val="lt1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7"/>
              </a:rPr>
              <a:t> </a:t>
            </a:r>
            <a:r>
              <a:rPr lang="en" sz="14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7"/>
              </a:rPr>
              <a:t>FSU-CIES TEFL Program</a:t>
            </a:r>
            <a:r>
              <a:rPr lang="en" sz="14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4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8"/>
              </a:rPr>
              <a:t>HSC Physician </a:t>
            </a:r>
            <a:r>
              <a:rPr lang="en" sz="14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8"/>
              </a:rPr>
              <a:t>Assistantship</a:t>
            </a:r>
            <a:r>
              <a:rPr lang="en" sz="14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8"/>
              </a:rPr>
              <a:t> Certificate</a:t>
            </a:r>
            <a:r>
              <a:rPr lang="en" sz="14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4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9"/>
              </a:rPr>
              <a:t>TCC2Work EMT Certificate</a:t>
            </a:r>
            <a:r>
              <a:rPr lang="en" sz="14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, or those found through FSU’s</a:t>
            </a:r>
            <a:r>
              <a:rPr lang="en" sz="1400">
                <a:highlight>
                  <a:schemeClr val="lt1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10"/>
              </a:rPr>
              <a:t> </a:t>
            </a:r>
            <a:r>
              <a:rPr lang="en" sz="14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10"/>
              </a:rPr>
              <a:t>Career Center</a:t>
            </a:r>
            <a:r>
              <a:rPr lang="en" sz="14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14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A29"/>
              </a:buClr>
              <a:buSzPts val="1500"/>
              <a:buChar char="●"/>
            </a:pPr>
            <a:r>
              <a:rPr lang="en" sz="14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Other opportunities offered through FSU’s Career Center</a:t>
            </a:r>
            <a:endParaRPr sz="1400">
              <a:solidFill>
                <a:srgbClr val="782F4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A29"/>
              </a:buClr>
              <a:buSzPts val="1500"/>
              <a:buChar char="●"/>
            </a:pPr>
            <a:r>
              <a:rPr lang="en" sz="14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Opportunities offered through </a:t>
            </a:r>
            <a:r>
              <a:rPr lang="en" sz="14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11"/>
              </a:rPr>
              <a:t>the Student Opportunity Network</a:t>
            </a:r>
            <a:endParaRPr sz="14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346750" y="575950"/>
            <a:ext cx="8375100" cy="63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Capstone/Digital Portfolio</a:t>
            </a:r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356600" y="1595775"/>
            <a:ext cx="5550300" cy="30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spcBef>
                <a:spcPts val="64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Student-derived (Program Approved)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This is a summative project to talk about your summer experience. Could be (but not limited to):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–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Research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–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Art (written, performative, drawn, digital, etc)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–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Media Project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Should 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–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be centered on your experience and interests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–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Relate to one of the concentrations covered within the theory course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9850" y="1309825"/>
            <a:ext cx="1868375" cy="94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6288" y="2090476"/>
            <a:ext cx="1877376" cy="96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5136" y="2871026"/>
            <a:ext cx="1868365" cy="95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0884" y="3635625"/>
            <a:ext cx="1888215" cy="9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title"/>
          </p:nvPr>
        </p:nvSpPr>
        <p:spPr>
          <a:xfrm>
            <a:off x="290700" y="575950"/>
            <a:ext cx="8431200" cy="63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What’s it like to do a Capstone?</a:t>
            </a:r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body" idx="1"/>
          </p:nvPr>
        </p:nvSpPr>
        <p:spPr>
          <a:xfrm>
            <a:off x="607846" y="1595775"/>
            <a:ext cx="8123700" cy="30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>
                <a:latin typeface="Arial"/>
                <a:ea typeface="Arial"/>
                <a:cs typeface="Arial"/>
                <a:sym typeface="Arial"/>
              </a:rPr>
              <a:t>Let’s hear from a 2021 Global Scholar about their Capstones!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3575" y="2646650"/>
            <a:ext cx="4937979" cy="203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/>
          <p:nvPr/>
        </p:nvSpPr>
        <p:spPr>
          <a:xfrm>
            <a:off x="742275" y="2777582"/>
            <a:ext cx="29823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i="1"/>
              <a:t>Examples:</a:t>
            </a:r>
            <a:endParaRPr sz="21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Thalia</a:t>
            </a:r>
            <a:r>
              <a:rPr lang="en" sz="1000">
                <a:solidFill>
                  <a:schemeClr val="dk1"/>
                </a:solidFill>
              </a:rPr>
              <a:t> (remote, innovation-centered domestic internship)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Alesia</a:t>
            </a:r>
            <a:r>
              <a:rPr lang="en" sz="1000">
                <a:solidFill>
                  <a:schemeClr val="dk1"/>
                </a:solidFill>
              </a:rPr>
              <a:t> (face-to-face, domestic, public health/professional development experience)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Sarah</a:t>
            </a:r>
            <a:r>
              <a:rPr lang="en" sz="1000">
                <a:solidFill>
                  <a:schemeClr val="dk1"/>
                </a:solidFill>
              </a:rPr>
              <a:t> (face-to-face, domestic, social-impact volunteering)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7"/>
              </a:rPr>
              <a:t>Annie</a:t>
            </a:r>
            <a:r>
              <a:rPr lang="en" sz="1000">
                <a:solidFill>
                  <a:schemeClr val="dk1"/>
                </a:solidFill>
              </a:rPr>
              <a:t> (remote, international, social justice-related experience)</a:t>
            </a:r>
            <a:endParaRPr sz="2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280150" y="575950"/>
            <a:ext cx="8441700" cy="63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Reflection Course</a:t>
            </a:r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1"/>
          </p:nvPr>
        </p:nvSpPr>
        <p:spPr>
          <a:xfrm>
            <a:off x="290000" y="1595775"/>
            <a:ext cx="6469500" cy="30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spcBef>
                <a:spcPts val="640"/>
              </a:spcBef>
              <a:spcAft>
                <a:spcPts val="0"/>
              </a:spcAft>
              <a:buSzPts val="3000"/>
              <a:buChar char="•"/>
            </a:pPr>
            <a:r>
              <a:rPr lang="en" sz="3000">
                <a:latin typeface="Arial"/>
                <a:ea typeface="Arial"/>
                <a:cs typeface="Arial"/>
                <a:sym typeface="Arial"/>
              </a:rPr>
              <a:t>Fall 2022 </a:t>
            </a:r>
            <a:br>
              <a:rPr lang="en" sz="3000">
                <a:latin typeface="Arial"/>
                <a:ea typeface="Arial"/>
                <a:cs typeface="Arial"/>
                <a:sym typeface="Arial"/>
              </a:rPr>
            </a:br>
            <a:r>
              <a:rPr lang="en" sz="1600">
                <a:latin typeface="Arial"/>
                <a:ea typeface="Arial"/>
                <a:cs typeface="Arial"/>
                <a:sym typeface="Arial"/>
              </a:rPr>
              <a:t>(periodic Fridays afternoons)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" sz="3000">
                <a:latin typeface="Arial"/>
                <a:ea typeface="Arial"/>
                <a:cs typeface="Arial"/>
                <a:sym typeface="Arial"/>
              </a:rPr>
              <a:t>Goal: </a:t>
            </a:r>
            <a:r>
              <a:rPr lang="en" sz="3000" i="1">
                <a:latin typeface="Arial"/>
                <a:ea typeface="Arial"/>
                <a:cs typeface="Arial"/>
                <a:sym typeface="Arial"/>
              </a:rPr>
              <a:t>How to follow up on THAT?</a:t>
            </a:r>
            <a:endParaRPr sz="3000" i="1"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Reflect on summer experiences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Formalize and complete students’ digital portfolios into presentable media to be shared at relevant university and scholarly events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Plan for future engagement (at FSU and beyond) based upon reflections and observations</a:t>
            </a:r>
            <a:endParaRPr sz="33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9500" y="1822875"/>
            <a:ext cx="2269925" cy="226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>
            <a:spLocks noGrp="1"/>
          </p:cNvSpPr>
          <p:nvPr>
            <p:ph type="title"/>
          </p:nvPr>
        </p:nvSpPr>
        <p:spPr>
          <a:xfrm>
            <a:off x="317125" y="575950"/>
            <a:ext cx="8404800" cy="63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Mentorship</a:t>
            </a:r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body" idx="1"/>
          </p:nvPr>
        </p:nvSpPr>
        <p:spPr>
          <a:xfrm>
            <a:off x="326900" y="1595775"/>
            <a:ext cx="4662300" cy="30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640"/>
              </a:spcBef>
              <a:spcAft>
                <a:spcPts val="0"/>
              </a:spcAft>
              <a:buSzPts val="2400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Global Scholar Ambassadors: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Former Global Scholars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Gives insight during Theory and Reflection Course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Instructor check-ins to make sure that you can complete phases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9199" y="1269525"/>
            <a:ext cx="2362064" cy="15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5125" y="2685575"/>
            <a:ext cx="1493700" cy="14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7"/>
          <p:cNvSpPr txBox="1"/>
          <p:nvPr/>
        </p:nvSpPr>
        <p:spPr>
          <a:xfrm>
            <a:off x="4873275" y="2927625"/>
            <a:ext cx="247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latin typeface="Times New Roman"/>
                <a:ea typeface="Times New Roman"/>
                <a:cs typeface="Times New Roman"/>
                <a:sym typeface="Times New Roman"/>
              </a:rPr>
              <a:t>2019 GSAs outside the Great Hall</a:t>
            </a:r>
            <a:endParaRPr sz="10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7211563" y="4259475"/>
            <a:ext cx="1960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latin typeface="Times New Roman"/>
                <a:ea typeface="Times New Roman"/>
                <a:cs typeface="Times New Roman"/>
                <a:sym typeface="Times New Roman"/>
              </a:rPr>
              <a:t>2021 GSAs in Digital Collage</a:t>
            </a:r>
            <a:endParaRPr sz="10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>
            <a:spLocks noGrp="1"/>
          </p:cNvSpPr>
          <p:nvPr>
            <p:ph type="title"/>
          </p:nvPr>
        </p:nvSpPr>
        <p:spPr>
          <a:xfrm>
            <a:off x="701175" y="683325"/>
            <a:ext cx="6321600" cy="63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Application Process</a:t>
            </a:r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body" idx="1"/>
          </p:nvPr>
        </p:nvSpPr>
        <p:spPr>
          <a:xfrm>
            <a:off x="348950" y="1586825"/>
            <a:ext cx="6673800" cy="30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640"/>
              </a:spcBef>
              <a:spcAft>
                <a:spcPts val="0"/>
              </a:spcAft>
              <a:buSzPts val="2000"/>
              <a:buChar char="•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All done online: </a:t>
            </a:r>
            <a:r>
              <a:rPr lang="en" sz="1900" u="sng">
                <a:solidFill>
                  <a:schemeClr val="hlink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https://fsu-cre.smapply.us/prog/global_scholars_2022</a:t>
            </a:r>
            <a:r>
              <a:rPr lang="en" sz="1900">
                <a:solidFill>
                  <a:srgbClr val="333E48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27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Questions will ask about: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You (fill in the blanks: name, major, etc)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Your interest in Global Scholars (1 matching, 4 short essays about your experience and interests)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you heard about the Global Scholars Program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All applications are </a:t>
            </a:r>
            <a:r>
              <a:rPr lang="en" sz="2000" b="1">
                <a:latin typeface="Arial"/>
                <a:ea typeface="Arial"/>
                <a:cs typeface="Arial"/>
                <a:sym typeface="Arial"/>
              </a:rPr>
              <a:t>due November 7th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at 11:59PM</a:t>
            </a:r>
            <a:endParaRPr/>
          </a:p>
        </p:txBody>
      </p:sp>
      <p:pic>
        <p:nvPicPr>
          <p:cNvPr id="197" name="Google Shape;19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2778" y="1538775"/>
            <a:ext cx="1958523" cy="206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1411200" y="620675"/>
            <a:ext cx="6321600" cy="63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Funding</a:t>
            </a:r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body" idx="1"/>
          </p:nvPr>
        </p:nvSpPr>
        <p:spPr>
          <a:xfrm>
            <a:off x="477500" y="1533125"/>
            <a:ext cx="6134400" cy="30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spcBef>
                <a:spcPts val="64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From CRE: 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–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Up to $1000 offered in needs-based funding for Experience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–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Application to be completed during the Spring Course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Additional Partial Project Funding: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–"/>
            </a:pPr>
            <a:r>
              <a:rPr lang="en" sz="15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Office of National Fellowships</a:t>
            </a:r>
            <a:r>
              <a:rPr lang="en" sz="1500">
                <a:solidFill>
                  <a:srgbClr val="2C2A2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(especially Gillman)</a:t>
            </a:r>
            <a:endParaRPr sz="1500">
              <a:solidFill>
                <a:srgbClr val="2C2A2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–"/>
            </a:pPr>
            <a:r>
              <a:rPr lang="en" sz="15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Moellership Program</a:t>
            </a:r>
            <a:endParaRPr sz="15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–"/>
            </a:pPr>
            <a:r>
              <a:rPr lang="en" sz="15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IDEA Grants</a:t>
            </a:r>
            <a:endParaRPr sz="15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–"/>
            </a:pPr>
            <a:r>
              <a:rPr lang="en" sz="15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6"/>
              </a:rPr>
              <a:t>Internship Fund</a:t>
            </a:r>
            <a:endParaRPr sz="15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If qualified, can take up to 6 credits during summer experience to qualify for FASFA loans and Bright Futures (if applicable)</a:t>
            </a:r>
            <a:endParaRPr sz="3400"/>
          </a:p>
        </p:txBody>
      </p:sp>
      <p:pic>
        <p:nvPicPr>
          <p:cNvPr id="204" name="Google Shape;20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62300" y="2341837"/>
            <a:ext cx="1695025" cy="138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205775" y="611750"/>
            <a:ext cx="8812800" cy="148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What’s it like to go through the program?!</a:t>
            </a:r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458725" y="2093625"/>
            <a:ext cx="5723700" cy="249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18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" i="1">
                <a:latin typeface="Arial"/>
                <a:ea typeface="Arial"/>
                <a:cs typeface="Arial"/>
                <a:sym typeface="Arial"/>
              </a:rPr>
              <a:t>Let’s hear what the program is like from one of the members of the 2021 cohort!</a:t>
            </a:r>
            <a:endParaRPr i="1">
              <a:latin typeface="Arial"/>
              <a:ea typeface="Arial"/>
              <a:cs typeface="Arial"/>
              <a:sym typeface="Arial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 i="1">
                <a:latin typeface="Arial"/>
                <a:ea typeface="Arial"/>
                <a:cs typeface="Arial"/>
                <a:sym typeface="Arial"/>
              </a:rPr>
              <a:t>Audience questions?</a:t>
            </a:r>
            <a:endParaRPr/>
          </a:p>
        </p:txBody>
      </p:sp>
      <p:pic>
        <p:nvPicPr>
          <p:cNvPr id="211" name="Google Shape;21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2275" y="1836749"/>
            <a:ext cx="2779924" cy="20849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0"/>
          <p:cNvSpPr txBox="1"/>
          <p:nvPr/>
        </p:nvSpPr>
        <p:spPr>
          <a:xfrm>
            <a:off x="6182275" y="3921675"/>
            <a:ext cx="2779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latin typeface="Times New Roman"/>
                <a:ea typeface="Times New Roman"/>
                <a:cs typeface="Times New Roman"/>
                <a:sym typeface="Times New Roman"/>
              </a:rPr>
              <a:t>2021 Global Scholars’ first day of </a:t>
            </a:r>
            <a:r>
              <a:rPr lang="en" sz="1000" b="1" i="1">
                <a:latin typeface="Times New Roman"/>
                <a:ea typeface="Times New Roman"/>
                <a:cs typeface="Times New Roman"/>
                <a:sym typeface="Times New Roman"/>
              </a:rPr>
              <a:t>the Reflection Course</a:t>
            </a:r>
            <a:r>
              <a:rPr lang="en" sz="1000" i="1">
                <a:latin typeface="Times New Roman"/>
                <a:ea typeface="Times New Roman"/>
                <a:cs typeface="Times New Roman"/>
                <a:sym typeface="Times New Roman"/>
              </a:rPr>
              <a:t>, during Fall 2021 in the HSF Great Hall</a:t>
            </a:r>
            <a:endParaRPr sz="10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685800" y="392200"/>
            <a:ext cx="7772400" cy="134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None/>
            </a:pPr>
            <a:r>
              <a:rPr lang="en" sz="3240">
                <a:latin typeface="Garamond"/>
                <a:ea typeface="Garamond"/>
                <a:cs typeface="Garamond"/>
                <a:sym typeface="Garamond"/>
              </a:rPr>
              <a:t>Center for Undergraduate Research &amp; Academic Engagement (CRE)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1371600" y="3078225"/>
            <a:ext cx="6400800" cy="198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lang="en" sz="1700">
                <a:latin typeface="Garamond"/>
                <a:ea typeface="Garamond"/>
                <a:cs typeface="Garamond"/>
                <a:sym typeface="Garamond"/>
              </a:rPr>
              <a:t>Latika Young, Director</a:t>
            </a:r>
            <a:endParaRPr sz="1700"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ctr" rtl="0">
              <a:lnSpc>
                <a:spcPct val="90000"/>
              </a:lnSpc>
              <a:spcBef>
                <a:spcPts val="432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lang="en" sz="1700">
                <a:latin typeface="Garamond"/>
                <a:ea typeface="Garamond"/>
                <a:cs typeface="Garamond"/>
                <a:sym typeface="Garamond"/>
              </a:rPr>
              <a:t>Alicia Batailles, Senior Associate Director (UROP and FGLSAMP)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ctr" rtl="0">
              <a:lnSpc>
                <a:spcPct val="90000"/>
              </a:lnSpc>
              <a:spcBef>
                <a:spcPts val="432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lang="en" sz="1700">
                <a:latin typeface="Garamond"/>
                <a:ea typeface="Garamond"/>
                <a:cs typeface="Garamond"/>
                <a:sym typeface="Garamond"/>
              </a:rPr>
              <a:t>David Montez, Associate Director (Entrepreneurship/Innovation, IDEA Grants, and Tech Fellows)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ctr" rtl="0">
              <a:lnSpc>
                <a:spcPct val="90000"/>
              </a:lnSpc>
              <a:spcBef>
                <a:spcPts val="432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lang="en" sz="1700">
                <a:latin typeface="Garamond"/>
                <a:ea typeface="Garamond"/>
                <a:cs typeface="Garamond"/>
                <a:sym typeface="Garamond"/>
              </a:rPr>
              <a:t>Warren Oliver, Associate Director (Gap Years and Global Scholars)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ctr" rtl="0">
              <a:lnSpc>
                <a:spcPct val="90000"/>
              </a:lnSpc>
              <a:spcBef>
                <a:spcPts val="432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lang="en" sz="1700">
                <a:latin typeface="Garamond"/>
                <a:ea typeface="Garamond"/>
                <a:cs typeface="Garamond"/>
                <a:sym typeface="Garamond"/>
              </a:rPr>
              <a:t>David Advent, Assistant Director</a:t>
            </a:r>
            <a:endParaRPr sz="1700"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ctr" rtl="0">
              <a:lnSpc>
                <a:spcPct val="90000"/>
              </a:lnSpc>
              <a:spcBef>
                <a:spcPts val="432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lang="en" sz="1700">
                <a:latin typeface="Garamond"/>
                <a:ea typeface="Garamond"/>
                <a:cs typeface="Garamond"/>
                <a:sym typeface="Garamond"/>
              </a:rPr>
              <a:t>Yanira Campos (Graduate Assistant)</a:t>
            </a:r>
            <a:endParaRPr sz="170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3">
            <a:alphaModFix/>
          </a:blip>
          <a:srcRect t="38042"/>
          <a:stretch/>
        </p:blipFill>
        <p:spPr>
          <a:xfrm>
            <a:off x="2579475" y="1467162"/>
            <a:ext cx="3985047" cy="1611074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347375" y="575950"/>
            <a:ext cx="8374500" cy="63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Warren Oliver</a:t>
            </a:r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1"/>
          </p:nvPr>
        </p:nvSpPr>
        <p:spPr>
          <a:xfrm>
            <a:off x="235325" y="1595775"/>
            <a:ext cx="6612900" cy="30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Set up a meeting with </a:t>
            </a:r>
            <a:r>
              <a:rPr lang="en" sz="2600" i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Campus Connect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Email: </a:t>
            </a:r>
            <a:r>
              <a:rPr lang="en" sz="2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boliver@fsu.edu</a:t>
            </a:r>
            <a:r>
              <a:rPr lang="en" sz="2600">
                <a:latin typeface="Arial"/>
                <a:ea typeface="Arial"/>
                <a:cs typeface="Arial"/>
                <a:sym typeface="Arial"/>
              </a:rPr>
              <a:t>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Phone: (850) 644-7420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Online: </a:t>
            </a:r>
            <a:r>
              <a:rPr lang="en" sz="2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https://cre.fsu.edu/global/globalscholars</a:t>
            </a:r>
            <a:r>
              <a:rPr lang="en" sz="2600">
                <a:latin typeface="Garamond"/>
                <a:ea typeface="Garamond"/>
                <a:cs typeface="Garamond"/>
                <a:sym typeface="Garamond"/>
              </a:rPr>
              <a:t> </a:t>
            </a:r>
            <a:endParaRPr sz="2600"/>
          </a:p>
        </p:txBody>
      </p:sp>
      <p:pic>
        <p:nvPicPr>
          <p:cNvPr id="219" name="Google Shape;21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2624" y="1595775"/>
            <a:ext cx="2073250" cy="28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2"/>
          <p:cNvSpPr/>
          <p:nvPr/>
        </p:nvSpPr>
        <p:spPr>
          <a:xfrm>
            <a:off x="304800" y="4572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" sz="4400" b="0" i="0" u="none" strike="noStrike" cap="none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600" i="0" u="none" strike="noStrike" cap="none"/>
              <a:t>Contact the CRE </a:t>
            </a:r>
            <a:r>
              <a:rPr lang="en" sz="3600"/>
              <a:t>O</a:t>
            </a:r>
            <a:r>
              <a:rPr lang="en" sz="3600" i="0" u="none" strike="noStrike" cap="none"/>
              <a:t>ffice</a:t>
            </a:r>
            <a:r>
              <a:rPr lang="en" sz="4400" i="0" u="none" strike="noStrike" cap="none">
                <a:solidFill>
                  <a:srgbClr val="666666"/>
                </a:solidFill>
              </a:rPr>
              <a:t> </a:t>
            </a:r>
            <a:endParaRPr sz="1400" i="0" u="none" strike="noStrike" cap="none">
              <a:solidFill>
                <a:srgbClr val="666666"/>
              </a:solidFill>
            </a:endParaRPr>
          </a:p>
        </p:txBody>
      </p:sp>
      <p:sp>
        <p:nvSpPr>
          <p:cNvPr id="227" name="Google Shape;227;p32"/>
          <p:cNvSpPr/>
          <p:nvPr/>
        </p:nvSpPr>
        <p:spPr>
          <a:xfrm>
            <a:off x="152400" y="3634400"/>
            <a:ext cx="28980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720"/>
              </a:spcBef>
              <a:spcAft>
                <a:spcPts val="0"/>
              </a:spcAft>
              <a:buClr>
                <a:schemeClr val="lt2"/>
              </a:buClr>
              <a:buSzPts val="2520"/>
              <a:buFont typeface="Noto Sans Symbols"/>
              <a:buNone/>
            </a:pPr>
            <a:r>
              <a:rPr lang="en" sz="2800" b="0" i="0" u="sng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www.cre.fsu.edu</a:t>
            </a:r>
            <a:endParaRPr sz="28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2"/>
          <p:cNvSpPr txBox="1"/>
          <p:nvPr/>
        </p:nvSpPr>
        <p:spPr>
          <a:xfrm>
            <a:off x="221125" y="2896788"/>
            <a:ext cx="29610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latin typeface="Arial"/>
                <a:ea typeface="Arial"/>
                <a:cs typeface="Arial"/>
                <a:sym typeface="Arial"/>
              </a:rPr>
              <a:t>(850) 645-9630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p32"/>
          <p:cNvSpPr txBox="1"/>
          <p:nvPr/>
        </p:nvSpPr>
        <p:spPr>
          <a:xfrm>
            <a:off x="609602" y="2079995"/>
            <a:ext cx="22290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cre@fsu.edu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p32"/>
          <p:cNvSpPr/>
          <p:nvPr/>
        </p:nvSpPr>
        <p:spPr>
          <a:xfrm>
            <a:off x="6249293" y="2149556"/>
            <a:ext cx="28980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@CREFSU</a:t>
            </a:r>
            <a:endParaRPr sz="1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31" name="Google Shape;231;p32"/>
          <p:cNvSpPr txBox="1"/>
          <p:nvPr/>
        </p:nvSpPr>
        <p:spPr>
          <a:xfrm>
            <a:off x="6294900" y="2937539"/>
            <a:ext cx="25176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i="0" u="none" strike="noStrike" cap="none">
                <a:solidFill>
                  <a:schemeClr val="dk1"/>
                </a:solidFill>
              </a:rPr>
              <a:t>@CRE_FSU</a:t>
            </a:r>
            <a:endParaRPr sz="14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32" name="Google Shape;232;p32" descr="Image result for facebook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7890" y="2095098"/>
            <a:ext cx="464175" cy="46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2" descr="Image result for Instagram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5649" y="2716587"/>
            <a:ext cx="728672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2" descr="Image result for twitter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2413" y="3602602"/>
            <a:ext cx="695149" cy="6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2"/>
          <p:cNvSpPr txBox="1"/>
          <p:nvPr/>
        </p:nvSpPr>
        <p:spPr>
          <a:xfrm>
            <a:off x="6294893" y="3764453"/>
            <a:ext cx="25176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i="0" u="none" strike="noStrike" cap="none">
                <a:solidFill>
                  <a:schemeClr val="dk1"/>
                </a:solidFill>
              </a:rPr>
              <a:t>@FSU_CRE</a:t>
            </a:r>
            <a:endParaRPr sz="1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36" name="Google Shape;236;p32"/>
          <p:cNvSpPr/>
          <p:nvPr/>
        </p:nvSpPr>
        <p:spPr>
          <a:xfrm>
            <a:off x="14575" y="29150"/>
            <a:ext cx="9144000" cy="72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"/>
          <p:cNvSpPr/>
          <p:nvPr/>
        </p:nvSpPr>
        <p:spPr>
          <a:xfrm>
            <a:off x="-7475" y="-7475"/>
            <a:ext cx="9193800" cy="464100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93100" y="-7478"/>
            <a:ext cx="464175" cy="46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2"/>
          <p:cNvSpPr txBox="1"/>
          <p:nvPr/>
        </p:nvSpPr>
        <p:spPr>
          <a:xfrm>
            <a:off x="14575" y="0"/>
            <a:ext cx="35577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Florida State University</a:t>
            </a:r>
            <a:endParaRPr sz="1400" b="0" i="0" u="none" strike="noStrike" cap="none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0975" y="2058125"/>
            <a:ext cx="560399" cy="56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40976" y="2846255"/>
            <a:ext cx="560399" cy="56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40969" y="3634377"/>
            <a:ext cx="560401" cy="560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19260" y="2610761"/>
            <a:ext cx="940347" cy="940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280150" y="575950"/>
            <a:ext cx="8441700" cy="63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Scholars Program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289996" y="1595775"/>
            <a:ext cx="8441700" cy="30024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l" rtl="0">
              <a:spcBef>
                <a:spcPts val="640"/>
              </a:spcBef>
              <a:spcAft>
                <a:spcPts val="0"/>
              </a:spcAft>
              <a:buSzPts val="2500"/>
              <a:buChar char="•"/>
            </a:pPr>
            <a:r>
              <a:rPr lang="en" sz="25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Offers students and opportunity to engage with critical questions about:</a:t>
            </a:r>
            <a:endParaRPr sz="25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–"/>
            </a:pPr>
            <a:r>
              <a:rPr lang="en" sz="21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Social Impact</a:t>
            </a:r>
            <a:endParaRPr sz="21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–"/>
            </a:pPr>
            <a:r>
              <a:rPr lang="en" sz="21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Social Justice</a:t>
            </a:r>
            <a:endParaRPr sz="21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–"/>
            </a:pPr>
            <a:r>
              <a:rPr lang="en" sz="21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Social Change </a:t>
            </a:r>
            <a:endParaRPr sz="21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 sz="25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Program includes cohort-based learning combined with experience (i.e. </a:t>
            </a:r>
            <a:r>
              <a:rPr lang="en" sz="2500" i="1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independent research</a:t>
            </a:r>
            <a:r>
              <a:rPr lang="en" sz="25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2500" i="1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an internship</a:t>
            </a:r>
            <a:r>
              <a:rPr lang="en" sz="25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, and/or </a:t>
            </a:r>
            <a:r>
              <a:rPr lang="en" sz="2500" i="1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service-learning experiences</a:t>
            </a:r>
            <a:r>
              <a:rPr lang="en" sz="25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25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1075" y="2163350"/>
            <a:ext cx="1753101" cy="124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313775" y="575950"/>
            <a:ext cx="8408100" cy="63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Question</a:t>
            </a:r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323600" y="1595775"/>
            <a:ext cx="6820200" cy="30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2750" algn="l" rtl="0">
              <a:spcBef>
                <a:spcPts val="640"/>
              </a:spcBef>
              <a:spcAft>
                <a:spcPts val="0"/>
              </a:spcAft>
              <a:buSzPts val="2900"/>
              <a:buFont typeface="Arial"/>
              <a:buChar char="•"/>
            </a:pPr>
            <a:r>
              <a:rPr lang="en" sz="2900">
                <a:latin typeface="Arial"/>
                <a:ea typeface="Arial"/>
                <a:cs typeface="Arial"/>
                <a:sym typeface="Arial"/>
              </a:rPr>
              <a:t>Global Scholars is centered on introducing students to </a:t>
            </a:r>
            <a:r>
              <a:rPr lang="en" sz="2900" i="1">
                <a:latin typeface="Arial"/>
                <a:ea typeface="Arial"/>
                <a:cs typeface="Arial"/>
                <a:sym typeface="Arial"/>
              </a:rPr>
              <a:t>Social Impact Work</a:t>
            </a:r>
            <a:r>
              <a:rPr lang="en" sz="2900">
                <a:latin typeface="Arial"/>
                <a:ea typeface="Arial"/>
                <a:cs typeface="Arial"/>
                <a:sym typeface="Arial"/>
              </a:rPr>
              <a:t> and exploring its impacts</a:t>
            </a: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Font typeface="Arial"/>
              <a:buChar char="•"/>
            </a:pPr>
            <a:r>
              <a:rPr lang="en" sz="2900">
                <a:latin typeface="Arial"/>
                <a:ea typeface="Arial"/>
                <a:cs typeface="Arial"/>
                <a:sym typeface="Arial"/>
              </a:rPr>
              <a:t>Question: </a:t>
            </a: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–"/>
            </a:pPr>
            <a:r>
              <a:rPr lang="en" sz="2300" i="1">
                <a:latin typeface="Arial"/>
                <a:ea typeface="Arial"/>
                <a:cs typeface="Arial"/>
                <a:sym typeface="Arial"/>
              </a:rPr>
              <a:t>So what is Social Impact Work?</a:t>
            </a:r>
            <a:endParaRPr sz="2300" i="1">
              <a:latin typeface="Arial"/>
              <a:ea typeface="Arial"/>
              <a:cs typeface="Arial"/>
              <a:sym typeface="Arial"/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–"/>
            </a:pPr>
            <a:r>
              <a:rPr lang="en" sz="2300" i="1">
                <a:latin typeface="Arial"/>
                <a:ea typeface="Arial"/>
                <a:cs typeface="Arial"/>
                <a:sym typeface="Arial"/>
              </a:rPr>
              <a:t>Can you give an example and some skills you might need to develop to do this?</a:t>
            </a:r>
            <a:endParaRPr sz="2300" i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00" y="2307941"/>
            <a:ext cx="1578072" cy="1578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280150" y="575950"/>
            <a:ext cx="8441700" cy="63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 Objectives</a:t>
            </a:r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289996" y="1595775"/>
            <a:ext cx="8441700" cy="30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200"/>
              <a:buChar char="•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Explore the ethical and political complexities of attempting to ‘do good’ or ‘help others’ while crossing significant differences of culture and power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Introduce students to qualitative, community-based research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Provides space to reflect on larger questions about power, privilege, inequality, and diversity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Figuring out how to put these ideas into practice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291350" y="575950"/>
            <a:ext cx="8430600" cy="63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 Outline</a:t>
            </a:r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1"/>
          </p:nvPr>
        </p:nvSpPr>
        <p:spPr>
          <a:xfrm>
            <a:off x="301098" y="1595775"/>
            <a:ext cx="5034000" cy="30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3 Phases: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Theory Course to learn: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–"/>
            </a:pPr>
            <a:r>
              <a:rPr lang="en" sz="1600" i="1">
                <a:latin typeface="Arial"/>
                <a:ea typeface="Arial"/>
                <a:cs typeface="Arial"/>
                <a:sym typeface="Arial"/>
              </a:rPr>
              <a:t>Theory/ethics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 of community based projects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–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to use </a:t>
            </a:r>
            <a:r>
              <a:rPr lang="en" sz="1600" i="1">
                <a:latin typeface="Arial"/>
                <a:ea typeface="Arial"/>
                <a:cs typeface="Arial"/>
                <a:sym typeface="Arial"/>
              </a:rPr>
              <a:t>qualitative research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 to help understand community impacts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–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to</a:t>
            </a:r>
            <a:r>
              <a:rPr lang="en" sz="1600" i="1">
                <a:latin typeface="Arial"/>
                <a:ea typeface="Arial"/>
                <a:cs typeface="Arial"/>
                <a:sym typeface="Arial"/>
              </a:rPr>
              <a:t> develop/get FSU approval for an experience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Student Experience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Reflection Course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–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Reflect on your experience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–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Plan your next step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7525" y="1363750"/>
            <a:ext cx="3234425" cy="323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336175" y="575950"/>
            <a:ext cx="8385600" cy="63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Theory Course</a:t>
            </a:r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346096" y="1595775"/>
            <a:ext cx="8385600" cy="30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l" rtl="0">
              <a:spcBef>
                <a:spcPts val="640"/>
              </a:spcBef>
              <a:spcAft>
                <a:spcPts val="0"/>
              </a:spcAft>
              <a:buSzPts val="2500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Spring 2022</a:t>
            </a:r>
            <a:br>
              <a:rPr lang="en" sz="2400">
                <a:latin typeface="Arial"/>
                <a:ea typeface="Arial"/>
                <a:cs typeface="Arial"/>
                <a:sym typeface="Arial"/>
              </a:rPr>
            </a:br>
            <a:r>
              <a:rPr lang="en" sz="1500">
                <a:latin typeface="Arial"/>
                <a:ea typeface="Arial"/>
                <a:cs typeface="Arial"/>
                <a:sym typeface="Arial"/>
              </a:rPr>
              <a:t>(Thursdays, 3:05pm-4:20pm)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Goals: </a:t>
            </a:r>
            <a:r>
              <a:rPr lang="en" sz="2400" i="1">
                <a:latin typeface="Arial"/>
                <a:ea typeface="Arial"/>
                <a:cs typeface="Arial"/>
                <a:sym typeface="Arial"/>
              </a:rPr>
              <a:t>What do I need to know beforehand?</a:t>
            </a:r>
            <a:endParaRPr sz="2400" i="1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–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Describe the ethical/political complexities of individual and institutional efforts to promote positive social change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–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Develop introductory qualitative research skills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–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Discuss impacts/nuances of social impact and social change work within communities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Examine interests/roles for engaging in social change/social impact work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–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Develop a plan for intended experience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5550" y="1211350"/>
            <a:ext cx="3795764" cy="118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>
            <a:off x="324975" y="575950"/>
            <a:ext cx="8397000" cy="63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Experience</a:t>
            </a:r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1"/>
          </p:nvPr>
        </p:nvSpPr>
        <p:spPr>
          <a:xfrm>
            <a:off x="334699" y="1595775"/>
            <a:ext cx="6686100" cy="30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spcBef>
                <a:spcPts val="64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Summer 2022 (specifics TBD by student)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Goal: </a:t>
            </a:r>
            <a:r>
              <a:rPr lang="en" sz="1900" i="1">
                <a:latin typeface="Arial"/>
                <a:ea typeface="Arial"/>
                <a:cs typeface="Arial"/>
                <a:sym typeface="Arial"/>
              </a:rPr>
              <a:t>Apply Lessons from Spring in Summer Environment</a:t>
            </a:r>
            <a:endParaRPr sz="1900" i="1"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Keep a </a:t>
            </a:r>
            <a:r>
              <a:rPr lang="en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Blog of Experience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Complete a Capstone Project (Digital Portfolio)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Students encouraged to do </a:t>
            </a:r>
            <a:r>
              <a:rPr lang="en" sz="1200" i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Experience Recognition Program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 (ERP) to gain Formative Experience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International, Domestic, and Remote Opportunities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Student-Developed (as approved by FSU travel policy)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Independent Experience developed during Spring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Pre-planned RSO work/Campus Program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1650" y="2302787"/>
            <a:ext cx="2117825" cy="158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302550" y="575950"/>
            <a:ext cx="8419200" cy="63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Question</a:t>
            </a:r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1"/>
          </p:nvPr>
        </p:nvSpPr>
        <p:spPr>
          <a:xfrm>
            <a:off x="312496" y="1595775"/>
            <a:ext cx="8419200" cy="30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i="1">
                <a:latin typeface="Arial"/>
                <a:ea typeface="Arial"/>
                <a:cs typeface="Arial"/>
                <a:sym typeface="Arial"/>
              </a:rPr>
              <a:t>Does anyone have an interest in what they might want to do for their experience? </a:t>
            </a:r>
            <a:endParaRPr i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i="1">
                <a:latin typeface="Arial"/>
                <a:ea typeface="Arial"/>
                <a:cs typeface="Arial"/>
                <a:sym typeface="Arial"/>
              </a:rPr>
              <a:t>(for example work with a specific group, complete a project with an RSO, or complete a specific fellowship or internship)</a:t>
            </a:r>
            <a:endParaRPr i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100" y="575950"/>
            <a:ext cx="1019825" cy="101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0875" y="718500"/>
            <a:ext cx="1019825" cy="10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rnet_HighDef-1">
  <a:themeElements>
    <a:clrScheme name="Custom 1">
      <a:dk1>
        <a:srgbClr val="000000"/>
      </a:dk1>
      <a:lt1>
        <a:srgbClr val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1128</Words>
  <Application>Microsoft Macintosh PowerPoint</Application>
  <PresentationFormat>On-screen Show (16:9)</PresentationFormat>
  <Paragraphs>143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</vt:lpstr>
      <vt:lpstr>Arial</vt:lpstr>
      <vt:lpstr>Garamond</vt:lpstr>
      <vt:lpstr>Noto Sans Symbols</vt:lpstr>
      <vt:lpstr>Times New Roman</vt:lpstr>
      <vt:lpstr>Roboto</vt:lpstr>
      <vt:lpstr>Garnet_HighDef-1</vt:lpstr>
      <vt:lpstr>Global Scholars</vt:lpstr>
      <vt:lpstr>Center for Undergraduate Research &amp; Academic Engagement (CRE)</vt:lpstr>
      <vt:lpstr>Global Scholars Program</vt:lpstr>
      <vt:lpstr>Quick Question</vt:lpstr>
      <vt:lpstr>Program Objectives</vt:lpstr>
      <vt:lpstr>Program Outline</vt:lpstr>
      <vt:lpstr>Theory Course</vt:lpstr>
      <vt:lpstr>Student Experience</vt:lpstr>
      <vt:lpstr>Quick Question</vt:lpstr>
      <vt:lpstr>Developing Your Experience</vt:lpstr>
      <vt:lpstr>Examples of Experiences</vt:lpstr>
      <vt:lpstr>Examples of Experiences (cont.)</vt:lpstr>
      <vt:lpstr>Capstone/Digital Portfolio</vt:lpstr>
      <vt:lpstr>What’s it like to do a Capstone?</vt:lpstr>
      <vt:lpstr>Reflection Course</vt:lpstr>
      <vt:lpstr>Mentorship</vt:lpstr>
      <vt:lpstr>Application Process</vt:lpstr>
      <vt:lpstr>Funding</vt:lpstr>
      <vt:lpstr>What’s it like to go through the program?!</vt:lpstr>
      <vt:lpstr>Contact Warren Oliver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Scholars</dc:title>
  <cp:lastModifiedBy>Microsoft Office User</cp:lastModifiedBy>
  <cp:revision>1</cp:revision>
  <dcterms:modified xsi:type="dcterms:W3CDTF">2021-10-25T15:44:35Z</dcterms:modified>
</cp:coreProperties>
</file>